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.xml" ContentType="application/vnd.openxmlformats-officedocument.presentationml.notesSlide+xml"/>
  <Override PartName="/ppt/tags/tag69.xml" ContentType="application/vnd.openxmlformats-officedocument.presentationml.tags+xml"/>
  <Override PartName="/ppt/notesSlides/notesSlide2.xml" ContentType="application/vnd.openxmlformats-officedocument.presentationml.notesSlide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notesSlides/notesSlide5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311" r:id="rId2"/>
    <p:sldId id="312" r:id="rId3"/>
    <p:sldId id="256" r:id="rId4"/>
    <p:sldId id="276" r:id="rId5"/>
    <p:sldId id="267" r:id="rId6"/>
    <p:sldId id="310" r:id="rId7"/>
    <p:sldId id="289" r:id="rId8"/>
    <p:sldId id="319" r:id="rId9"/>
    <p:sldId id="320" r:id="rId10"/>
    <p:sldId id="291" r:id="rId11"/>
    <p:sldId id="260" r:id="rId12"/>
    <p:sldId id="613" r:id="rId13"/>
    <p:sldId id="639" r:id="rId14"/>
    <p:sldId id="641" r:id="rId15"/>
    <p:sldId id="268" r:id="rId16"/>
    <p:sldId id="643" r:id="rId17"/>
    <p:sldId id="644" r:id="rId18"/>
    <p:sldId id="322" r:id="rId19"/>
    <p:sldId id="880" r:id="rId20"/>
    <p:sldId id="882" r:id="rId21"/>
    <p:sldId id="269" r:id="rId22"/>
    <p:sldId id="647" r:id="rId23"/>
    <p:sldId id="288" r:id="rId24"/>
    <p:sldId id="648" r:id="rId25"/>
    <p:sldId id="280" r:id="rId26"/>
    <p:sldId id="281" r:id="rId27"/>
    <p:sldId id="282" r:id="rId28"/>
    <p:sldId id="309" r:id="rId29"/>
    <p:sldId id="259" r:id="rId30"/>
    <p:sldId id="272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唐其林" initials="唐其林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98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C9E9F-198F-47E2-94FC-3BEAC9BAF4E8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7AD75-BAA7-4F24-A934-5EF4C6B3DD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1CECBEC-8044-4B6E-AD91-346B675CFE1C}" type="slidenum">
              <a:rPr lang="zh-CN" altLang="en-US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210002C-4D03-4AB6-AC54-53ADB12C234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560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D7C48FC-F337-4ACF-A916-F03F60FDBF9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97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78A603B-D9FE-4541-B5AE-4F079CF35BE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A909C2-892F-43DF-8834-6E28A21DBAE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E994EBA-C69F-4191-BFD9-6301B4B453C5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5061" y="107635"/>
            <a:ext cx="12025132" cy="6514036"/>
            <a:chOff x="184184" y="156090"/>
            <a:chExt cx="11937191" cy="660157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" name="图片 7" descr="图片包含 事情&#10;&#10;已生成高可信度的说明"/>
            <p:cNvPicPr>
              <a:picLocks noChangeAspect="1"/>
            </p:cNvPicPr>
            <p:nvPr/>
          </p:nvPicPr>
          <p:blipFill>
            <a:blip r:embed="rId2"/>
            <a:srcRect l="94644" t="6512" r="-130" b="11130"/>
            <a:stretch>
              <a:fillRect/>
            </a:stretch>
          </p:blipFill>
          <p:spPr>
            <a:xfrm flipH="1">
              <a:off x="184184" y="156090"/>
              <a:ext cx="256477" cy="660157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45687" y="156090"/>
              <a:ext cx="11519211" cy="6579271"/>
            </a:xfrm>
            <a:prstGeom prst="rect">
              <a:avLst/>
            </a:pr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字魂59号-创粗黑" panose="00000500000000000000" pitchFamily="2" charset="-122"/>
                <a:ea typeface="+mn-ea"/>
                <a:cs typeface="+mn-cs"/>
              </a:endParaRPr>
            </a:p>
          </p:txBody>
        </p:sp>
        <p:pic>
          <p:nvPicPr>
            <p:cNvPr id="7" name="图片 6" descr="图片包含 事情&#10;&#10;已生成高可信度的说明"/>
            <p:cNvPicPr>
              <a:picLocks noChangeAspect="1"/>
            </p:cNvPicPr>
            <p:nvPr/>
          </p:nvPicPr>
          <p:blipFill>
            <a:blip r:embed="rId2"/>
            <a:srcRect l="94644" t="6512" r="-130" b="11130"/>
            <a:stretch>
              <a:fillRect/>
            </a:stretch>
          </p:blipFill>
          <p:spPr>
            <a:xfrm>
              <a:off x="11864898" y="156090"/>
              <a:ext cx="256477" cy="6601574"/>
            </a:xfrm>
            <a:prstGeom prst="rect">
              <a:avLst/>
            </a:prstGeom>
          </p:spPr>
        </p:pic>
      </p:grpSp>
      <p:grpSp>
        <p:nvGrpSpPr>
          <p:cNvPr id="3084" name="组合 23"/>
          <p:cNvGrpSpPr/>
          <p:nvPr userDrawn="1"/>
        </p:nvGrpSpPr>
        <p:grpSpPr>
          <a:xfrm>
            <a:off x="37889" y="5990377"/>
            <a:ext cx="12672483" cy="899584"/>
            <a:chOff x="-36512" y="4465808"/>
            <a:chExt cx="9692715" cy="698270"/>
          </a:xfrm>
        </p:grpSpPr>
        <p:grpSp>
          <p:nvGrpSpPr>
            <p:cNvPr id="3085" name="组合 24"/>
            <p:cNvGrpSpPr/>
            <p:nvPr userDrawn="1"/>
          </p:nvGrpSpPr>
          <p:grpSpPr>
            <a:xfrm>
              <a:off x="-36512" y="4465808"/>
              <a:ext cx="6064527" cy="698270"/>
              <a:chOff x="0" y="4092575"/>
              <a:chExt cx="9144000" cy="1065213"/>
            </a:xfrm>
          </p:grpSpPr>
          <p:pic>
            <p:nvPicPr>
              <p:cNvPr id="3087" name="图片 1"/>
              <p:cNvPicPr>
                <a:picLocks noChangeAspect="1"/>
              </p:cNvPicPr>
              <p:nvPr userDrawn="1"/>
            </p:nvPicPr>
            <p:blipFill>
              <a:blip r:embed="rId3"/>
              <a:srcRect l="3481" t="40430" b="40788"/>
              <a:stretch>
                <a:fillRect/>
              </a:stretch>
            </p:blipFill>
            <p:spPr>
              <a:xfrm>
                <a:off x="0" y="4092575"/>
                <a:ext cx="5470525" cy="106521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088" name="图片 15"/>
              <p:cNvPicPr>
                <a:picLocks noChangeAspect="1"/>
              </p:cNvPicPr>
              <p:nvPr userDrawn="1"/>
            </p:nvPicPr>
            <p:blipFill>
              <a:blip r:embed="rId4"/>
              <a:srcRect l="19322" t="40430" r="3468" b="40788"/>
              <a:stretch>
                <a:fillRect/>
              </a:stretch>
            </p:blipFill>
            <p:spPr>
              <a:xfrm>
                <a:off x="4767263" y="4092575"/>
                <a:ext cx="4376737" cy="1065213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3086" name="图片 1"/>
            <p:cNvPicPr>
              <a:picLocks noChangeAspect="1"/>
            </p:cNvPicPr>
            <p:nvPr userDrawn="1"/>
          </p:nvPicPr>
          <p:blipFill>
            <a:blip r:embed="rId3"/>
            <a:srcRect l="3481" t="40430" b="40788"/>
            <a:stretch>
              <a:fillRect/>
            </a:stretch>
          </p:blipFill>
          <p:spPr>
            <a:xfrm>
              <a:off x="6028015" y="4465808"/>
              <a:ext cx="3628188" cy="6982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6" name="组合 15"/>
          <p:cNvGrpSpPr/>
          <p:nvPr userDrawn="1"/>
        </p:nvGrpSpPr>
        <p:grpSpPr>
          <a:xfrm>
            <a:off x="11187431" y="6310631"/>
            <a:ext cx="731520" cy="513080"/>
            <a:chOff x="1544946" y="2143425"/>
            <a:chExt cx="1997547" cy="1468272"/>
          </a:xfrm>
        </p:grpSpPr>
        <p:sp>
          <p:nvSpPr>
            <p:cNvPr id="17" name="Freeform 10"/>
            <p:cNvSpPr/>
            <p:nvPr/>
          </p:nvSpPr>
          <p:spPr bwMode="auto">
            <a:xfrm>
              <a:off x="1586157" y="2143425"/>
              <a:ext cx="1956336" cy="1468272"/>
            </a:xfrm>
            <a:custGeom>
              <a:avLst/>
              <a:gdLst>
                <a:gd name="T0" fmla="*/ 421 w 1072"/>
                <a:gd name="T1" fmla="*/ 1 h 815"/>
                <a:gd name="T2" fmla="*/ 407 w 1072"/>
                <a:gd name="T3" fmla="*/ 0 h 815"/>
                <a:gd name="T4" fmla="*/ 398 w 1072"/>
                <a:gd name="T5" fmla="*/ 1 h 815"/>
                <a:gd name="T6" fmla="*/ 389 w 1072"/>
                <a:gd name="T7" fmla="*/ 1 h 815"/>
                <a:gd name="T8" fmla="*/ 0 w 1072"/>
                <a:gd name="T9" fmla="*/ 408 h 815"/>
                <a:gd name="T10" fmla="*/ 389 w 1072"/>
                <a:gd name="T11" fmla="*/ 815 h 815"/>
                <a:gd name="T12" fmla="*/ 398 w 1072"/>
                <a:gd name="T13" fmla="*/ 815 h 815"/>
                <a:gd name="T14" fmla="*/ 407 w 1072"/>
                <a:gd name="T15" fmla="*/ 815 h 815"/>
                <a:gd name="T16" fmla="*/ 421 w 1072"/>
                <a:gd name="T17" fmla="*/ 815 h 815"/>
                <a:gd name="T18" fmla="*/ 1072 w 1072"/>
                <a:gd name="T19" fmla="*/ 408 h 815"/>
                <a:gd name="T20" fmla="*/ 421 w 1072"/>
                <a:gd name="T21" fmla="*/ 1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2" h="815">
                  <a:moveTo>
                    <a:pt x="421" y="1"/>
                  </a:moveTo>
                  <a:cubicBezTo>
                    <a:pt x="416" y="0"/>
                    <a:pt x="412" y="0"/>
                    <a:pt x="407" y="0"/>
                  </a:cubicBezTo>
                  <a:cubicBezTo>
                    <a:pt x="404" y="0"/>
                    <a:pt x="401" y="0"/>
                    <a:pt x="398" y="1"/>
                  </a:cubicBezTo>
                  <a:cubicBezTo>
                    <a:pt x="395" y="1"/>
                    <a:pt x="392" y="1"/>
                    <a:pt x="389" y="1"/>
                  </a:cubicBezTo>
                  <a:cubicBezTo>
                    <a:pt x="173" y="11"/>
                    <a:pt x="0" y="189"/>
                    <a:pt x="0" y="408"/>
                  </a:cubicBezTo>
                  <a:cubicBezTo>
                    <a:pt x="0" y="627"/>
                    <a:pt x="173" y="805"/>
                    <a:pt x="389" y="815"/>
                  </a:cubicBezTo>
                  <a:cubicBezTo>
                    <a:pt x="392" y="815"/>
                    <a:pt x="395" y="815"/>
                    <a:pt x="398" y="815"/>
                  </a:cubicBezTo>
                  <a:cubicBezTo>
                    <a:pt x="401" y="815"/>
                    <a:pt x="404" y="815"/>
                    <a:pt x="407" y="815"/>
                  </a:cubicBezTo>
                  <a:cubicBezTo>
                    <a:pt x="412" y="815"/>
                    <a:pt x="416" y="815"/>
                    <a:pt x="421" y="815"/>
                  </a:cubicBezTo>
                  <a:cubicBezTo>
                    <a:pt x="821" y="806"/>
                    <a:pt x="1072" y="408"/>
                    <a:pt x="1072" y="408"/>
                  </a:cubicBezTo>
                  <a:cubicBezTo>
                    <a:pt x="1072" y="408"/>
                    <a:pt x="821" y="9"/>
                    <a:pt x="421" y="1"/>
                  </a:cubicBezTo>
                  <a:close/>
                </a:path>
              </a:pathLst>
            </a:custGeom>
            <a:gradFill>
              <a:gsLst>
                <a:gs pos="0">
                  <a:srgbClr val="DADADA"/>
                </a:gs>
                <a:gs pos="100000">
                  <a:schemeClr val="bg1"/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 lIns="72565" tIns="36281" rIns="72565" bIns="36281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707654" y="2251532"/>
              <a:ext cx="1713982" cy="1251406"/>
            </a:xfrm>
            <a:custGeom>
              <a:avLst/>
              <a:gdLst>
                <a:gd name="T0" fmla="*/ 346 w 939"/>
                <a:gd name="T1" fmla="*/ 695 h 695"/>
                <a:gd name="T2" fmla="*/ 340 w 939"/>
                <a:gd name="T3" fmla="*/ 695 h 695"/>
                <a:gd name="T4" fmla="*/ 340 w 939"/>
                <a:gd name="T5" fmla="*/ 695 h 695"/>
                <a:gd name="T6" fmla="*/ 333 w 939"/>
                <a:gd name="T7" fmla="*/ 695 h 695"/>
                <a:gd name="T8" fmla="*/ 332 w 939"/>
                <a:gd name="T9" fmla="*/ 695 h 695"/>
                <a:gd name="T10" fmla="*/ 0 w 939"/>
                <a:gd name="T11" fmla="*/ 348 h 695"/>
                <a:gd name="T12" fmla="*/ 332 w 939"/>
                <a:gd name="T13" fmla="*/ 1 h 695"/>
                <a:gd name="T14" fmla="*/ 333 w 939"/>
                <a:gd name="T15" fmla="*/ 1 h 695"/>
                <a:gd name="T16" fmla="*/ 339 w 939"/>
                <a:gd name="T17" fmla="*/ 0 h 695"/>
                <a:gd name="T18" fmla="*/ 340 w 939"/>
                <a:gd name="T19" fmla="*/ 0 h 695"/>
                <a:gd name="T20" fmla="*/ 346 w 939"/>
                <a:gd name="T21" fmla="*/ 0 h 695"/>
                <a:gd name="T22" fmla="*/ 349 w 939"/>
                <a:gd name="T23" fmla="*/ 0 h 695"/>
                <a:gd name="T24" fmla="*/ 358 w 939"/>
                <a:gd name="T25" fmla="*/ 0 h 695"/>
                <a:gd name="T26" fmla="*/ 360 w 939"/>
                <a:gd name="T27" fmla="*/ 1 h 695"/>
                <a:gd name="T28" fmla="*/ 794 w 939"/>
                <a:gd name="T29" fmla="*/ 190 h 695"/>
                <a:gd name="T30" fmla="*/ 939 w 939"/>
                <a:gd name="T31" fmla="*/ 348 h 695"/>
                <a:gd name="T32" fmla="*/ 794 w 939"/>
                <a:gd name="T33" fmla="*/ 505 h 695"/>
                <a:gd name="T34" fmla="*/ 360 w 939"/>
                <a:gd name="T35" fmla="*/ 695 h 695"/>
                <a:gd name="T36" fmla="*/ 358 w 939"/>
                <a:gd name="T37" fmla="*/ 695 h 695"/>
                <a:gd name="T38" fmla="*/ 348 w 939"/>
                <a:gd name="T39" fmla="*/ 695 h 695"/>
                <a:gd name="T40" fmla="*/ 346 w 939"/>
                <a:gd name="T41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9" h="695">
                  <a:moveTo>
                    <a:pt x="346" y="695"/>
                  </a:moveTo>
                  <a:cubicBezTo>
                    <a:pt x="344" y="695"/>
                    <a:pt x="342" y="695"/>
                    <a:pt x="340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338" y="695"/>
                    <a:pt x="336" y="695"/>
                    <a:pt x="333" y="695"/>
                  </a:cubicBezTo>
                  <a:cubicBezTo>
                    <a:pt x="332" y="695"/>
                    <a:pt x="332" y="695"/>
                    <a:pt x="332" y="695"/>
                  </a:cubicBezTo>
                  <a:cubicBezTo>
                    <a:pt x="146" y="686"/>
                    <a:pt x="0" y="534"/>
                    <a:pt x="0" y="348"/>
                  </a:cubicBezTo>
                  <a:cubicBezTo>
                    <a:pt x="0" y="161"/>
                    <a:pt x="146" y="9"/>
                    <a:pt x="332" y="1"/>
                  </a:cubicBezTo>
                  <a:cubicBezTo>
                    <a:pt x="333" y="1"/>
                    <a:pt x="333" y="1"/>
                    <a:pt x="333" y="1"/>
                  </a:cubicBezTo>
                  <a:cubicBezTo>
                    <a:pt x="335" y="1"/>
                    <a:pt x="337" y="0"/>
                    <a:pt x="33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42" y="0"/>
                    <a:pt x="344" y="0"/>
                    <a:pt x="346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2" y="0"/>
                    <a:pt x="355" y="0"/>
                    <a:pt x="358" y="0"/>
                  </a:cubicBezTo>
                  <a:cubicBezTo>
                    <a:pt x="360" y="1"/>
                    <a:pt x="360" y="1"/>
                    <a:pt x="360" y="1"/>
                  </a:cubicBezTo>
                  <a:cubicBezTo>
                    <a:pt x="510" y="4"/>
                    <a:pt x="656" y="68"/>
                    <a:pt x="794" y="190"/>
                  </a:cubicBezTo>
                  <a:cubicBezTo>
                    <a:pt x="862" y="251"/>
                    <a:pt x="912" y="312"/>
                    <a:pt x="939" y="348"/>
                  </a:cubicBezTo>
                  <a:cubicBezTo>
                    <a:pt x="912" y="384"/>
                    <a:pt x="862" y="445"/>
                    <a:pt x="794" y="505"/>
                  </a:cubicBezTo>
                  <a:cubicBezTo>
                    <a:pt x="656" y="628"/>
                    <a:pt x="510" y="692"/>
                    <a:pt x="360" y="695"/>
                  </a:cubicBezTo>
                  <a:cubicBezTo>
                    <a:pt x="358" y="695"/>
                    <a:pt x="358" y="695"/>
                    <a:pt x="358" y="695"/>
                  </a:cubicBezTo>
                  <a:cubicBezTo>
                    <a:pt x="355" y="695"/>
                    <a:pt x="352" y="695"/>
                    <a:pt x="348" y="695"/>
                  </a:cubicBezTo>
                  <a:cubicBezTo>
                    <a:pt x="347" y="695"/>
                    <a:pt x="347" y="695"/>
                    <a:pt x="346" y="695"/>
                  </a:cubicBezTo>
                  <a:close/>
                </a:path>
              </a:pathLst>
            </a:cu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565" tIns="36281" rIns="72565" bIns="36281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19" name="文本框 1110"/>
            <p:cNvSpPr txBox="1">
              <a:spLocks noChangeArrowheads="1"/>
            </p:cNvSpPr>
            <p:nvPr/>
          </p:nvSpPr>
          <p:spPr bwMode="auto">
            <a:xfrm>
              <a:off x="1544946" y="2423255"/>
              <a:ext cx="1869329" cy="999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2565" tIns="36281" rIns="72565" bIns="3628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algn="ctr"/>
              <a:fld id="{64C0DEB5-51CA-4395-B95E-2F6A5B07A3F5}" type="slidenum">
                <a:rPr lang="zh-CN" altLang="en-US" b="0" smtClean="0">
                  <a:solidFill>
                    <a:schemeClr val="tx1"/>
                  </a:solidFill>
                  <a:latin typeface="Impact" panose="020B0806030902050204" charset="0"/>
                </a:rPr>
                <a:t>‹#›</a:t>
              </a:fld>
              <a:endParaRPr lang="zh-CN" altLang="en-US" b="0">
                <a:solidFill>
                  <a:schemeClr val="tx1"/>
                </a:solidFill>
                <a:latin typeface="Impact" panose="020B0806030902050204" charset="0"/>
              </a:endParaRPr>
            </a:p>
          </p:txBody>
        </p:sp>
      </p:grpSp>
      <p:sp>
        <p:nvSpPr>
          <p:cNvPr id="20" name="文本框 19"/>
          <p:cNvSpPr txBox="1"/>
          <p:nvPr userDrawn="1"/>
        </p:nvSpPr>
        <p:spPr>
          <a:xfrm>
            <a:off x="148803" y="6403340"/>
            <a:ext cx="999067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fld id="{BB962C8B-B14F-4D97-AF65-F5344CB8AC3E}" type="datetime10">
              <a:rPr lang="zh-CN" altLang="en-US" sz="2135" b="1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Informal Roman" panose="030604020304060B0204" charset="0"/>
              </a:rPr>
              <a:t>09:39</a:t>
            </a:fld>
            <a:endParaRPr lang="zh-CN" altLang="en-US" sz="2135" b="1">
              <a:solidFill>
                <a:schemeClr val="bg2">
                  <a:lumMod val="9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Informal Roman" panose="030604020304060B0204" charset="0"/>
            </a:endParaRPr>
          </a:p>
        </p:txBody>
      </p:sp>
      <p:pic>
        <p:nvPicPr>
          <p:cNvPr id="4" name="图片 3" descr="扣完图的标志横板"/>
          <p:cNvPicPr>
            <a:picLocks noChangeAspect="1"/>
          </p:cNvPicPr>
          <p:nvPr userDrawn="1"/>
        </p:nvPicPr>
        <p:blipFill>
          <a:blip r:embed="rId5"/>
          <a:srcRect l="7899" r="69708"/>
          <a:stretch>
            <a:fillRect/>
          </a:stretch>
        </p:blipFill>
        <p:spPr>
          <a:xfrm>
            <a:off x="296333" y="46568"/>
            <a:ext cx="702733" cy="8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1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EB18C-737F-4CF7-8E35-DCBEFDCB169C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2B843-4AFC-41B4-B9E2-C49BD6F180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1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 noChangeArrowheads="1"/>
          </p:cNvSpPr>
          <p:nvPr>
            <p:ph type="ctrTitle"/>
          </p:nvPr>
        </p:nvSpPr>
        <p:spPr>
          <a:xfrm>
            <a:off x="2667000" y="609600"/>
            <a:ext cx="6858000" cy="76200"/>
          </a:xfrm>
        </p:spPr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609600"/>
            <a:ext cx="6858000" cy="5867400"/>
          </a:xfrm>
        </p:spPr>
        <p:txBody>
          <a:bodyPr/>
          <a:lstStyle/>
          <a:p>
            <a:pPr algn="l"/>
            <a:r>
              <a:rPr lang="en-US" altLang="zh-CN"/>
              <a:t>1</a:t>
            </a:r>
            <a:r>
              <a:rPr lang="zh-CN" altLang="en-US"/>
              <a:t>、有一个女孩穿着泳衣在沙滩上走，为什么在她的身后却没有脚印？</a:t>
            </a:r>
            <a:endParaRPr lang="en-US" altLang="zh-CN"/>
          </a:p>
          <a:p>
            <a:pPr algn="l"/>
            <a:r>
              <a:rPr lang="zh-CN" altLang="en-US"/>
              <a:t>（她是倒着走的）</a:t>
            </a:r>
            <a:endParaRPr lang="en-US" altLang="zh-CN"/>
          </a:p>
          <a:p>
            <a:pPr algn="l"/>
            <a:r>
              <a:rPr lang="en-US" altLang="zh-CN"/>
              <a:t>2</a:t>
            </a:r>
            <a:r>
              <a:rPr lang="zh-CN" altLang="en-US"/>
              <a:t>、用椰子和西瓜打头，哪个比较痛？</a:t>
            </a:r>
            <a:endParaRPr lang="en-US" altLang="zh-CN"/>
          </a:p>
          <a:p>
            <a:pPr algn="l"/>
            <a:r>
              <a:rPr lang="zh-CN" altLang="en-US"/>
              <a:t>（头比较痛）</a:t>
            </a:r>
            <a:endParaRPr lang="en-US" altLang="zh-CN"/>
          </a:p>
          <a:p>
            <a:pPr algn="l"/>
            <a:r>
              <a:rPr lang="en-US" altLang="zh-CN"/>
              <a:t>3</a:t>
            </a:r>
            <a:r>
              <a:rPr lang="zh-CN" altLang="en-US"/>
              <a:t>、有一头牛头朝北，它原地向右转三圈，然后向左转三圈，这时候它的尾巴朝哪？</a:t>
            </a:r>
            <a:endParaRPr lang="en-US" altLang="zh-CN"/>
          </a:p>
          <a:p>
            <a:pPr algn="l"/>
            <a:r>
              <a:rPr lang="zh-CN" altLang="en-US"/>
              <a:t>（朝下）</a:t>
            </a:r>
            <a:endParaRPr lang="en-US" altLang="zh-CN"/>
          </a:p>
          <a:p>
            <a:pPr algn="l"/>
            <a:r>
              <a:rPr lang="en-US" altLang="zh-CN"/>
              <a:t>4</a:t>
            </a:r>
            <a:r>
              <a:rPr lang="zh-CN" altLang="en-US"/>
              <a:t>、一只凶猛的饿猫，看到老鼠，为何拔腿就跑？</a:t>
            </a:r>
            <a:endParaRPr lang="en-US" altLang="zh-CN"/>
          </a:p>
          <a:p>
            <a:pPr algn="l"/>
            <a:r>
              <a:rPr lang="zh-CN" altLang="en-US"/>
              <a:t>（去抓老鼠）</a:t>
            </a:r>
            <a:endParaRPr lang="en-US" altLang="zh-CN"/>
          </a:p>
          <a:p>
            <a:pPr algn="l"/>
            <a:r>
              <a:rPr lang="en-US" altLang="zh-CN"/>
              <a:t>5</a:t>
            </a:r>
            <a:r>
              <a:rPr lang="zh-CN" altLang="en-US"/>
              <a:t>、有一个人，他是你父母生的，但他却不是你的兄弟姐妹？</a:t>
            </a:r>
            <a:endParaRPr lang="en-US" altLang="zh-CN"/>
          </a:p>
          <a:p>
            <a:pPr algn="l"/>
            <a:r>
              <a:rPr lang="zh-CN" altLang="en-US"/>
              <a:t>（自己）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057401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大脑的</a:t>
            </a:r>
            <a:r>
              <a:rPr lang="zh-CN" altLang="en-US" sz="400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软硬度</a:t>
            </a: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跟            </a:t>
            </a:r>
            <a:r>
              <a:rPr lang="zh-CN" altLang="en-US" sz="400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豆腐</a:t>
            </a: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差不多</a:t>
            </a:r>
          </a:p>
          <a:p>
            <a:pPr eaLnBrk="1" hangingPunct="1"/>
            <a:endParaRPr lang="zh-CN" altLang="en-US" sz="3600"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buFontTx/>
              <a:buNone/>
            </a:pPr>
            <a:endParaRPr lang="en-US" altLang="zh-CN" sz="4000"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buFontTx/>
              <a:buNone/>
            </a:pP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大脑的</a:t>
            </a:r>
            <a:r>
              <a:rPr lang="zh-CN" altLang="en-US" sz="400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颜色</a:t>
            </a: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是               淡粉红色</a:t>
            </a:r>
          </a:p>
          <a:p>
            <a:pPr eaLnBrk="1" hangingPunct="1"/>
            <a:endParaRPr lang="en-US" altLang="zh-CN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  <a:noFill/>
        </p:spPr>
        <p:txBody>
          <a:bodyPr/>
          <a:lstStyle/>
          <a:p>
            <a:pPr eaLnBrk="1" hangingPunct="1"/>
            <a:endParaRPr lang="zh-CN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09800" y="182564"/>
            <a:ext cx="7772400" cy="1241425"/>
          </a:xfrm>
        </p:spPr>
        <p:txBody>
          <a:bodyPr anchor="ctr"/>
          <a:lstStyle/>
          <a:p>
            <a:pPr eaLnBrk="1" hangingPunct="1"/>
            <a:r>
              <a:rPr lang="zh-CN" altLang="en-US" sz="5400" b="1" dirty="0">
                <a:ea typeface="黑体" panose="02010609060101010101" pitchFamily="49" charset="-122"/>
              </a:rPr>
              <a:t>大脑有哪些</a:t>
            </a:r>
            <a:r>
              <a:rPr lang="zh-CN" altLang="en-US" sz="5400" b="1" dirty="0">
                <a:solidFill>
                  <a:srgbClr val="FF0000"/>
                </a:solidFill>
                <a:ea typeface="黑体" panose="02010609060101010101" pitchFamily="49" charset="-122"/>
              </a:rPr>
              <a:t>功能</a:t>
            </a:r>
            <a:r>
              <a:rPr lang="zh-CN" altLang="en-US" sz="5400" b="1" dirty="0">
                <a:ea typeface="黑体" panose="02010609060101010101" pitchFamily="49" charset="-122"/>
              </a:rPr>
              <a:t>？</a:t>
            </a:r>
          </a:p>
        </p:txBody>
      </p:sp>
      <p:pic>
        <p:nvPicPr>
          <p:cNvPr id="13315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423988"/>
            <a:ext cx="6400800" cy="51054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组合 3"/>
          <p:cNvGrpSpPr/>
          <p:nvPr/>
        </p:nvGrpSpPr>
        <p:grpSpPr bwMode="auto">
          <a:xfrm>
            <a:off x="1995488" y="409576"/>
            <a:ext cx="3148508" cy="720725"/>
            <a:chOff x="946" y="891"/>
            <a:chExt cx="6509" cy="1492"/>
          </a:xfrm>
        </p:grpSpPr>
        <p:pic>
          <p:nvPicPr>
            <p:cNvPr id="19462" name="图片 2" descr="png-02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" y="891"/>
              <a:ext cx="1989" cy="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9" name="TextBox 7"/>
            <p:cNvSpPr txBox="1"/>
            <p:nvPr/>
          </p:nvSpPr>
          <p:spPr>
            <a:xfrm>
              <a:off x="2275" y="1178"/>
              <a:ext cx="5180" cy="9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defTabSz="696595">
                <a:defRPr/>
              </a:pPr>
              <a:r>
                <a:rPr lang="zh-CN" altLang="en-US" sz="244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认识大脑的功能</a:t>
              </a:r>
              <a:endParaRPr lang="zh-CN" altLang="en-US" sz="244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520951" y="1857376"/>
            <a:ext cx="2957513" cy="588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96595">
              <a:lnSpc>
                <a:spcPct val="150000"/>
              </a:lnSpc>
              <a:defRPr/>
            </a:pPr>
            <a:r>
              <a:rPr sz="244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功能1：记忆的功能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20156" y="4456864"/>
            <a:ext cx="7151688" cy="17799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696595">
              <a:lnSpc>
                <a:spcPct val="150000"/>
              </a:lnSpc>
              <a:defRPr/>
            </a:pPr>
            <a:r>
              <a:rPr lang="zh-CN" altLang="en-US" sz="244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sz="244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</a:t>
            </a:r>
            <a:r>
              <a:rPr sz="244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sz="244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defTabSz="696595">
              <a:lnSpc>
                <a:spcPct val="150000"/>
              </a:lnSpc>
              <a:defRPr/>
            </a:pPr>
            <a:r>
              <a:rPr sz="244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看图片10秒钟，闭上眼睛，凭记忆</a:t>
            </a:r>
            <a:r>
              <a:rPr lang="zh-CN" sz="244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写</a:t>
            </a:r>
            <a:r>
              <a:rPr sz="244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出图上有哪些物品？</a:t>
            </a:r>
          </a:p>
        </p:txBody>
      </p:sp>
      <p:pic>
        <p:nvPicPr>
          <p:cNvPr id="8" name="内容占位符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409" y="1977293"/>
            <a:ext cx="4064081" cy="2715422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3801" y="750888"/>
            <a:ext cx="2957513" cy="588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功能2：</a:t>
            </a: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识别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63800" y="4159250"/>
            <a:ext cx="7151688" cy="171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24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sz="24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要求：</a:t>
            </a:r>
            <a:endParaRPr sz="244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观察图片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，说一说这4幅图中分别表现了人怎样的情绪。</a:t>
            </a:r>
          </a:p>
        </p:txBody>
      </p:sp>
      <p:pic>
        <p:nvPicPr>
          <p:cNvPr id="7" name="图片 6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675" y="1621048"/>
            <a:ext cx="7664895" cy="2300436"/>
          </a:xfrm>
          <a:prstGeom prst="roundRect">
            <a:avLst/>
          </a:prstGeom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3801" y="750888"/>
            <a:ext cx="2957513" cy="588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功能3：控制运动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63800" y="4005263"/>
            <a:ext cx="7151688" cy="17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sz="244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游戏</a:t>
            </a:r>
            <a:r>
              <a:rPr lang="zh-CN" altLang="en-US" sz="244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44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弹棋子</a:t>
            </a:r>
            <a:endParaRPr lang="en-US" sz="244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sz="244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规则：</a:t>
            </a:r>
            <a:r>
              <a:rPr sz="244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弹棋子，让它尽量停在红点上。每个人有5次机会，比一比，看谁命中的次数多。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280" y="1551367"/>
            <a:ext cx="4005682" cy="2237530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弹棋子2_bat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272" y="829320"/>
            <a:ext cx="10363200" cy="58293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984513" y="178754"/>
            <a:ext cx="1519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弹棋子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3801" y="750888"/>
            <a:ext cx="2957513" cy="588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sz="244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功能4：</a:t>
            </a:r>
            <a:r>
              <a:rPr lang="zh-CN" altLang="en-US" sz="244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推理</a:t>
            </a:r>
            <a:r>
              <a:rPr sz="244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  <a:endParaRPr sz="244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63800" y="3708400"/>
            <a:ext cx="7151688" cy="171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24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要求：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请同学们认真观察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图中的前三个图形</a:t>
            </a: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想一想其中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的规律</a:t>
            </a: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，并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画出第4个图形。</a:t>
            </a:r>
          </a:p>
        </p:txBody>
      </p:sp>
      <p:pic>
        <p:nvPicPr>
          <p:cNvPr id="4" name="图片 3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1701800"/>
            <a:ext cx="75041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3801" y="750888"/>
            <a:ext cx="2957513" cy="588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功能4：</a:t>
            </a: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推理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</a:p>
        </p:txBody>
      </p:sp>
      <p:grpSp>
        <p:nvGrpSpPr>
          <p:cNvPr id="5" name="组合 4"/>
          <p:cNvGrpSpPr/>
          <p:nvPr/>
        </p:nvGrpSpPr>
        <p:grpSpPr bwMode="auto">
          <a:xfrm>
            <a:off x="2344738" y="2517775"/>
            <a:ext cx="7504112" cy="1619250"/>
            <a:chOff x="1600" y="5240"/>
            <a:chExt cx="15508" cy="3344"/>
          </a:xfrm>
        </p:grpSpPr>
        <p:pic>
          <p:nvPicPr>
            <p:cNvPr id="30724" name="图片 3" descr="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5240"/>
              <a:ext cx="15508" cy="3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图片 2" descr="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7" y="5387"/>
              <a:ext cx="2931" cy="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 noChangeArrowheads="1"/>
          </p:cNvSpPr>
          <p:nvPr>
            <p:ph type="ctrTitle"/>
          </p:nvPr>
        </p:nvSpPr>
        <p:spPr>
          <a:xfrm>
            <a:off x="2027238" y="2589214"/>
            <a:ext cx="8139112" cy="898525"/>
          </a:xfrm>
        </p:spPr>
        <p:txBody>
          <a:bodyPr>
            <a:normAutofit fontScale="90000"/>
          </a:bodyPr>
          <a:lstStyle/>
          <a:p>
            <a:pPr defTabSz="905510">
              <a:defRPr/>
            </a:pPr>
            <a:r>
              <a:rPr lang="en-US" altLang="zh-CN" sz="8000">
                <a:solidFill>
                  <a:srgbClr val="FF0000"/>
                </a:solidFill>
                <a:latin typeface="微软雅黑" panose="020B0503020204020204" pitchFamily="34" charset="-122"/>
              </a:rPr>
              <a:t>24</a:t>
            </a:r>
            <a:r>
              <a:rPr lang="zh-CN" altLang="en-US" sz="8000" dirty="0">
                <a:latin typeface="微软雅黑" panose="020B0503020204020204" pitchFamily="34" charset="-122"/>
              </a:rPr>
              <a:t>点</a:t>
            </a:r>
          </a:p>
        </p:txBody>
      </p:sp>
      <p:sp>
        <p:nvSpPr>
          <p:cNvPr id="17411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2027238" y="3567113"/>
            <a:ext cx="8139112" cy="950912"/>
          </a:xfrm>
        </p:spPr>
        <p:txBody>
          <a:bodyPr/>
          <a:lstStyle/>
          <a:p>
            <a:pPr defTabSz="905510">
              <a:spcAft>
                <a:spcPts val="760"/>
              </a:spcAft>
              <a:defRPr/>
            </a:pP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63801" y="750888"/>
            <a:ext cx="2957513" cy="588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sz="244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  <a:r>
              <a:rPr lang="en-US" sz="244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sz="244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44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计算</a:t>
            </a:r>
            <a:r>
              <a:rPr sz="244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  <a:endParaRPr sz="244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86702" y="956956"/>
            <a:ext cx="645668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>
                <a:latin typeface="微软雅黑" panose="020B0503020204020204" charset="-122"/>
                <a:ea typeface="微软雅黑" panose="020B0503020204020204" charset="-122"/>
              </a:rPr>
              <a:t>创造功能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095500" y="1785939"/>
            <a:ext cx="8001000" cy="5597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用七巧板拼出多少种不同的图形。</a:t>
            </a:r>
          </a:p>
        </p:txBody>
      </p:sp>
      <p:pic>
        <p:nvPicPr>
          <p:cNvPr id="9" name="Picture 2" descr="D:\下载图片\图片1\94j58PICbGK_1024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41651" y="3000375"/>
            <a:ext cx="2722563" cy="278606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Picture 3" descr="D:\下载图片\图片1\1 (10)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24625" y="2786063"/>
            <a:ext cx="2603500" cy="300037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 noChangeArrowheads="1"/>
          </p:cNvSpPr>
          <p:nvPr>
            <p:ph idx="1"/>
          </p:nvPr>
        </p:nvSpPr>
        <p:spPr>
          <a:xfrm>
            <a:off x="1981200" y="1066800"/>
            <a:ext cx="8229600" cy="5334000"/>
          </a:xfrm>
        </p:spPr>
        <p:txBody>
          <a:bodyPr/>
          <a:lstStyle/>
          <a:p>
            <a:r>
              <a:rPr lang="zh-CN" altLang="en-US" sz="3300" dirty="0"/>
              <a:t>（</a:t>
            </a:r>
            <a:r>
              <a:rPr lang="en-US" altLang="zh-CN" sz="3300" dirty="0"/>
              <a:t>1</a:t>
            </a:r>
            <a:r>
              <a:rPr lang="zh-CN" altLang="en-US" sz="3300" dirty="0"/>
              <a:t>）分别用左手和右手画个苹果（简笔画）</a:t>
            </a:r>
          </a:p>
          <a:p>
            <a:r>
              <a:rPr lang="zh-CN" altLang="en-US" sz="3300" dirty="0"/>
              <a:t>（</a:t>
            </a:r>
            <a:r>
              <a:rPr lang="en-US" altLang="zh-CN" sz="3300" dirty="0"/>
              <a:t>2</a:t>
            </a:r>
            <a:r>
              <a:rPr lang="zh-CN" altLang="en-US" sz="3300" dirty="0"/>
              <a:t>）</a:t>
            </a:r>
            <a:r>
              <a:rPr lang="zh-CN" altLang="en-US" sz="4000" b="1" dirty="0">
                <a:solidFill>
                  <a:srgbClr val="FF0000"/>
                </a:solidFill>
              </a:rPr>
              <a:t>同时</a:t>
            </a:r>
            <a:r>
              <a:rPr lang="zh-CN" altLang="en-US" sz="3300" dirty="0"/>
              <a:t>用左、右手画上述苹果，</a:t>
            </a:r>
            <a:endParaRPr lang="en-US" altLang="zh-CN" sz="3300" dirty="0"/>
          </a:p>
          <a:p>
            <a:r>
              <a:rPr lang="zh-CN" altLang="en-US" sz="3300" dirty="0"/>
              <a:t>（</a:t>
            </a:r>
            <a:r>
              <a:rPr lang="en-US" altLang="zh-CN" sz="3300" dirty="0"/>
              <a:t>3</a:t>
            </a:r>
            <a:r>
              <a:rPr lang="zh-CN" altLang="en-US" sz="3300" dirty="0"/>
              <a:t>）比较两次画的苹果，哪次画得更好些？为什么？</a:t>
            </a:r>
          </a:p>
          <a:p>
            <a:r>
              <a:rPr lang="zh-CN" altLang="en-US" sz="3300" dirty="0"/>
              <a:t>得出结论：因为第二次绘画时，大脑同时控制两只手，没有分别控制一只手的效果好。</a:t>
            </a:r>
          </a:p>
          <a:p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" y="1574800"/>
            <a:ext cx="11544300" cy="3708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大脑分区2021_bat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67041"/>
            <a:ext cx="10648530" cy="5989798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910031" y="-17734"/>
            <a:ext cx="2371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大脑分区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7764" y="3167063"/>
            <a:ext cx="7354887" cy="171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sz="24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科学家通过研究发现</a:t>
            </a:r>
            <a:r>
              <a:rPr lang="zh-CN" altLang="en-US" sz="24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sz="244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左脑控制右侧身体的运动,右脑控制左侧身体的运动。左脑偏重于数学、语言和书写等功能,右脑则偏重于音乐、绘画、情感等功能。</a:t>
            </a:r>
          </a:p>
        </p:txBody>
      </p:sp>
      <p:pic>
        <p:nvPicPr>
          <p:cNvPr id="2" name="图片 1" descr="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552451"/>
            <a:ext cx="39306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417764" y="4924426"/>
            <a:ext cx="7354887" cy="115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科学家还发现</a:t>
            </a: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大脑在工作时</a:t>
            </a: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不是所有部分都参与同一件事情</a:t>
            </a: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44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它的各个部分是有不同分工的。</a:t>
            </a:r>
          </a:p>
        </p:txBody>
      </p:sp>
      <p:pic>
        <p:nvPicPr>
          <p:cNvPr id="35845" name="图片 4" descr="14-1511110949340-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350839"/>
            <a:ext cx="19859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2200"/>
            <a:ext cx="6477000" cy="1143000"/>
          </a:xfrm>
        </p:spPr>
        <p:txBody>
          <a:bodyPr/>
          <a:lstStyle/>
          <a:p>
            <a:pPr eaLnBrk="1" hangingPunct="1"/>
            <a:r>
              <a:rPr lang="en-US" altLang="zh-CN" sz="4800" b="1">
                <a:solidFill>
                  <a:srgbClr val="FF0000"/>
                </a:solidFill>
                <a:ea typeface="黑体" panose="02010609060101010101" pitchFamily="49" charset="-122"/>
              </a:rPr>
              <a:t>   </a:t>
            </a:r>
            <a:r>
              <a:rPr lang="zh-CN" altLang="en-US" sz="6400" b="1">
                <a:solidFill>
                  <a:srgbClr val="FF0000"/>
                </a:solidFill>
                <a:ea typeface="黑体" panose="02010609060101010101" pitchFamily="49" charset="-122"/>
              </a:rPr>
              <a:t>如何保护大脑</a:t>
            </a:r>
          </a:p>
        </p:txBody>
      </p:sp>
      <p:sp>
        <p:nvSpPr>
          <p:cNvPr id="61447" name="WordArt 7"/>
          <p:cNvSpPr>
            <a:spLocks noChangeArrowheads="1" noChangeShapeType="1" noTextEdit="1"/>
          </p:cNvSpPr>
          <p:nvPr/>
        </p:nvSpPr>
        <p:spPr bwMode="auto">
          <a:xfrm>
            <a:off x="7543800" y="1066800"/>
            <a:ext cx="22860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60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057400" y="5943600"/>
            <a:ext cx="6172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600" b="1">
                <a:solidFill>
                  <a:schemeClr val="accent2"/>
                </a:solidFill>
                <a:ea typeface="楷体_GB2312" pitchFamily="49" charset="-122"/>
              </a:rPr>
              <a:t>一、要有充足的睡眠。</a:t>
            </a:r>
          </a:p>
        </p:txBody>
      </p:sp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88"/>
            <a:ext cx="91440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828800" y="5943600"/>
            <a:ext cx="8229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600" b="1">
                <a:solidFill>
                  <a:schemeClr val="accent2"/>
                </a:solidFill>
                <a:ea typeface="楷体_GB2312" pitchFamily="49" charset="-122"/>
              </a:rPr>
              <a:t>二、进行适当的体育锻炼。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164"/>
            <a:ext cx="914400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828800" y="5857875"/>
            <a:ext cx="7543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600" b="1">
                <a:solidFill>
                  <a:schemeClr val="accent2"/>
                </a:solidFill>
                <a:ea typeface="楷体_GB2312" pitchFamily="49" charset="-122"/>
              </a:rPr>
              <a:t>三、全面均衡的营养。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0"/>
            <a:ext cx="5105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403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1676401" y="5818188"/>
            <a:ext cx="899636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4600" b="1">
                <a:solidFill>
                  <a:schemeClr val="accent2"/>
                </a:solidFill>
                <a:ea typeface="楷体_GB2312" pitchFamily="49" charset="-122"/>
              </a:rPr>
              <a:t>四、戒除吸烟   酗酒等不良嗜好。</a:t>
            </a:r>
            <a:r>
              <a:rPr lang="zh-CN" altLang="en-US" sz="4200" b="1">
                <a:solidFill>
                  <a:schemeClr val="accent2"/>
                </a:solidFill>
                <a:ea typeface="楷体_GB2312" pitchFamily="49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2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3200400" cy="2362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1" hangingPunct="1">
              <a:defRPr/>
            </a:pPr>
            <a:r>
              <a:rPr lang="en-US" altLang="zh-CN" sz="6000" b="1" kern="10">
                <a:ln w="9525">
                  <a:solidFill>
                    <a:srgbClr val="CC99FF"/>
                  </a:solidFill>
                  <a:rou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楷体_GB2312"/>
              </a:rPr>
              <a:t>1400</a:t>
            </a:r>
            <a:r>
              <a:rPr lang="zh-CN" altLang="en-US" sz="6000" b="1" kern="10">
                <a:ln w="9525">
                  <a:solidFill>
                    <a:srgbClr val="CC99FF"/>
                  </a:solidFill>
                  <a:rou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楷体_GB2312"/>
              </a:rPr>
              <a:t>克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"/>
            <a:ext cx="3886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1400"/>
            <a:ext cx="312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57600"/>
            <a:ext cx="388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133600" y="304801"/>
            <a:ext cx="272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ea typeface="黑体" panose="02010609060101010101" pitchFamily="49" charset="-122"/>
              </a:rPr>
              <a:t>看图说话：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title"/>
          </p:nvPr>
        </p:nvSpPr>
        <p:spPr>
          <a:xfrm>
            <a:off x="1221105" y="0"/>
            <a:ext cx="5552440" cy="1143000"/>
          </a:xfrm>
        </p:spPr>
        <p:txBody>
          <a:bodyPr/>
          <a:lstStyle/>
          <a:p>
            <a:pPr eaLnBrk="1" hangingPunct="1"/>
            <a:r>
              <a:rPr lang="zh-CN" altLang="en-US" sz="4000">
                <a:ea typeface="黑体" panose="02010609060101010101" pitchFamily="49" charset="-122"/>
              </a:rPr>
              <a:t>看图说话：</a:t>
            </a:r>
          </a:p>
        </p:txBody>
      </p:sp>
      <p:pic>
        <p:nvPicPr>
          <p:cNvPr id="4505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3886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810000"/>
            <a:ext cx="1752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3886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4267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82" y="2086902"/>
            <a:ext cx="7590235" cy="24507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4" y="2438401"/>
            <a:ext cx="7775575" cy="30019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zh-CN" altLang="en-US" sz="2800" b="1"/>
              <a:t>       大脑由约</a:t>
            </a:r>
            <a:r>
              <a:rPr lang="en-US" altLang="zh-CN" sz="2800" b="1" u="sng">
                <a:solidFill>
                  <a:srgbClr val="FF0000"/>
                </a:solidFill>
              </a:rPr>
              <a:t>140</a:t>
            </a:r>
            <a:r>
              <a:rPr lang="zh-CN" altLang="en-US" sz="2800" b="1" u="sng">
                <a:solidFill>
                  <a:srgbClr val="FF0000"/>
                </a:solidFill>
              </a:rPr>
              <a:t>亿</a:t>
            </a:r>
            <a:r>
              <a:rPr lang="zh-CN" altLang="en-US" sz="2800" b="1"/>
              <a:t>个细胞构成，重约</a:t>
            </a:r>
            <a:r>
              <a:rPr lang="en-US" altLang="zh-CN" sz="2800" b="1" u="sng">
                <a:solidFill>
                  <a:srgbClr val="FF0000"/>
                </a:solidFill>
              </a:rPr>
              <a:t>1400</a:t>
            </a:r>
            <a:r>
              <a:rPr lang="zh-CN" altLang="en-US" sz="2800" b="1" u="sng">
                <a:solidFill>
                  <a:srgbClr val="FF0000"/>
                </a:solidFill>
              </a:rPr>
              <a:t>克</a:t>
            </a:r>
            <a:r>
              <a:rPr lang="zh-CN" altLang="en-US" sz="2800" b="1"/>
              <a:t>，大脑皮层厚度约为</a:t>
            </a:r>
            <a:r>
              <a:rPr lang="en-US" altLang="zh-CN" sz="2800" b="1" u="sng">
                <a:solidFill>
                  <a:srgbClr val="FF0000"/>
                </a:solidFill>
              </a:rPr>
              <a:t>2--3</a:t>
            </a:r>
            <a:r>
              <a:rPr lang="zh-CN" altLang="en-US" sz="2800" b="1" u="sng">
                <a:solidFill>
                  <a:srgbClr val="FF0000"/>
                </a:solidFill>
              </a:rPr>
              <a:t>毫米</a:t>
            </a:r>
            <a:r>
              <a:rPr lang="zh-CN" altLang="en-US" sz="2800" b="1"/>
              <a:t>，总面积约为</a:t>
            </a:r>
            <a:r>
              <a:rPr lang="en-US" altLang="zh-CN" sz="2800" b="1" u="sng">
                <a:solidFill>
                  <a:srgbClr val="FF0000"/>
                </a:solidFill>
              </a:rPr>
              <a:t>2200</a:t>
            </a:r>
            <a:r>
              <a:rPr lang="zh-CN" altLang="en-US" sz="2800" b="1" u="sng">
                <a:solidFill>
                  <a:srgbClr val="FF0000"/>
                </a:solidFill>
              </a:rPr>
              <a:t>平方厘米</a:t>
            </a:r>
            <a:r>
              <a:rPr lang="zh-CN" altLang="en-US" sz="2800" b="1"/>
              <a:t>，据估计脑细胞每天要死亡约</a:t>
            </a:r>
            <a:r>
              <a:rPr lang="en-US" altLang="zh-CN" sz="2800" b="1" u="sng">
                <a:solidFill>
                  <a:srgbClr val="FF0000"/>
                </a:solidFill>
              </a:rPr>
              <a:t>10</a:t>
            </a:r>
            <a:r>
              <a:rPr lang="zh-CN" altLang="en-US" sz="2800" b="1" u="sng">
                <a:solidFill>
                  <a:srgbClr val="FF0000"/>
                </a:solidFill>
              </a:rPr>
              <a:t>万个</a:t>
            </a:r>
            <a:r>
              <a:rPr lang="zh-CN" altLang="en-US" sz="2800" b="1"/>
              <a:t>（越不用脑，脑细胞死亡越多）。 一个人的脑储存信息的容量相当于</a:t>
            </a:r>
            <a:r>
              <a:rPr lang="en-US" altLang="zh-CN" sz="2800" b="1" u="sng">
                <a:solidFill>
                  <a:srgbClr val="FF0000"/>
                </a:solidFill>
              </a:rPr>
              <a:t>1</a:t>
            </a:r>
            <a:r>
              <a:rPr lang="zh-CN" altLang="en-US" sz="2800" b="1" u="sng">
                <a:solidFill>
                  <a:srgbClr val="FF0000"/>
                </a:solidFill>
              </a:rPr>
              <a:t>万个藏书为</a:t>
            </a:r>
            <a:r>
              <a:rPr lang="en-US" altLang="zh-CN" sz="2800" b="1" u="sng">
                <a:solidFill>
                  <a:srgbClr val="FF0000"/>
                </a:solidFill>
              </a:rPr>
              <a:t>1000</a:t>
            </a:r>
            <a:r>
              <a:rPr lang="zh-CN" altLang="en-US" sz="2800" b="1" u="sng">
                <a:solidFill>
                  <a:srgbClr val="FF0000"/>
                </a:solidFill>
              </a:rPr>
              <a:t>万册</a:t>
            </a:r>
            <a:r>
              <a:rPr lang="zh-CN" altLang="en-US" sz="2800" b="1"/>
              <a:t>的图书馆，最善于用脑的人，一生中也仅使用掉脑能力的</a:t>
            </a:r>
            <a:r>
              <a:rPr lang="en-US" altLang="zh-CN" sz="2800" b="1"/>
              <a:t>10%</a:t>
            </a:r>
            <a:r>
              <a:rPr lang="zh-CN" altLang="en-US" sz="2800" b="1"/>
              <a:t>。人脑中的主要成分是水，占</a:t>
            </a:r>
            <a:r>
              <a:rPr lang="en-US" altLang="zh-CN" sz="2800" b="1"/>
              <a:t>80%</a:t>
            </a:r>
            <a:r>
              <a:rPr lang="zh-CN" altLang="en-US" sz="2800" b="1"/>
              <a:t>。它虽只占人体体重的</a:t>
            </a:r>
            <a:r>
              <a:rPr lang="en-US" altLang="zh-CN" sz="2800" b="1"/>
              <a:t>2%</a:t>
            </a:r>
            <a:r>
              <a:rPr lang="zh-CN" altLang="en-US" sz="2800" b="1"/>
              <a:t>，但耗氧量达全身耗氧量的</a:t>
            </a:r>
            <a:r>
              <a:rPr lang="en-US" altLang="zh-CN" sz="2800" b="1"/>
              <a:t>25%</a:t>
            </a:r>
            <a:r>
              <a:rPr lang="zh-CN" altLang="en-US" sz="2800" b="1"/>
              <a:t>，血流量占心脏输出血量的</a:t>
            </a:r>
            <a:r>
              <a:rPr lang="en-US" altLang="zh-CN" sz="2800" b="1"/>
              <a:t>15%</a:t>
            </a:r>
            <a:r>
              <a:rPr lang="zh-CN" altLang="en-US" sz="2800" b="1"/>
              <a:t>，一天内流经大脑的血液为</a:t>
            </a:r>
            <a:r>
              <a:rPr lang="en-US" altLang="zh-CN" sz="2800" b="1"/>
              <a:t>2000</a:t>
            </a:r>
            <a:r>
              <a:rPr lang="zh-CN" altLang="en-US" sz="2800" b="1"/>
              <a:t>升。大脑消耗的能量若用电功率表示大约相当于</a:t>
            </a:r>
            <a:r>
              <a:rPr lang="en-US" altLang="zh-CN" sz="2800" b="1"/>
              <a:t>25</a:t>
            </a:r>
            <a:r>
              <a:rPr lang="zh-CN" altLang="en-US" sz="2800" b="1"/>
              <a:t>瓦。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6264" y="612775"/>
            <a:ext cx="8353425" cy="1231900"/>
          </a:xfrm>
        </p:spPr>
        <p:txBody>
          <a:bodyPr/>
          <a:lstStyle/>
          <a:p>
            <a:pPr eaLnBrk="1" hangingPunct="1"/>
            <a:r>
              <a:rPr lang="zh-CN" altLang="en-US" sz="4000" b="1">
                <a:solidFill>
                  <a:srgbClr val="FF3300"/>
                </a:solidFill>
              </a:rPr>
              <a:t>你知道吗？</a:t>
            </a:r>
          </a:p>
        </p:txBody>
      </p:sp>
      <p:pic>
        <p:nvPicPr>
          <p:cNvPr id="46084" name="Picture 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5500" y="188913"/>
            <a:ext cx="34925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WordArt 6"/>
          <p:cNvSpPr>
            <a:spLocks noChangeArrowheads="1" noChangeShapeType="1" noTextEdit="1"/>
          </p:cNvSpPr>
          <p:nvPr/>
        </p:nvSpPr>
        <p:spPr bwMode="auto">
          <a:xfrm>
            <a:off x="5257800" y="228600"/>
            <a:ext cx="121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zh-CN" altLang="en-US" sz="3600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宋体" panose="02010600030101010101" pitchFamily="2" charset="-122"/>
              </a:rPr>
              <a:t>拓展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723900"/>
            <a:ext cx="47101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标题 1"/>
          <p:cNvSpPr>
            <a:spLocks noGrp="1" noChangeArrowheads="1"/>
          </p:cNvSpPr>
          <p:nvPr>
            <p:ph type="title"/>
          </p:nvPr>
        </p:nvSpPr>
        <p:spPr>
          <a:xfrm>
            <a:off x="2154239" y="457200"/>
            <a:ext cx="2949575" cy="838200"/>
          </a:xfrm>
        </p:spPr>
        <p:txBody>
          <a:bodyPr/>
          <a:lstStyle/>
          <a:p>
            <a:pPr algn="l"/>
            <a:r>
              <a:rPr lang="zh-CN" altLang="en-US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位置</a:t>
            </a:r>
          </a:p>
        </p:txBody>
      </p:sp>
      <p:sp>
        <p:nvSpPr>
          <p:cNvPr id="6148" name="文本占位符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脑的组成2021_bat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650" y="675382"/>
            <a:ext cx="10720710" cy="6030399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91216" y="0"/>
            <a:ext cx="2796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脑的组成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zh-CN"/>
          </a:p>
        </p:txBody>
      </p:sp>
      <p:grpSp>
        <p:nvGrpSpPr>
          <p:cNvPr id="5124" name="Group 7"/>
          <p:cNvGrpSpPr/>
          <p:nvPr/>
        </p:nvGrpSpPr>
        <p:grpSpPr bwMode="auto">
          <a:xfrm>
            <a:off x="3390900" y="1417638"/>
            <a:ext cx="5410200" cy="5287962"/>
            <a:chOff x="1008" y="672"/>
            <a:chExt cx="2640" cy="3168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672"/>
              <a:ext cx="264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Rectangle 6"/>
            <p:cNvSpPr>
              <a:spLocks noChangeArrowheads="1"/>
            </p:cNvSpPr>
            <p:nvPr/>
          </p:nvSpPr>
          <p:spPr bwMode="auto">
            <a:xfrm>
              <a:off x="1008" y="3360"/>
              <a:ext cx="2640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CN" altLang="en-US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3530" y="4629785"/>
            <a:ext cx="9159240" cy="159575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脑的</a:t>
            </a:r>
            <a:r>
              <a:rPr lang="zh-CN" altLang="en-US" sz="400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重量</a:t>
            </a: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是</a:t>
            </a:r>
            <a:r>
              <a:rPr lang="en-US" altLang="zh-CN" sz="4000">
                <a:latin typeface="楷体_GB2312" pitchFamily="49" charset="-122"/>
                <a:ea typeface="楷体_GB2312" pitchFamily="49" charset="-122"/>
              </a:rPr>
              <a:t>1400</a:t>
            </a: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克左右，</a:t>
            </a:r>
          </a:p>
          <a:p>
            <a:pPr eaLnBrk="1" hangingPunct="1">
              <a:buFontTx/>
              <a:buNone/>
            </a:pP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大脑大约占脑重的</a:t>
            </a:r>
            <a:r>
              <a:rPr lang="en-US" altLang="zh-CN" sz="4000">
                <a:latin typeface="楷体_GB2312" pitchFamily="49" charset="-122"/>
                <a:ea typeface="楷体_GB2312" pitchFamily="49" charset="-122"/>
              </a:rPr>
              <a:t>80%</a:t>
            </a: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，大约是</a:t>
            </a:r>
            <a:r>
              <a:rPr lang="en-US" altLang="zh-CN" sz="4000">
                <a:latin typeface="楷体_GB2312" pitchFamily="49" charset="-122"/>
                <a:ea typeface="楷体_GB2312" pitchFamily="49" charset="-122"/>
              </a:rPr>
              <a:t>1120</a:t>
            </a:r>
            <a:r>
              <a:rPr lang="zh-CN" altLang="en-US" sz="4000">
                <a:latin typeface="楷体_GB2312" pitchFamily="49" charset="-122"/>
                <a:ea typeface="楷体_GB2312" pitchFamily="49" charset="-122"/>
              </a:rPr>
              <a:t>克</a:t>
            </a:r>
          </a:p>
          <a:p>
            <a:pPr eaLnBrk="1" hangingPunct="1">
              <a:buFontTx/>
              <a:buNone/>
            </a:pPr>
            <a:endParaRPr lang="zh-CN" altLang="en-US" sz="4000"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endParaRPr lang="en-US" altLang="zh-CN" sz="400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819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重量</a:t>
            </a:r>
          </a:p>
        </p:txBody>
      </p:sp>
      <p:grpSp>
        <p:nvGrpSpPr>
          <p:cNvPr id="7" name="Group 7"/>
          <p:cNvGrpSpPr/>
          <p:nvPr/>
        </p:nvGrpSpPr>
        <p:grpSpPr bwMode="auto">
          <a:xfrm>
            <a:off x="3921125" y="274955"/>
            <a:ext cx="4349750" cy="4203065"/>
            <a:chOff x="1008" y="672"/>
            <a:chExt cx="2640" cy="3168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672"/>
              <a:ext cx="264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1008" y="3360"/>
              <a:ext cx="2640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大小</a:t>
            </a:r>
          </a:p>
        </p:txBody>
      </p:sp>
      <p:sp>
        <p:nvSpPr>
          <p:cNvPr id="7171" name="内容占位符 2"/>
          <p:cNvSpPr>
            <a:spLocks noGrp="1" noChangeArrowheads="1"/>
          </p:cNvSpPr>
          <p:nvPr>
            <p:ph idx="1"/>
          </p:nvPr>
        </p:nvSpPr>
        <p:spPr>
          <a:xfrm>
            <a:off x="2466473" y="5183355"/>
            <a:ext cx="7002379" cy="13095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  <a:defRPr/>
            </a:pPr>
            <a:r>
              <a:rPr lang="zh-CN" altLang="en-US" sz="4800" dirty="0">
                <a:latin typeface="华文楷体" panose="02010600040101010101" pitchFamily="2" charset="-122"/>
                <a:ea typeface="楷体_GB2312" pitchFamily="49" charset="-122"/>
              </a:rPr>
              <a:t>大脑的</a:t>
            </a:r>
            <a:r>
              <a:rPr lang="zh-CN" altLang="en-US" sz="4800" dirty="0">
                <a:solidFill>
                  <a:srgbClr val="FF0000"/>
                </a:solidFill>
                <a:latin typeface="华文楷体" panose="02010600040101010101" pitchFamily="2" charset="-122"/>
                <a:ea typeface="楷体_GB2312" pitchFamily="49" charset="-122"/>
              </a:rPr>
              <a:t>大小</a:t>
            </a:r>
            <a:r>
              <a:rPr lang="zh-CN" altLang="en-US" sz="4800" dirty="0">
                <a:latin typeface="华文楷体" panose="02010600040101010101" pitchFamily="2" charset="-122"/>
                <a:ea typeface="楷体_GB2312" pitchFamily="49" charset="-122"/>
              </a:rPr>
              <a:t>是：</a:t>
            </a:r>
            <a:endParaRPr lang="en-US" altLang="zh-CN" sz="4800" dirty="0">
              <a:latin typeface="华文楷体" panose="02010600040101010101" pitchFamily="2" charset="-122"/>
              <a:ea typeface="楷体_GB2312" pitchFamily="49" charset="-122"/>
            </a:endParaRPr>
          </a:p>
          <a:p>
            <a:pPr marL="0" indent="0" algn="ctr">
              <a:buNone/>
              <a:defRPr/>
            </a:pPr>
            <a:r>
              <a:rPr lang="zh-CN" altLang="en-US" sz="4800" dirty="0">
                <a:latin typeface="华文楷体" panose="02010600040101010101" pitchFamily="2" charset="-122"/>
                <a:ea typeface="楷体_GB2312" pitchFamily="49" charset="-122"/>
              </a:rPr>
              <a:t>双手握拳并拢大小</a:t>
            </a:r>
          </a:p>
          <a:p>
            <a:pPr>
              <a:defRPr/>
            </a:pPr>
            <a:endParaRPr lang="zh-CN" altLang="en-US" dirty="0"/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374" y="1395664"/>
            <a:ext cx="3733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286000" y="5089526"/>
            <a:ext cx="7010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chemeClr val="accent2"/>
                </a:solidFill>
                <a:ea typeface="楷体_GB2312" pitchFamily="49" charset="-122"/>
              </a:rPr>
              <a:t>有许多凹陷的</a:t>
            </a:r>
            <a:r>
              <a:rPr lang="zh-CN" altLang="en-US" sz="4000">
                <a:solidFill>
                  <a:srgbClr val="FF0000"/>
                </a:solidFill>
                <a:ea typeface="楷体_GB2312" pitchFamily="49" charset="-122"/>
              </a:rPr>
              <a:t>沟</a:t>
            </a:r>
            <a:r>
              <a:rPr lang="zh-CN" altLang="en-US" sz="4000">
                <a:solidFill>
                  <a:schemeClr val="accent2"/>
                </a:solidFill>
                <a:ea typeface="楷体_GB2312" pitchFamily="49" charset="-122"/>
              </a:rPr>
              <a:t>，和隆起的</a:t>
            </a:r>
            <a:r>
              <a:rPr lang="zh-CN" altLang="en-US" sz="4000">
                <a:solidFill>
                  <a:srgbClr val="FF0000"/>
                </a:solidFill>
                <a:ea typeface="楷体_GB2312" pitchFamily="49" charset="-122"/>
              </a:rPr>
              <a:t>回</a:t>
            </a:r>
            <a:r>
              <a:rPr lang="zh-CN" altLang="en-US" sz="4000">
                <a:solidFill>
                  <a:schemeClr val="accent2"/>
                </a:solidFill>
                <a:ea typeface="楷体_GB2312" pitchFamily="49" charset="-122"/>
              </a:rPr>
              <a:t>。</a:t>
            </a:r>
          </a:p>
        </p:txBody>
      </p:sp>
      <p:pic>
        <p:nvPicPr>
          <p:cNvPr id="819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303339"/>
            <a:ext cx="31242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22388"/>
            <a:ext cx="2998788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2286000" y="334963"/>
            <a:ext cx="4572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GUyM2UxM2EyMmI0ZWJkOGYxM2U1MjMwODUxMzg2O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599</Words>
  <Application>Microsoft Office PowerPoint</Application>
  <PresentationFormat>宽屏</PresentationFormat>
  <Paragraphs>70</Paragraphs>
  <Slides>30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等线</vt:lpstr>
      <vt:lpstr>等线 Light</vt:lpstr>
      <vt:lpstr>黑体</vt:lpstr>
      <vt:lpstr>华文楷体</vt:lpstr>
      <vt:lpstr>楷体</vt:lpstr>
      <vt:lpstr>楷体_GB2312</vt:lpstr>
      <vt:lpstr>宋体</vt:lpstr>
      <vt:lpstr>微软雅黑</vt:lpstr>
      <vt:lpstr>字魂59号-创粗黑</vt:lpstr>
      <vt:lpstr>Arial</vt:lpstr>
      <vt:lpstr>Impact</vt:lpstr>
      <vt:lpstr>Office 主题​​</vt:lpstr>
      <vt:lpstr>PowerPoint 演示文稿</vt:lpstr>
      <vt:lpstr>PowerPoint 演示文稿</vt:lpstr>
      <vt:lpstr>PowerPoint 演示文稿</vt:lpstr>
      <vt:lpstr>位置</vt:lpstr>
      <vt:lpstr>PowerPoint 演示文稿</vt:lpstr>
      <vt:lpstr>组成</vt:lpstr>
      <vt:lpstr>重量</vt:lpstr>
      <vt:lpstr>大小</vt:lpstr>
      <vt:lpstr>PowerPoint 演示文稿</vt:lpstr>
      <vt:lpstr>PowerPoint 演示文稿</vt:lpstr>
      <vt:lpstr>大脑有哪些功能？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24点</vt:lpstr>
      <vt:lpstr>PowerPoint 演示文稿</vt:lpstr>
      <vt:lpstr>PowerPoint 演示文稿</vt:lpstr>
      <vt:lpstr>PowerPoint 演示文稿</vt:lpstr>
      <vt:lpstr>PowerPoint 演示文稿</vt:lpstr>
      <vt:lpstr>   如何保护大脑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看图说话：</vt:lpstr>
      <vt:lpstr>       大脑由约140亿个细胞构成，重约1400克，大脑皮层厚度约为2--3毫米，总面积约为2200平方厘米，据估计脑细胞每天要死亡约10万个（越不用脑，脑细胞死亡越多）。 一个人的脑储存信息的容量相当于1万个藏书为1000万册的图书馆，最善于用脑的人，一生中也仅使用掉脑能力的10%。人脑中的主要成分是水，占80%。它虽只占人体体重的2%，但耗氧量达全身耗氧量的25%，血流量占心脏输出血量的15%，一天内流经大脑的血液为2000升。大脑消耗的能量若用电功率表示大约相当于25瓦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唐其林</dc:creator>
  <cp:lastModifiedBy>唐其林</cp:lastModifiedBy>
  <cp:revision>38</cp:revision>
  <dcterms:created xsi:type="dcterms:W3CDTF">2022-11-17T00:41:00Z</dcterms:created>
  <dcterms:modified xsi:type="dcterms:W3CDTF">2023-11-29T01:46:39Z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D8A30AD0B9A749C9A7E012827868258D_12</vt:lpwstr>
  </property>
  <property fmtid="{D5CDD505-2E9C-101B-9397-08002B2CF9AE}" pid="3" name="KSOProductBuildVer">
    <vt:lpwstr>2052-12.1.0.15712</vt:lpwstr>
  </property>
</Properties>
</file>