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66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5" r:id="rId1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218E44-2EFD-40F6-8BA0-71748EDF6B9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F8A822-C3A4-4A1F-8904-6B01507EB0CE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14339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4340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</a:ln>
        </p:spPr>
        <p:txBody>
          <a:bodyPr wrap="square" numCol="1" anchorCtr="0" compatLnSpc="1"/>
          <a:lstStyle/>
          <a:p>
            <a:fld id="{168E9F1D-B97F-4549-B1F7-420B917C4BBA}" type="slidenum">
              <a:rPr lang="zh-CN" altLang="en-US" smtClean="0">
                <a:ea typeface="宋体" panose="02010600030101010101" pitchFamily="2" charset="-122"/>
              </a:rPr>
            </a:fld>
            <a:endParaRPr lang="en-US" altLang="zh-CN" smtClean="0"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标题幻灯片">
    <p:bg>
      <p:bgPr>
        <a:blipFill rotWithShape="0">
          <a:blip r:embed="rId2"/>
          <a:stretch>
            <a:fillRect b="-69"/>
          </a:stretch>
        </a:blipFill>
        <a:effectLst/>
      </p:bgPr>
    </p:bg>
    <p:spTree>
      <p:nvGrpSpPr>
        <p:cNvPr id="1" name=""/>
        <p:cNvGrpSpPr/>
        <p:nvPr/>
      </p:nvGrpSpPr>
      <p:grpSpPr/>
      <p:pic>
        <p:nvPicPr>
          <p:cNvPr id="2050" name="图片 2049" descr="1副本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标题 2050"/>
          <p:cNvSpPr>
            <a:spLocks noGrp="1"/>
          </p:cNvSpPr>
          <p:nvPr>
            <p:ph type="ctrTitle"/>
          </p:nvPr>
        </p:nvSpPr>
        <p:spPr>
          <a:xfrm>
            <a:off x="2268538" y="3286125"/>
            <a:ext cx="6477000" cy="103822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lvl="0">
              <a:defRPr/>
            </a:lvl1pPr>
          </a:lstStyle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2052" name="副标题 2051"/>
          <p:cNvSpPr>
            <a:spLocks noGrp="1"/>
          </p:cNvSpPr>
          <p:nvPr>
            <p:ph type="subTitle" idx="1"/>
          </p:nvPr>
        </p:nvSpPr>
        <p:spPr>
          <a:xfrm>
            <a:off x="2268538" y="4365625"/>
            <a:ext cx="6400800" cy="7667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marL="0" lvl="0" indent="0" algn="r">
              <a:buNone/>
              <a:defRPr/>
            </a:lvl1pPr>
            <a:lvl2pPr marL="457200" lvl="1" indent="0" algn="ctr">
              <a:buNone/>
              <a:defRPr/>
            </a:lvl2pPr>
            <a:lvl3pPr marL="914400" lvl="2" indent="0" algn="ctr">
              <a:buNone/>
              <a:defRPr/>
            </a:lvl3pPr>
            <a:lvl4pPr marL="1371600" lvl="3" indent="0" algn="ctr">
              <a:buNone/>
              <a:defRPr/>
            </a:lvl4pPr>
            <a:lvl5pPr marL="1828800" lvl="4" indent="0" algn="ctr">
              <a:buNone/>
              <a:defRPr/>
            </a:lvl5pPr>
          </a:lstStyle>
          <a:p>
            <a:pPr lvl="0"/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2053" name="日期占位符 2052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fld id="{08730CCC-7B07-40B8-8E07-A078251897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2054" name="页脚占位符 2053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endParaRPr lang="zh-CN" altLang="en-US"/>
          </a:p>
        </p:txBody>
      </p:sp>
      <p:sp>
        <p:nvSpPr>
          <p:cNvPr id="2055" name="灯片编号占位符 2054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fld id="{9A0DB2DC-4C9A-4742-B13C-FB6460FD3503}" type="slidenum">
              <a:rPr lang="zh-CN"/>
            </a:fld>
            <a:endParaRPr lang="zh-CN"/>
          </a:p>
        </p:txBody>
      </p:sp>
    </p:spTree>
  </p:cSld>
  <p:clrMapOvr>
    <a:masterClrMapping/>
  </p:clrMapOvr>
  <p:transition>
    <p:fade/>
  </p:transition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30CCC-7B07-40B8-8E07-A078251897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9267B-E16F-4487-AAE1-D86BBA13A82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>
    <p:fade/>
  </p:transition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30CCC-7B07-40B8-8E07-A078251897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9267B-E16F-4487-AAE1-D86BBA13A82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>
    <p:fade/>
  </p:transition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30CCC-7B07-40B8-8E07-A078251897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9267B-E16F-4487-AAE1-D86BBA13A82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>
    <p:fade/>
  </p:transition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30CCC-7B07-40B8-8E07-A078251897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9267B-E16F-4487-AAE1-D86BBA13A82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>
    <p:fade/>
  </p:transition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30CCC-7B07-40B8-8E07-A078251897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9267B-E16F-4487-AAE1-D86BBA13A82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>
    <p:fade/>
  </p:transition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30CCC-7B07-40B8-8E07-A078251897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9267B-E16F-4487-AAE1-D86BBA13A82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>
    <p:fade/>
  </p:transition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30CCC-7B07-40B8-8E07-A078251897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9267B-E16F-4487-AAE1-D86BBA13A82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>
    <p:fade/>
  </p:transition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30CCC-7B07-40B8-8E07-A078251897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9267B-E16F-4487-AAE1-D86BBA13A82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>
    <p:fade/>
  </p:transition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30CCC-7B07-40B8-8E07-A078251897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9267B-E16F-4487-AAE1-D86BBA13A82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>
    <p:fade/>
  </p:transition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30CCC-7B07-40B8-8E07-A078251897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9267B-E16F-4487-AAE1-D86BBA13A82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>
    <p:fade/>
  </p:transition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4.jpeg"/><Relationship Id="rId12" Type="http://schemas.openxmlformats.org/officeDocument/2006/relationships/image" Target="../media/image3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 b="-69"/>
          </a:stretch>
        </a:blipFill>
        <a:effectLst/>
      </p:bgPr>
    </p:bg>
    <p:spTree>
      <p:nvGrpSpPr>
        <p:cNvPr id="1" name=""/>
        <p:cNvGrpSpPr/>
        <p:nvPr/>
      </p:nvGrpSpPr>
      <p:grpSpPr/>
      <p:pic>
        <p:nvPicPr>
          <p:cNvPr id="1026" name="图片 1025" descr="1-1副本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标题 102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8" name="文本占位符 1027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9" name="日期占位符 1028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fld id="{08730CCC-7B07-40B8-8E07-A078251897F7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30" name="页脚占位符 1029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endParaRPr lang="zh-CN" altLang="en-US"/>
          </a:p>
        </p:txBody>
      </p:sp>
      <p:sp>
        <p:nvSpPr>
          <p:cNvPr id="1031" name="灯片编号占位符 1030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fld id="{D079267B-E16F-4487-AAE1-D86BBA13A823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hf sldNum="0" hdr="0" ftr="0" dt="0"/>
  <p:txStyles>
    <p:titleStyle>
      <a:lvl1pPr marL="0" lvl="0" indent="0" algn="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None/>
        <a:defRPr sz="36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16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16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16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16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16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16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6.png"/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14.png"/><Relationship Id="rId3" Type="http://schemas.openxmlformats.org/officeDocument/2006/relationships/image" Target="../media/image11.png"/><Relationship Id="rId2" Type="http://schemas.openxmlformats.org/officeDocument/2006/relationships/image" Target="../media/image13.png"/><Relationship Id="rId1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16.png"/><Relationship Id="rId3" Type="http://schemas.openxmlformats.org/officeDocument/2006/relationships/image" Target="../media/image9.png"/><Relationship Id="rId2" Type="http://schemas.openxmlformats.org/officeDocument/2006/relationships/image" Target="../media/image15.png"/><Relationship Id="rId1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20.png"/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23.png"/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71625" y="5484495"/>
            <a:ext cx="5545455" cy="438785"/>
          </a:xfrm>
        </p:spPr>
        <p:txBody>
          <a:bodyPr/>
          <a:p>
            <a:pPr algn="ctr"/>
            <a:r>
              <a:rPr lang="zh-CN" altLang="en-US" sz="2000">
                <a:latin typeface="楷体_GB2312" panose="02010609030101010101" pitchFamily="49" charset="-122"/>
                <a:ea typeface="楷体_GB2312" panose="02010609030101010101" pitchFamily="49" charset="-122"/>
              </a:rPr>
              <a:t>赣榆区小学数学三年级学科中心组</a:t>
            </a:r>
            <a:endParaRPr lang="zh-CN" altLang="en-US" sz="200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71625" y="2035175"/>
            <a:ext cx="6385560" cy="927100"/>
          </a:xfrm>
          <a:solidFill>
            <a:schemeClr val="bg1">
              <a:lumMod val="95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cene3d>
              <a:camera prst="orthographicFront"/>
              <a:lightRig rig="threePt" dir="t"/>
            </a:scene3d>
          </a:bodyPr>
          <a:p>
            <a:pPr algn="ctr"/>
            <a:r>
              <a:rPr lang="zh-CN" altLang="en-US" sz="320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倍的认识和有关倍的简单实际问题</a:t>
            </a:r>
            <a:endParaRPr lang="zh-CN" altLang="en-US" sz="320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9215" y="236220"/>
            <a:ext cx="5836920" cy="3962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 b="1">
                <a:latin typeface="宋体" panose="02010600030101010101" pitchFamily="2" charset="-122"/>
                <a:ea typeface="宋体" panose="02010600030101010101" pitchFamily="2" charset="-122"/>
              </a:rPr>
              <a:t>苏教版义务教育教科书三年级上册第一单元</a:t>
            </a:r>
            <a:endParaRPr lang="zh-CN" altLang="en-US" sz="2000" b="1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2807970" y="2434590"/>
            <a:ext cx="4458970" cy="91440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p>
            <a:r>
              <a:rPr lang="zh-CN" altLang="en-US" sz="5400">
                <a:ln/>
                <a:solidFill>
                  <a:schemeClr val="accent4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楷体_GB2312" panose="02010609030101010101" pitchFamily="49" charset="-122"/>
                <a:ea typeface="楷体_GB2312" panose="02010609030101010101" pitchFamily="49" charset="-122"/>
              </a:rPr>
              <a:t>谢谢请指导！</a:t>
            </a:r>
            <a:endParaRPr lang="zh-CN" altLang="en-US" sz="5400">
              <a:ln/>
              <a:solidFill>
                <a:schemeClr val="accent4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7"/>
          <p:cNvGrpSpPr/>
          <p:nvPr/>
        </p:nvGrpSpPr>
        <p:grpSpPr bwMode="auto">
          <a:xfrm>
            <a:off x="431801" y="999067"/>
            <a:ext cx="360363" cy="508000"/>
            <a:chOff x="719592" y="1018103"/>
            <a:chExt cx="360000" cy="380282"/>
          </a:xfrm>
        </p:grpSpPr>
        <p:pic>
          <p:nvPicPr>
            <p:cNvPr id="3099" name="Picture 6"/>
            <p:cNvPicPr>
              <a:picLocks noChangeArrowheads="1"/>
            </p:cNvPicPr>
            <p:nvPr/>
          </p:nvPicPr>
          <p:blipFill>
            <a:blip r:embed="rId1" cstate="print"/>
            <a:srcRect/>
            <a:stretch>
              <a:fillRect/>
            </a:stretch>
          </p:blipFill>
          <p:spPr bwMode="auto">
            <a:xfrm>
              <a:off x="719592" y="1018103"/>
              <a:ext cx="360000" cy="3802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100" name="TextBox 3"/>
            <p:cNvSpPr txBox="1">
              <a:spLocks noChangeArrowheads="1"/>
            </p:cNvSpPr>
            <p:nvPr/>
          </p:nvSpPr>
          <p:spPr bwMode="auto">
            <a:xfrm>
              <a:off x="791580" y="1023578"/>
              <a:ext cx="216024" cy="27647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zh-CN">
                  <a:cs typeface="Arial" panose="020B0604020202020204" pitchFamily="34" charset="0"/>
                </a:rPr>
                <a:t>3</a:t>
              </a:r>
              <a:endParaRPr lang="zh-CN" altLang="en-US">
                <a:cs typeface="Arial" panose="020B0604020202020204" pitchFamily="34" charset="0"/>
              </a:endParaRPr>
            </a:p>
          </p:txBody>
        </p:sp>
      </p:grpSp>
      <p:grpSp>
        <p:nvGrpSpPr>
          <p:cNvPr id="3" name="组合 30"/>
          <p:cNvGrpSpPr/>
          <p:nvPr/>
        </p:nvGrpSpPr>
        <p:grpSpPr bwMode="auto">
          <a:xfrm>
            <a:off x="1195952" y="1010285"/>
            <a:ext cx="6301740" cy="2477982"/>
            <a:chOff x="1196625" y="758207"/>
            <a:chExt cx="6300629" cy="1857651"/>
          </a:xfrm>
        </p:grpSpPr>
        <p:sp>
          <p:nvSpPr>
            <p:cNvPr id="3092" name="AutoShape 12"/>
            <p:cNvSpPr>
              <a:spLocks noChangeArrowheads="1"/>
            </p:cNvSpPr>
            <p:nvPr/>
          </p:nvSpPr>
          <p:spPr bwMode="auto">
            <a:xfrm>
              <a:off x="5967156" y="816555"/>
              <a:ext cx="1484594" cy="360000"/>
            </a:xfrm>
            <a:prstGeom prst="wedgeRoundRectCallout">
              <a:avLst>
                <a:gd name="adj1" fmla="val -45634"/>
                <a:gd name="adj2" fmla="val 85977"/>
                <a:gd name="adj3" fmla="val 16667"/>
              </a:avLst>
            </a:prstGeom>
            <a:solidFill>
              <a:srgbClr val="FDD3E2"/>
            </a:solidFill>
            <a:ln w="9525">
              <a:solidFill>
                <a:srgbClr val="CC0066"/>
              </a:solidFill>
              <a:miter lim="800000"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3093" name="AutoShape 12"/>
            <p:cNvSpPr>
              <a:spLocks noChangeArrowheads="1"/>
            </p:cNvSpPr>
            <p:nvPr/>
          </p:nvSpPr>
          <p:spPr bwMode="auto">
            <a:xfrm flipV="1">
              <a:off x="3176845" y="816555"/>
              <a:ext cx="1485165" cy="360000"/>
            </a:xfrm>
            <a:prstGeom prst="wedgeRoundRectCallout">
              <a:avLst>
                <a:gd name="adj1" fmla="val 62625"/>
                <a:gd name="adj2" fmla="val -48963"/>
                <a:gd name="adj3" fmla="val 16667"/>
              </a:avLst>
            </a:prstGeom>
            <a:solidFill>
              <a:srgbClr val="AFFFFF">
                <a:alpha val="94116"/>
              </a:srgbClr>
            </a:solidFill>
            <a:ln w="9525">
              <a:solidFill>
                <a:srgbClr val="2FD1D1"/>
              </a:solidFill>
              <a:miter lim="800000"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3094" name="AutoShape 12"/>
            <p:cNvSpPr>
              <a:spLocks noChangeArrowheads="1"/>
            </p:cNvSpPr>
            <p:nvPr/>
          </p:nvSpPr>
          <p:spPr bwMode="auto">
            <a:xfrm>
              <a:off x="1196625" y="771550"/>
              <a:ext cx="1530169" cy="360000"/>
            </a:xfrm>
            <a:prstGeom prst="wedgeRoundRectCallout">
              <a:avLst>
                <a:gd name="adj1" fmla="val 40255"/>
                <a:gd name="adj2" fmla="val 85977"/>
                <a:gd name="adj3" fmla="val 16667"/>
              </a:avLst>
            </a:prstGeom>
            <a:solidFill>
              <a:srgbClr val="EBCDFB"/>
            </a:solidFill>
            <a:ln w="9525">
              <a:solidFill>
                <a:srgbClr val="7030A0"/>
              </a:solidFill>
              <a:miter lim="800000"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3095" name="文本框 10245"/>
            <p:cNvSpPr txBox="1">
              <a:spLocks noChangeArrowheads="1"/>
            </p:cNvSpPr>
            <p:nvPr/>
          </p:nvSpPr>
          <p:spPr bwMode="auto">
            <a:xfrm>
              <a:off x="1217012" y="758207"/>
              <a:ext cx="1509764" cy="31989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r>
                <a:rPr lang="zh-CN" altLang="en-US" sz="2200" b="1">
                  <a:latin typeface="楷体_GB2312" panose="02010609030101010101" pitchFamily="49" charset="-122"/>
                  <a:ea typeface="楷体_GB2312" panose="02010609030101010101" pitchFamily="49" charset="-122"/>
                </a:rPr>
                <a:t>蓝花有</a:t>
              </a:r>
              <a:r>
                <a:rPr lang="en-US" altLang="zh-CN" sz="2200">
                  <a:ea typeface="楷体_GB2312" panose="02010609030101010101" pitchFamily="49" charset="-122"/>
                  <a:cs typeface="Arial" panose="020B0604020202020204" pitchFamily="34" charset="0"/>
                </a:rPr>
                <a:t>2</a:t>
              </a:r>
              <a:r>
                <a:rPr lang="zh-CN" altLang="en-US" sz="2200" b="1">
                  <a:latin typeface="楷体_GB2312" panose="02010609030101010101" pitchFamily="49" charset="-122"/>
                  <a:ea typeface="楷体_GB2312" panose="02010609030101010101" pitchFamily="49" charset="-122"/>
                </a:rPr>
                <a:t>朵。</a:t>
              </a:r>
              <a:endParaRPr lang="zh-CN" altLang="en-US" sz="2200" b="1">
                <a:latin typeface="楷体_GB2312" panose="02010609030101010101" pitchFamily="49" charset="-122"/>
                <a:ea typeface="楷体_GB2312" panose="02010609030101010101" pitchFamily="49" charset="-122"/>
              </a:endParaRPr>
            </a:p>
          </p:txBody>
        </p:sp>
        <p:pic>
          <p:nvPicPr>
            <p:cNvPr id="3096" name="图片 5" descr="例3-1.png"/>
            <p:cNvPicPr>
              <a:picLocks noChangeAspect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411760" y="861560"/>
              <a:ext cx="3603830" cy="1754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097" name="文本框 10245"/>
            <p:cNvSpPr txBox="1">
              <a:spLocks noChangeArrowheads="1"/>
            </p:cNvSpPr>
            <p:nvPr/>
          </p:nvSpPr>
          <p:spPr bwMode="auto">
            <a:xfrm>
              <a:off x="3176206" y="803906"/>
              <a:ext cx="1530715" cy="31989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r>
                <a:rPr lang="zh-CN" altLang="en-US" sz="2200" b="1">
                  <a:latin typeface="楷体_GB2312" panose="02010609030101010101" pitchFamily="49" charset="-122"/>
                  <a:ea typeface="楷体_GB2312" panose="02010609030101010101" pitchFamily="49" charset="-122"/>
                </a:rPr>
                <a:t>黄花有</a:t>
              </a:r>
              <a:r>
                <a:rPr lang="en-US" altLang="zh-CN" sz="2200">
                  <a:ea typeface="楷体_GB2312" panose="02010609030101010101" pitchFamily="49" charset="-122"/>
                  <a:cs typeface="Arial" panose="020B0604020202020204" pitchFamily="34" charset="0"/>
                </a:rPr>
                <a:t>6</a:t>
              </a:r>
              <a:r>
                <a:rPr lang="zh-CN" altLang="en-US" sz="2200" b="1">
                  <a:latin typeface="楷体_GB2312" panose="02010609030101010101" pitchFamily="49" charset="-122"/>
                  <a:ea typeface="楷体_GB2312" panose="02010609030101010101" pitchFamily="49" charset="-122"/>
                </a:rPr>
                <a:t>朵。</a:t>
              </a:r>
              <a:endParaRPr lang="zh-CN" altLang="en-US" sz="2200" b="1">
                <a:latin typeface="楷体_GB2312" panose="02010609030101010101" pitchFamily="49" charset="-122"/>
                <a:ea typeface="楷体_GB2312" panose="02010609030101010101" pitchFamily="49" charset="-122"/>
              </a:endParaRPr>
            </a:p>
          </p:txBody>
        </p:sp>
        <p:sp>
          <p:nvSpPr>
            <p:cNvPr id="3098" name="文本框 10245"/>
            <p:cNvSpPr txBox="1">
              <a:spLocks noChangeArrowheads="1"/>
            </p:cNvSpPr>
            <p:nvPr/>
          </p:nvSpPr>
          <p:spPr bwMode="auto">
            <a:xfrm>
              <a:off x="5954476" y="823900"/>
              <a:ext cx="1542778" cy="31989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r>
                <a:rPr lang="zh-CN" altLang="en-US" sz="2200" b="1">
                  <a:latin typeface="楷体_GB2312" panose="02010609030101010101" pitchFamily="49" charset="-122"/>
                  <a:ea typeface="楷体_GB2312" panose="02010609030101010101" pitchFamily="49" charset="-122"/>
                </a:rPr>
                <a:t>红花有</a:t>
              </a:r>
              <a:r>
                <a:rPr lang="en-US" altLang="zh-CN" sz="2200">
                  <a:ea typeface="楷体_GB2312" panose="02010609030101010101" pitchFamily="49" charset="-122"/>
                  <a:cs typeface="Arial" panose="020B0604020202020204" pitchFamily="34" charset="0"/>
                </a:rPr>
                <a:t>8</a:t>
              </a:r>
              <a:r>
                <a:rPr lang="zh-CN" altLang="en-US" sz="2200" b="1">
                  <a:latin typeface="楷体_GB2312" panose="02010609030101010101" pitchFamily="49" charset="-122"/>
                  <a:ea typeface="楷体_GB2312" panose="02010609030101010101" pitchFamily="49" charset="-122"/>
                </a:rPr>
                <a:t>朵。</a:t>
              </a:r>
              <a:endParaRPr lang="zh-CN" altLang="en-US" sz="2200" b="1">
                <a:latin typeface="楷体_GB2312" panose="02010609030101010101" pitchFamily="49" charset="-122"/>
                <a:ea typeface="楷体_GB2312" panose="02010609030101010101" pitchFamily="49" charset="-122"/>
              </a:endParaRPr>
            </a:p>
          </p:txBody>
        </p:sp>
      </p:grpSp>
      <p:pic>
        <p:nvPicPr>
          <p:cNvPr id="15" name="图片 14" descr="茄子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2400" y="3189818"/>
            <a:ext cx="611188" cy="918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AutoShape 12"/>
          <p:cNvSpPr>
            <a:spLocks noChangeArrowheads="1"/>
          </p:cNvSpPr>
          <p:nvPr/>
        </p:nvSpPr>
        <p:spPr bwMode="auto">
          <a:xfrm>
            <a:off x="2141538" y="3549651"/>
            <a:ext cx="3960812" cy="478367"/>
          </a:xfrm>
          <a:prstGeom prst="wedgeRoundRectCallout">
            <a:avLst>
              <a:gd name="adj1" fmla="val -55505"/>
              <a:gd name="adj2" fmla="val 3954"/>
              <a:gd name="adj3" fmla="val 16667"/>
            </a:avLst>
          </a:prstGeom>
          <a:solidFill>
            <a:srgbClr val="FFFFCC"/>
          </a:solidFill>
          <a:ln w="9525">
            <a:solidFill>
              <a:srgbClr val="FF6600"/>
            </a:solidFill>
            <a:miter lim="800000"/>
          </a:ln>
        </p:spPr>
        <p:txBody>
          <a:bodyPr/>
          <a:lstStyle/>
          <a:p>
            <a:pPr algn="ctr"/>
            <a:endParaRPr lang="zh-CN" altLang="en-US"/>
          </a:p>
        </p:txBody>
      </p:sp>
      <p:sp>
        <p:nvSpPr>
          <p:cNvPr id="17" name="文本框 10245"/>
          <p:cNvSpPr txBox="1">
            <a:spLocks noChangeArrowheads="1"/>
          </p:cNvSpPr>
          <p:nvPr/>
        </p:nvSpPr>
        <p:spPr bwMode="auto">
          <a:xfrm>
            <a:off x="2124075" y="3566795"/>
            <a:ext cx="4113530" cy="4267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zh-CN" altLang="en-US" sz="2200" b="1">
                <a:latin typeface="楷体_GB2312" panose="02010609030101010101" pitchFamily="49" charset="-122"/>
                <a:ea typeface="楷体_GB2312" panose="02010609030101010101" pitchFamily="49" charset="-122"/>
              </a:rPr>
              <a:t>你能比一比这三种花的朵数吗？</a:t>
            </a:r>
            <a:endParaRPr lang="zh-CN" altLang="en-US" sz="2200" b="1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grpSp>
        <p:nvGrpSpPr>
          <p:cNvPr id="4" name="组合 50"/>
          <p:cNvGrpSpPr/>
          <p:nvPr/>
        </p:nvGrpSpPr>
        <p:grpSpPr bwMode="auto">
          <a:xfrm>
            <a:off x="1016000" y="4148667"/>
            <a:ext cx="7200900" cy="1500717"/>
            <a:chOff x="251520" y="555526"/>
            <a:chExt cx="6480720" cy="576064"/>
          </a:xfrm>
        </p:grpSpPr>
        <p:sp>
          <p:nvSpPr>
            <p:cNvPr id="19" name="矩形 18"/>
            <p:cNvSpPr/>
            <p:nvPr/>
          </p:nvSpPr>
          <p:spPr>
            <a:xfrm>
              <a:off x="251520" y="555526"/>
              <a:ext cx="6480720" cy="576064"/>
            </a:xfrm>
            <a:prstGeom prst="rect">
              <a:avLst/>
            </a:prstGeom>
            <a:solidFill>
              <a:srgbClr val="FDD3E2"/>
            </a:solidFill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  <p:cxnSp>
          <p:nvCxnSpPr>
            <p:cNvPr id="20" name="直接连接符 19"/>
            <p:cNvCxnSpPr/>
            <p:nvPr/>
          </p:nvCxnSpPr>
          <p:spPr>
            <a:xfrm>
              <a:off x="2411760" y="555526"/>
              <a:ext cx="0" cy="576064"/>
            </a:xfrm>
            <a:prstGeom prst="line">
              <a:avLst/>
            </a:prstGeom>
            <a:solidFill>
              <a:srgbClr val="FDD3E2"/>
            </a:solidFill>
            <a:ln w="95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接连接符 20"/>
            <p:cNvCxnSpPr/>
            <p:nvPr/>
          </p:nvCxnSpPr>
          <p:spPr>
            <a:xfrm>
              <a:off x="4573429" y="555526"/>
              <a:ext cx="0" cy="576064"/>
            </a:xfrm>
            <a:prstGeom prst="line">
              <a:avLst/>
            </a:prstGeom>
            <a:solidFill>
              <a:srgbClr val="FDD3E2"/>
            </a:solidFill>
            <a:ln w="95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2" name="图片 21" descr="1.pn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32701" y="4868334"/>
            <a:ext cx="500063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图片 22" descr="截图未命名.pn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06489" y="4988984"/>
            <a:ext cx="447675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图片 23" descr="番茄.png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02238" y="5048251"/>
            <a:ext cx="628650" cy="611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AutoShape 12"/>
          <p:cNvSpPr>
            <a:spLocks noChangeArrowheads="1"/>
          </p:cNvSpPr>
          <p:nvPr/>
        </p:nvSpPr>
        <p:spPr bwMode="auto">
          <a:xfrm>
            <a:off x="6057900" y="4269318"/>
            <a:ext cx="1574800" cy="899583"/>
          </a:xfrm>
          <a:prstGeom prst="wedgeRoundRectCallout">
            <a:avLst>
              <a:gd name="adj1" fmla="val 54259"/>
              <a:gd name="adj2" fmla="val 67074"/>
              <a:gd name="adj3" fmla="val 16667"/>
            </a:avLst>
          </a:prstGeom>
          <a:solidFill>
            <a:srgbClr val="C3EAB8"/>
          </a:solidFill>
          <a:ln w="9525">
            <a:solidFill>
              <a:srgbClr val="68A828"/>
            </a:solidFill>
            <a:miter lim="800000"/>
          </a:ln>
        </p:spPr>
        <p:txBody>
          <a:bodyPr/>
          <a:lstStyle/>
          <a:p>
            <a:pPr algn="ctr"/>
            <a:endParaRPr lang="zh-CN" altLang="en-US"/>
          </a:p>
        </p:txBody>
      </p:sp>
      <p:sp>
        <p:nvSpPr>
          <p:cNvPr id="26" name="AutoShape 12"/>
          <p:cNvSpPr>
            <a:spLocks noChangeArrowheads="1"/>
          </p:cNvSpPr>
          <p:nvPr/>
        </p:nvSpPr>
        <p:spPr bwMode="auto">
          <a:xfrm>
            <a:off x="1736725" y="4389967"/>
            <a:ext cx="1439863" cy="899584"/>
          </a:xfrm>
          <a:prstGeom prst="wedgeRoundRectCallout">
            <a:avLst>
              <a:gd name="adj1" fmla="val -62458"/>
              <a:gd name="adj2" fmla="val 42884"/>
              <a:gd name="adj3" fmla="val 16667"/>
            </a:avLst>
          </a:prstGeom>
          <a:solidFill>
            <a:srgbClr val="EBCDFB"/>
          </a:solidFill>
          <a:ln w="9525">
            <a:solidFill>
              <a:srgbClr val="7030A0"/>
            </a:solidFill>
            <a:miter lim="800000"/>
          </a:ln>
        </p:spPr>
        <p:txBody>
          <a:bodyPr/>
          <a:lstStyle/>
          <a:p>
            <a:pPr algn="ctr"/>
            <a:endParaRPr lang="zh-CN" altLang="en-US"/>
          </a:p>
        </p:txBody>
      </p:sp>
      <p:sp>
        <p:nvSpPr>
          <p:cNvPr id="27" name="AutoShape 12"/>
          <p:cNvSpPr>
            <a:spLocks noChangeArrowheads="1"/>
          </p:cNvSpPr>
          <p:nvPr/>
        </p:nvSpPr>
        <p:spPr bwMode="auto">
          <a:xfrm>
            <a:off x="3498850" y="4231218"/>
            <a:ext cx="2249488" cy="840316"/>
          </a:xfrm>
          <a:prstGeom prst="wedgeRoundRectCallout">
            <a:avLst>
              <a:gd name="adj1" fmla="val -898"/>
              <a:gd name="adj2" fmla="val 73509"/>
              <a:gd name="adj3" fmla="val 16667"/>
            </a:avLst>
          </a:prstGeom>
          <a:solidFill>
            <a:srgbClr val="AFFFFF">
              <a:alpha val="94116"/>
            </a:srgbClr>
          </a:solidFill>
          <a:ln w="9525">
            <a:solidFill>
              <a:srgbClr val="2FD1D1"/>
            </a:solidFill>
            <a:miter lim="800000"/>
          </a:ln>
        </p:spPr>
        <p:txBody>
          <a:bodyPr/>
          <a:lstStyle/>
          <a:p>
            <a:pPr algn="ctr"/>
            <a:endParaRPr lang="zh-CN" altLang="en-US"/>
          </a:p>
        </p:txBody>
      </p:sp>
      <p:sp>
        <p:nvSpPr>
          <p:cNvPr id="28" name="文本框 10245"/>
          <p:cNvSpPr txBox="1">
            <a:spLocks noChangeArrowheads="1"/>
          </p:cNvSpPr>
          <p:nvPr/>
        </p:nvSpPr>
        <p:spPr bwMode="auto">
          <a:xfrm>
            <a:off x="1736725" y="4432300"/>
            <a:ext cx="1485900" cy="762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zh-CN" altLang="en-US" sz="2200" b="1">
                <a:latin typeface="楷体_GB2312" panose="02010609030101010101" pitchFamily="49" charset="-122"/>
                <a:ea typeface="楷体_GB2312" panose="02010609030101010101" pitchFamily="49" charset="-122"/>
              </a:rPr>
              <a:t>红花最多，黄花最少。</a:t>
            </a:r>
            <a:endParaRPr lang="zh-CN" altLang="en-US" sz="2200" b="1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29" name="文本框 10245"/>
          <p:cNvSpPr txBox="1">
            <a:spLocks noChangeArrowheads="1"/>
          </p:cNvSpPr>
          <p:nvPr/>
        </p:nvSpPr>
        <p:spPr bwMode="auto">
          <a:xfrm>
            <a:off x="3570605" y="4283710"/>
            <a:ext cx="2214245" cy="762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zh-CN" altLang="en-US" sz="2200" b="1">
                <a:latin typeface="楷体_GB2312" panose="02010609030101010101" pitchFamily="49" charset="-122"/>
                <a:ea typeface="楷体_GB2312" panose="02010609030101010101" pitchFamily="49" charset="-122"/>
              </a:rPr>
              <a:t>红花比黄花多</a:t>
            </a:r>
            <a:r>
              <a:rPr lang="en-US" altLang="zh-CN" sz="2200">
                <a:ea typeface="楷体_GB2312" panose="02010609030101010101" pitchFamily="49" charset="-122"/>
                <a:cs typeface="Arial" panose="020B0604020202020204" pitchFamily="34" charset="0"/>
              </a:rPr>
              <a:t>2</a:t>
            </a:r>
            <a:r>
              <a:rPr lang="zh-CN" altLang="en-US" sz="2200" b="1">
                <a:latin typeface="楷体_GB2312" panose="02010609030101010101" pitchFamily="49" charset="-122"/>
                <a:ea typeface="楷体_GB2312" panose="02010609030101010101" pitchFamily="49" charset="-122"/>
              </a:rPr>
              <a:t>朵，比蓝花</a:t>
            </a:r>
            <a:r>
              <a:rPr lang="en-US" altLang="zh-CN" sz="2200">
                <a:ea typeface="楷体_GB2312" panose="02010609030101010101" pitchFamily="49" charset="-122"/>
              </a:rPr>
              <a:t>6</a:t>
            </a:r>
            <a:r>
              <a:rPr lang="zh-CN" altLang="en-US" sz="2200" b="1">
                <a:latin typeface="楷体_GB2312" panose="02010609030101010101" pitchFamily="49" charset="-122"/>
                <a:ea typeface="楷体_GB2312" panose="02010609030101010101" pitchFamily="49" charset="-122"/>
              </a:rPr>
              <a:t>朵。</a:t>
            </a:r>
            <a:endParaRPr lang="zh-CN" altLang="en-US" sz="2200" b="1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30" name="文本框 10245"/>
          <p:cNvSpPr txBox="1">
            <a:spLocks noChangeArrowheads="1"/>
          </p:cNvSpPr>
          <p:nvPr/>
        </p:nvSpPr>
        <p:spPr bwMode="auto">
          <a:xfrm>
            <a:off x="6102350" y="4324350"/>
            <a:ext cx="1614170" cy="762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zh-CN" altLang="en-US" sz="2200" b="1">
                <a:ea typeface="楷体_GB2312" panose="02010609030101010101" pitchFamily="49" charset="-122"/>
                <a:cs typeface="Arial" panose="020B0604020202020204" pitchFamily="34" charset="0"/>
              </a:rPr>
              <a:t>黄花比蓝花多</a:t>
            </a:r>
            <a:r>
              <a:rPr lang="en-US" altLang="zh-CN" sz="2200">
                <a:ea typeface="楷体_GB2312" panose="02010609030101010101" pitchFamily="49" charset="-122"/>
                <a:cs typeface="Arial" panose="020B0604020202020204" pitchFamily="34" charset="0"/>
              </a:rPr>
              <a:t>4</a:t>
            </a:r>
            <a:r>
              <a:rPr lang="zh-CN" altLang="en-US" sz="2200" b="1">
                <a:latin typeface="楷体_GB2312" panose="02010609030101010101" pitchFamily="49" charset="-122"/>
                <a:ea typeface="楷体_GB2312" panose="02010609030101010101" pitchFamily="49" charset="-122"/>
                <a:cs typeface="Arial" panose="020B0604020202020204" pitchFamily="34" charset="0"/>
              </a:rPr>
              <a:t>朵</a:t>
            </a:r>
            <a:r>
              <a:rPr lang="en-US" altLang="zh-CN" sz="2200" b="1">
                <a:latin typeface="宋体" panose="02010600030101010101" pitchFamily="2" charset="-122"/>
                <a:ea typeface="楷体_GB2312" panose="02010609030101010101" pitchFamily="49" charset="-122"/>
                <a:cs typeface="Arial" panose="020B0604020202020204" pitchFamily="34" charset="0"/>
              </a:rPr>
              <a:t>……</a:t>
            </a:r>
            <a:endParaRPr lang="zh-CN" altLang="en-US" sz="2200" b="1">
              <a:latin typeface="宋体" panose="02010600030101010101" pitchFamily="2" charset="-122"/>
              <a:ea typeface="楷体_GB2312" panose="02010609030101010101" pitchFamily="49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/>
      <p:bldP spid="25" grpId="0" animBg="1"/>
      <p:bldP spid="26" grpId="0" animBg="1"/>
      <p:bldP spid="27" grpId="0" animBg="1"/>
      <p:bldP spid="28" grpId="0"/>
      <p:bldP spid="29" grpId="0"/>
      <p:bldP spid="3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7"/>
          <p:cNvGrpSpPr/>
          <p:nvPr/>
        </p:nvGrpSpPr>
        <p:grpSpPr bwMode="auto">
          <a:xfrm>
            <a:off x="611188" y="999067"/>
            <a:ext cx="360362" cy="508000"/>
            <a:chOff x="719592" y="1018103"/>
            <a:chExt cx="360000" cy="380282"/>
          </a:xfrm>
        </p:grpSpPr>
        <p:pic>
          <p:nvPicPr>
            <p:cNvPr id="4121" name="Picture 6"/>
            <p:cNvPicPr>
              <a:picLocks noChangeArrowheads="1"/>
            </p:cNvPicPr>
            <p:nvPr/>
          </p:nvPicPr>
          <p:blipFill>
            <a:blip r:embed="rId1" cstate="print"/>
            <a:srcRect/>
            <a:stretch>
              <a:fillRect/>
            </a:stretch>
          </p:blipFill>
          <p:spPr bwMode="auto">
            <a:xfrm>
              <a:off x="719592" y="1018103"/>
              <a:ext cx="360000" cy="3802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122" name="TextBox 3"/>
            <p:cNvSpPr txBox="1">
              <a:spLocks noChangeArrowheads="1"/>
            </p:cNvSpPr>
            <p:nvPr/>
          </p:nvSpPr>
          <p:spPr bwMode="auto">
            <a:xfrm>
              <a:off x="791580" y="1023578"/>
              <a:ext cx="216024" cy="27647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zh-CN">
                  <a:cs typeface="Arial" panose="020B0604020202020204" pitchFamily="34" charset="0"/>
                </a:rPr>
                <a:t>3</a:t>
              </a:r>
              <a:endParaRPr lang="zh-CN" altLang="en-US">
                <a:cs typeface="Arial" panose="020B0604020202020204" pitchFamily="34" charset="0"/>
              </a:endParaRPr>
            </a:p>
          </p:txBody>
        </p:sp>
      </p:grpSp>
      <p:sp>
        <p:nvSpPr>
          <p:cNvPr id="5" name="文本框 10245"/>
          <p:cNvSpPr txBox="1">
            <a:spLocks noChangeArrowheads="1"/>
          </p:cNvSpPr>
          <p:nvPr/>
        </p:nvSpPr>
        <p:spPr bwMode="auto">
          <a:xfrm>
            <a:off x="1062039" y="2408767"/>
            <a:ext cx="4949825" cy="4616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2400" b="1">
                <a:latin typeface="Times New Roman" panose="02020603050405020304" pitchFamily="18" charset="0"/>
                <a:ea typeface="楷体" panose="02010609060101010101" pitchFamily="49" charset="-122"/>
                <a:sym typeface="宋体" panose="02010600030101010101" pitchFamily="2" charset="-122"/>
              </a:rPr>
              <a:t>还可以这样比较黄花和蓝花的朵数：</a:t>
            </a:r>
            <a:r>
              <a:rPr lang="en-US" altLang="zh-CN" sz="2400" b="1">
                <a:latin typeface="Times New Roman" panose="02020603050405020304" pitchFamily="18" charset="0"/>
                <a:ea typeface="楷体" panose="02010609060101010101" pitchFamily="49" charset="-122"/>
                <a:sym typeface="宋体" panose="02010600030101010101" pitchFamily="2" charset="-122"/>
              </a:rPr>
              <a:t> </a:t>
            </a:r>
            <a:endParaRPr lang="zh-CN" altLang="en-US" sz="2400" b="1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pic>
        <p:nvPicPr>
          <p:cNvPr id="8" name="图片 7" descr="例3-蓝花.pn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82688" y="3189818"/>
            <a:ext cx="469900" cy="742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图片 6" descr="例3-黄花.pn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74751" y="4210051"/>
            <a:ext cx="479425" cy="797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图片 8" descr="例3-黄花.pn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36738" y="4210051"/>
            <a:ext cx="481012" cy="797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图片 11" descr="例3-蓝花.pn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81175" y="3189818"/>
            <a:ext cx="469900" cy="742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图片 16" descr="例3-黄花.pn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00314" y="4210051"/>
            <a:ext cx="479425" cy="797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图片 17" descr="例3-黄花.pn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62301" y="4210051"/>
            <a:ext cx="481013" cy="797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图片 18" descr="例3-黄花.pn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25876" y="4210051"/>
            <a:ext cx="479425" cy="797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图片 19" descr="例3-黄花.pn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89451" y="4210051"/>
            <a:ext cx="479425" cy="797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椭圆 22"/>
          <p:cNvSpPr/>
          <p:nvPr/>
        </p:nvSpPr>
        <p:spPr>
          <a:xfrm>
            <a:off x="1131889" y="3069166"/>
            <a:ext cx="1216025" cy="958851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25" name="椭圆 24"/>
          <p:cNvSpPr/>
          <p:nvPr/>
        </p:nvSpPr>
        <p:spPr>
          <a:xfrm>
            <a:off x="1131889" y="4148667"/>
            <a:ext cx="1216025" cy="960967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26" name="椭圆 25"/>
          <p:cNvSpPr/>
          <p:nvPr/>
        </p:nvSpPr>
        <p:spPr>
          <a:xfrm>
            <a:off x="2454275" y="4148667"/>
            <a:ext cx="1214438" cy="960967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27" name="椭圆 26"/>
          <p:cNvSpPr/>
          <p:nvPr/>
        </p:nvSpPr>
        <p:spPr>
          <a:xfrm>
            <a:off x="3784601" y="4148667"/>
            <a:ext cx="1216025" cy="960967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28" name="文本框 10245"/>
          <p:cNvSpPr txBox="1">
            <a:spLocks noChangeArrowheads="1"/>
          </p:cNvSpPr>
          <p:nvPr/>
        </p:nvSpPr>
        <p:spPr bwMode="auto">
          <a:xfrm>
            <a:off x="1062039" y="5168901"/>
            <a:ext cx="7424737" cy="4616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24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蓝花有</a:t>
            </a:r>
            <a:r>
              <a:rPr lang="en-US" altLang="zh-CN" sz="2400" dirty="0">
                <a:latin typeface="+mn-lt"/>
                <a:ea typeface="楷体_GB2312" panose="02010609030101010101" pitchFamily="49" charset="-122"/>
              </a:rPr>
              <a:t>2</a:t>
            </a:r>
            <a:r>
              <a:rPr lang="zh-CN" altLang="en-US" sz="24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朵，黄花有</a:t>
            </a:r>
            <a:r>
              <a:rPr lang="en-US" altLang="zh-CN" sz="2400" dirty="0">
                <a:solidFill>
                  <a:srgbClr val="FF0000"/>
                </a:solidFill>
                <a:ea typeface="楷体_GB2312" panose="02010609030101010101" pitchFamily="49" charset="-122"/>
              </a:rPr>
              <a:t>3</a:t>
            </a:r>
            <a:r>
              <a:rPr lang="zh-CN" altLang="en-US" sz="24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个</a:t>
            </a:r>
            <a:r>
              <a:rPr lang="en-US" altLang="zh-CN" sz="2400" dirty="0">
                <a:ea typeface="楷体_GB2312" panose="02010609030101010101" pitchFamily="49" charset="-122"/>
              </a:rPr>
              <a:t>2</a:t>
            </a:r>
            <a:r>
              <a:rPr lang="zh-CN" altLang="en-US" sz="24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朵，黄花的朵数是蓝花的</a:t>
            </a:r>
            <a:r>
              <a:rPr lang="en-US" altLang="zh-CN" sz="2400" dirty="0">
                <a:solidFill>
                  <a:srgbClr val="FF0000"/>
                </a:solidFill>
                <a:ea typeface="楷体_GB2312" panose="02010609030101010101" pitchFamily="49" charset="-122"/>
              </a:rPr>
              <a:t>3</a:t>
            </a:r>
            <a:r>
              <a:rPr lang="zh-CN" altLang="en-US" sz="24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倍。</a:t>
            </a:r>
            <a:endParaRPr lang="zh-CN" altLang="en-US" sz="2400" b="1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grpSp>
        <p:nvGrpSpPr>
          <p:cNvPr id="3" name="组合 37"/>
          <p:cNvGrpSpPr/>
          <p:nvPr/>
        </p:nvGrpSpPr>
        <p:grpSpPr bwMode="auto">
          <a:xfrm>
            <a:off x="1175067" y="473481"/>
            <a:ext cx="6404611" cy="2458104"/>
            <a:chOff x="1175744" y="771550"/>
            <a:chExt cx="6403482" cy="1844308"/>
          </a:xfrm>
        </p:grpSpPr>
        <p:sp>
          <p:nvSpPr>
            <p:cNvPr id="4114" name="AutoShape 12"/>
            <p:cNvSpPr>
              <a:spLocks noChangeArrowheads="1"/>
            </p:cNvSpPr>
            <p:nvPr/>
          </p:nvSpPr>
          <p:spPr bwMode="auto">
            <a:xfrm>
              <a:off x="5967156" y="816555"/>
              <a:ext cx="1484594" cy="360000"/>
            </a:xfrm>
            <a:prstGeom prst="wedgeRoundRectCallout">
              <a:avLst>
                <a:gd name="adj1" fmla="val -45634"/>
                <a:gd name="adj2" fmla="val 85977"/>
                <a:gd name="adj3" fmla="val 16667"/>
              </a:avLst>
            </a:prstGeom>
            <a:solidFill>
              <a:srgbClr val="FDD3E2"/>
            </a:solidFill>
            <a:ln w="9525">
              <a:solidFill>
                <a:srgbClr val="CC0066"/>
              </a:solidFill>
              <a:miter lim="800000"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4115" name="AutoShape 12"/>
            <p:cNvSpPr>
              <a:spLocks noChangeArrowheads="1"/>
            </p:cNvSpPr>
            <p:nvPr/>
          </p:nvSpPr>
          <p:spPr bwMode="auto">
            <a:xfrm flipV="1">
              <a:off x="3176845" y="816555"/>
              <a:ext cx="1485165" cy="360000"/>
            </a:xfrm>
            <a:prstGeom prst="wedgeRoundRectCallout">
              <a:avLst>
                <a:gd name="adj1" fmla="val 62625"/>
                <a:gd name="adj2" fmla="val -48963"/>
                <a:gd name="adj3" fmla="val 16667"/>
              </a:avLst>
            </a:prstGeom>
            <a:solidFill>
              <a:srgbClr val="AFFFFF">
                <a:alpha val="94116"/>
              </a:srgbClr>
            </a:solidFill>
            <a:ln w="9525">
              <a:solidFill>
                <a:srgbClr val="2FD1D1"/>
              </a:solidFill>
              <a:miter lim="800000"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4116" name="AutoShape 12"/>
            <p:cNvSpPr>
              <a:spLocks noChangeArrowheads="1"/>
            </p:cNvSpPr>
            <p:nvPr/>
          </p:nvSpPr>
          <p:spPr bwMode="auto">
            <a:xfrm>
              <a:off x="1196625" y="771550"/>
              <a:ext cx="1530169" cy="360000"/>
            </a:xfrm>
            <a:prstGeom prst="wedgeRoundRectCallout">
              <a:avLst>
                <a:gd name="adj1" fmla="val 40255"/>
                <a:gd name="adj2" fmla="val 85977"/>
                <a:gd name="adj3" fmla="val 16667"/>
              </a:avLst>
            </a:prstGeom>
            <a:solidFill>
              <a:srgbClr val="EBCDFB"/>
            </a:solidFill>
            <a:ln w="9525">
              <a:solidFill>
                <a:srgbClr val="7030A0"/>
              </a:solidFill>
              <a:miter lim="800000"/>
            </a:ln>
          </p:spPr>
          <p:txBody>
            <a:bodyPr/>
            <a:lstStyle/>
            <a:p>
              <a:pPr algn="ctr"/>
              <a:endParaRPr lang="zh-CN" altLang="en-US"/>
            </a:p>
          </p:txBody>
        </p:sp>
        <p:sp>
          <p:nvSpPr>
            <p:cNvPr id="4117" name="文本框 10245"/>
            <p:cNvSpPr txBox="1">
              <a:spLocks noChangeArrowheads="1"/>
            </p:cNvSpPr>
            <p:nvPr/>
          </p:nvSpPr>
          <p:spPr bwMode="auto">
            <a:xfrm>
              <a:off x="1175744" y="784414"/>
              <a:ext cx="1551031" cy="32016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r>
                <a:rPr lang="zh-CN" altLang="en-US" sz="2200" b="1">
                  <a:latin typeface="楷体_GB2312" panose="02010609030101010101" pitchFamily="49" charset="-122"/>
                  <a:ea typeface="楷体_GB2312" panose="02010609030101010101" pitchFamily="49" charset="-122"/>
                </a:rPr>
                <a:t>蓝花有</a:t>
              </a:r>
              <a:r>
                <a:rPr lang="en-US" altLang="zh-CN" sz="2200">
                  <a:ea typeface="楷体_GB2312" panose="02010609030101010101" pitchFamily="49" charset="-122"/>
                  <a:cs typeface="Arial" panose="020B0604020202020204" pitchFamily="34" charset="0"/>
                </a:rPr>
                <a:t>2</a:t>
              </a:r>
              <a:r>
                <a:rPr lang="zh-CN" altLang="en-US" sz="2200" b="1">
                  <a:latin typeface="楷体_GB2312" panose="02010609030101010101" pitchFamily="49" charset="-122"/>
                  <a:ea typeface="楷体_GB2312" panose="02010609030101010101" pitchFamily="49" charset="-122"/>
                </a:rPr>
                <a:t>朵。</a:t>
              </a:r>
              <a:endParaRPr lang="zh-CN" altLang="en-US" sz="2200" b="1">
                <a:latin typeface="楷体_GB2312" panose="02010609030101010101" pitchFamily="49" charset="-122"/>
                <a:ea typeface="楷体_GB2312" panose="02010609030101010101" pitchFamily="49" charset="-122"/>
              </a:endParaRPr>
            </a:p>
          </p:txBody>
        </p:sp>
        <p:pic>
          <p:nvPicPr>
            <p:cNvPr id="4118" name="图片 42" descr="例3-1.png"/>
            <p:cNvPicPr>
              <a:picLocks noChangeAspect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411760" y="861560"/>
              <a:ext cx="3603830" cy="17542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119" name="文本框 10245"/>
            <p:cNvSpPr txBox="1">
              <a:spLocks noChangeArrowheads="1"/>
            </p:cNvSpPr>
            <p:nvPr/>
          </p:nvSpPr>
          <p:spPr bwMode="auto">
            <a:xfrm>
              <a:off x="3139453" y="801089"/>
              <a:ext cx="1567539" cy="32016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r>
                <a:rPr lang="zh-CN" altLang="en-US" sz="2200" b="1">
                  <a:latin typeface="楷体_GB2312" panose="02010609030101010101" pitchFamily="49" charset="-122"/>
                  <a:ea typeface="楷体_GB2312" panose="02010609030101010101" pitchFamily="49" charset="-122"/>
                </a:rPr>
                <a:t>黄花有</a:t>
              </a:r>
              <a:r>
                <a:rPr lang="en-US" altLang="zh-CN" sz="2200">
                  <a:ea typeface="楷体_GB2312" panose="02010609030101010101" pitchFamily="49" charset="-122"/>
                  <a:cs typeface="Arial" panose="020B0604020202020204" pitchFamily="34" charset="0"/>
                </a:rPr>
                <a:t>6</a:t>
              </a:r>
              <a:r>
                <a:rPr lang="zh-CN" altLang="en-US" sz="2200" b="1">
                  <a:latin typeface="楷体_GB2312" panose="02010609030101010101" pitchFamily="49" charset="-122"/>
                  <a:ea typeface="楷体_GB2312" panose="02010609030101010101" pitchFamily="49" charset="-122"/>
                </a:rPr>
                <a:t>朵。</a:t>
              </a:r>
              <a:endParaRPr lang="zh-CN" altLang="en-US" sz="2200" b="1">
                <a:latin typeface="楷体_GB2312" panose="02010609030101010101" pitchFamily="49" charset="-122"/>
                <a:ea typeface="楷体_GB2312" panose="02010609030101010101" pitchFamily="49" charset="-122"/>
              </a:endParaRPr>
            </a:p>
          </p:txBody>
        </p:sp>
        <p:sp>
          <p:nvSpPr>
            <p:cNvPr id="4120" name="文本框 10245"/>
            <p:cNvSpPr txBox="1">
              <a:spLocks noChangeArrowheads="1"/>
            </p:cNvSpPr>
            <p:nvPr/>
          </p:nvSpPr>
          <p:spPr bwMode="auto">
            <a:xfrm>
              <a:off x="5966610" y="816335"/>
              <a:ext cx="1612616" cy="32016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>
              <a:spAutoFit/>
            </a:bodyPr>
            <a:lstStyle/>
            <a:p>
              <a:r>
                <a:rPr lang="zh-CN" altLang="en-US" sz="2200" b="1">
                  <a:latin typeface="楷体_GB2312" panose="02010609030101010101" pitchFamily="49" charset="-122"/>
                  <a:ea typeface="楷体_GB2312" panose="02010609030101010101" pitchFamily="49" charset="-122"/>
                </a:rPr>
                <a:t>红花有</a:t>
              </a:r>
              <a:r>
                <a:rPr lang="en-US" altLang="zh-CN" sz="2200">
                  <a:ea typeface="楷体_GB2312" panose="02010609030101010101" pitchFamily="49" charset="-122"/>
                  <a:cs typeface="Arial" panose="020B0604020202020204" pitchFamily="34" charset="0"/>
                </a:rPr>
                <a:t>8</a:t>
              </a:r>
              <a:r>
                <a:rPr lang="zh-CN" altLang="en-US" sz="2200" b="1">
                  <a:latin typeface="楷体_GB2312" panose="02010609030101010101" pitchFamily="49" charset="-122"/>
                  <a:ea typeface="楷体_GB2312" panose="02010609030101010101" pitchFamily="49" charset="-122"/>
                </a:rPr>
                <a:t>朵。</a:t>
              </a:r>
              <a:endParaRPr lang="zh-CN" altLang="en-US" sz="2200" b="1">
                <a:latin typeface="楷体_GB2312" panose="02010609030101010101" pitchFamily="49" charset="-122"/>
                <a:ea typeface="楷体_GB2312" panose="02010609030101010101" pitchFamily="49" charset="-122"/>
              </a:endParaRPr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3" grpId="0" animBg="1"/>
      <p:bldP spid="25" grpId="0" animBg="1"/>
      <p:bldP spid="26" grpId="0" animBg="1"/>
      <p:bldP spid="2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7"/>
          <p:cNvGrpSpPr/>
          <p:nvPr/>
        </p:nvGrpSpPr>
        <p:grpSpPr bwMode="auto">
          <a:xfrm>
            <a:off x="611188" y="1060451"/>
            <a:ext cx="360362" cy="505883"/>
            <a:chOff x="719592" y="1018103"/>
            <a:chExt cx="360000" cy="380282"/>
          </a:xfrm>
        </p:grpSpPr>
        <p:pic>
          <p:nvPicPr>
            <p:cNvPr id="5145" name="Picture 6"/>
            <p:cNvPicPr>
              <a:picLocks noChangeArrowheads="1"/>
            </p:cNvPicPr>
            <p:nvPr/>
          </p:nvPicPr>
          <p:blipFill>
            <a:blip r:embed="rId1" cstate="print"/>
            <a:srcRect/>
            <a:stretch>
              <a:fillRect/>
            </a:stretch>
          </p:blipFill>
          <p:spPr bwMode="auto">
            <a:xfrm>
              <a:off x="719592" y="1018103"/>
              <a:ext cx="360000" cy="3802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146" name="TextBox 3"/>
            <p:cNvSpPr txBox="1">
              <a:spLocks noChangeArrowheads="1"/>
            </p:cNvSpPr>
            <p:nvPr/>
          </p:nvSpPr>
          <p:spPr bwMode="auto">
            <a:xfrm>
              <a:off x="791580" y="1023578"/>
              <a:ext cx="216024" cy="277634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zh-CN">
                  <a:cs typeface="Arial" panose="020B0604020202020204" pitchFamily="34" charset="0"/>
                </a:rPr>
                <a:t>3</a:t>
              </a:r>
              <a:endParaRPr lang="zh-CN" altLang="en-US">
                <a:cs typeface="Arial" panose="020B0604020202020204" pitchFamily="34" charset="0"/>
              </a:endParaRPr>
            </a:p>
          </p:txBody>
        </p:sp>
      </p:grpSp>
      <p:pic>
        <p:nvPicPr>
          <p:cNvPr id="5" name="图片 4" descr="例3-红花.pn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96975" y="2290233"/>
            <a:ext cx="509588" cy="81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图片 5" descr="例3-蓝花.pn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82688" y="1149351"/>
            <a:ext cx="469900" cy="7450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图片 6" descr="例3-蓝花.pn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0700" y="1149351"/>
            <a:ext cx="469900" cy="7450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椭圆 7"/>
          <p:cNvSpPr/>
          <p:nvPr/>
        </p:nvSpPr>
        <p:spPr>
          <a:xfrm>
            <a:off x="1131889" y="1028700"/>
            <a:ext cx="1216025" cy="960967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pic>
        <p:nvPicPr>
          <p:cNvPr id="9" name="图片 8" descr="例3-红花.pn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76425" y="2290233"/>
            <a:ext cx="509588" cy="81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椭圆 9"/>
          <p:cNvSpPr/>
          <p:nvPr/>
        </p:nvSpPr>
        <p:spPr>
          <a:xfrm>
            <a:off x="1168400" y="2169585"/>
            <a:ext cx="1214438" cy="958849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pic>
        <p:nvPicPr>
          <p:cNvPr id="11" name="图片 10" descr="例3-红花.pn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55875" y="2290233"/>
            <a:ext cx="509588" cy="81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图片 11" descr="例3-红花.pn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33739" y="2290233"/>
            <a:ext cx="511175" cy="81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图片 12" descr="例3-红花.pn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13189" y="2290233"/>
            <a:ext cx="511175" cy="81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图片 13" descr="例3-红花.pn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92639" y="2290233"/>
            <a:ext cx="511175" cy="81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图片 14" descr="例3-红花.pn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72089" y="2290233"/>
            <a:ext cx="511175" cy="81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图片 15" descr="例3-红花.pn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51539" y="2290233"/>
            <a:ext cx="511175" cy="81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椭圆 16"/>
          <p:cNvSpPr/>
          <p:nvPr/>
        </p:nvSpPr>
        <p:spPr>
          <a:xfrm>
            <a:off x="2536826" y="2169585"/>
            <a:ext cx="1216025" cy="958849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8" name="椭圆 17"/>
          <p:cNvSpPr/>
          <p:nvPr/>
        </p:nvSpPr>
        <p:spPr>
          <a:xfrm>
            <a:off x="3897314" y="2169585"/>
            <a:ext cx="1214437" cy="958849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9" name="椭圆 18"/>
          <p:cNvSpPr/>
          <p:nvPr/>
        </p:nvSpPr>
        <p:spPr>
          <a:xfrm>
            <a:off x="5246689" y="2169585"/>
            <a:ext cx="1216025" cy="958849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pic>
        <p:nvPicPr>
          <p:cNvPr id="20" name="图片 19" descr="白菜.pn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46850" y="3422651"/>
            <a:ext cx="546100" cy="924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AutoShape 12"/>
          <p:cNvSpPr>
            <a:spLocks noChangeArrowheads="1"/>
          </p:cNvSpPr>
          <p:nvPr/>
        </p:nvSpPr>
        <p:spPr bwMode="auto">
          <a:xfrm>
            <a:off x="2767013" y="3422651"/>
            <a:ext cx="3421062" cy="901700"/>
          </a:xfrm>
          <a:prstGeom prst="wedgeRoundRectCallout">
            <a:avLst>
              <a:gd name="adj1" fmla="val 55801"/>
              <a:gd name="adj2" fmla="val -4685"/>
              <a:gd name="adj3" fmla="val 16667"/>
            </a:avLst>
          </a:prstGeom>
          <a:solidFill>
            <a:srgbClr val="FDD3E2"/>
          </a:solidFill>
          <a:ln w="9525">
            <a:solidFill>
              <a:srgbClr val="CC0066"/>
            </a:solidFill>
            <a:miter lim="800000"/>
          </a:ln>
        </p:spPr>
        <p:txBody>
          <a:bodyPr/>
          <a:lstStyle/>
          <a:p>
            <a:pPr algn="ctr"/>
            <a:endParaRPr lang="zh-CN" altLang="en-US"/>
          </a:p>
        </p:txBody>
      </p:sp>
      <p:sp>
        <p:nvSpPr>
          <p:cNvPr id="22" name="文本框 10245"/>
          <p:cNvSpPr txBox="1">
            <a:spLocks noChangeArrowheads="1"/>
          </p:cNvSpPr>
          <p:nvPr/>
        </p:nvSpPr>
        <p:spPr bwMode="auto">
          <a:xfrm>
            <a:off x="2806700" y="3422650"/>
            <a:ext cx="3429000" cy="762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zh-CN" altLang="en-US" sz="22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红花的朵数</a:t>
            </a:r>
            <a:r>
              <a:rPr lang="zh-CN" altLang="en-US" sz="2200" b="1" dirty="0" smtClean="0">
                <a:latin typeface="楷体_GB2312" panose="02010609030101010101" pitchFamily="49" charset="-122"/>
                <a:ea typeface="楷体_GB2312" panose="02010609030101010101" pitchFamily="49" charset="-122"/>
              </a:rPr>
              <a:t>是蓝花</a:t>
            </a:r>
            <a:r>
              <a:rPr lang="zh-CN" altLang="en-US" sz="22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的几倍？先圈一圈，再填一填。</a:t>
            </a:r>
            <a:endParaRPr lang="zh-CN" altLang="en-US" sz="2200" b="1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23" name="文本框 10245"/>
          <p:cNvSpPr txBox="1">
            <a:spLocks noChangeArrowheads="1"/>
          </p:cNvSpPr>
          <p:nvPr/>
        </p:nvSpPr>
        <p:spPr bwMode="auto">
          <a:xfrm>
            <a:off x="1062038" y="4508501"/>
            <a:ext cx="7245350" cy="91307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ts val="3200"/>
              </a:lnSpc>
            </a:pPr>
            <a:r>
              <a:rPr lang="zh-CN" altLang="en-US" sz="2400" b="1">
                <a:latin typeface="楷体_GB2312" panose="02010609030101010101" pitchFamily="49" charset="-122"/>
                <a:ea typeface="楷体_GB2312" panose="02010609030101010101" pitchFamily="49" charset="-122"/>
              </a:rPr>
              <a:t>蓝花有</a:t>
            </a:r>
            <a:r>
              <a:rPr lang="zh-CN" altLang="en-US" sz="2400" b="1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（  ）</a:t>
            </a:r>
            <a:r>
              <a:rPr lang="zh-CN" altLang="en-US" sz="2400" b="1">
                <a:latin typeface="楷体_GB2312" panose="02010609030101010101" pitchFamily="49" charset="-122"/>
                <a:ea typeface="楷体_GB2312" panose="02010609030101010101" pitchFamily="49" charset="-122"/>
              </a:rPr>
              <a:t>朵，红花有</a:t>
            </a:r>
            <a:r>
              <a:rPr lang="zh-CN" altLang="en-US" sz="2400" b="1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（  ）</a:t>
            </a:r>
            <a:r>
              <a:rPr lang="zh-CN" altLang="en-US" sz="2400" b="1">
                <a:latin typeface="楷体_GB2312" panose="02010609030101010101" pitchFamily="49" charset="-122"/>
                <a:ea typeface="楷体_GB2312" panose="02010609030101010101" pitchFamily="49" charset="-122"/>
              </a:rPr>
              <a:t>个</a:t>
            </a:r>
            <a:r>
              <a:rPr lang="en-US" altLang="zh-CN" sz="2400">
                <a:ea typeface="楷体_GB2312" panose="02010609030101010101" pitchFamily="49" charset="-122"/>
              </a:rPr>
              <a:t>2</a:t>
            </a:r>
            <a:r>
              <a:rPr lang="zh-CN" altLang="en-US" sz="2400" b="1">
                <a:latin typeface="楷体_GB2312" panose="02010609030101010101" pitchFamily="49" charset="-122"/>
                <a:ea typeface="楷体_GB2312" panose="02010609030101010101" pitchFamily="49" charset="-122"/>
              </a:rPr>
              <a:t>朵，红花的朵数是蓝花的</a:t>
            </a:r>
            <a:r>
              <a:rPr lang="zh-CN" altLang="en-US" sz="2400" b="1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（  ）</a:t>
            </a:r>
            <a:r>
              <a:rPr lang="zh-CN" altLang="en-US" sz="2400" b="1">
                <a:latin typeface="楷体_GB2312" panose="02010609030101010101" pitchFamily="49" charset="-122"/>
                <a:ea typeface="楷体_GB2312" panose="02010609030101010101" pitchFamily="49" charset="-122"/>
              </a:rPr>
              <a:t>倍。</a:t>
            </a:r>
            <a:endParaRPr lang="zh-CN" altLang="en-US" sz="2400" b="1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24" name="文本框 10245"/>
          <p:cNvSpPr txBox="1">
            <a:spLocks noChangeArrowheads="1"/>
          </p:cNvSpPr>
          <p:nvPr/>
        </p:nvSpPr>
        <p:spPr bwMode="auto">
          <a:xfrm>
            <a:off x="2312988" y="4508501"/>
            <a:ext cx="493712" cy="4616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en-US" altLang="zh-CN" sz="2400">
                <a:ea typeface="楷体" panose="02010609060101010101" pitchFamily="49" charset="-122"/>
                <a:cs typeface="Arial" panose="020B0604020202020204" pitchFamily="34" charset="0"/>
                <a:sym typeface="宋体" panose="02010600030101010101" pitchFamily="2" charset="-122"/>
              </a:rPr>
              <a:t>2</a:t>
            </a:r>
            <a:r>
              <a:rPr lang="en-US" altLang="zh-CN" sz="2400">
                <a:solidFill>
                  <a:srgbClr val="0000FF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Arial" panose="020B0604020202020204" pitchFamily="34" charset="0"/>
                <a:sym typeface="宋体" panose="02010600030101010101" pitchFamily="2" charset="-122"/>
              </a:rPr>
              <a:t> </a:t>
            </a:r>
            <a:endParaRPr lang="zh-CN" altLang="en-US" sz="2400">
              <a:solidFill>
                <a:srgbClr val="0000FF"/>
              </a:solidFill>
              <a:latin typeface="楷体_GB2312" panose="02010609030101010101" pitchFamily="49" charset="-122"/>
              <a:ea typeface="楷体_GB2312" panose="02010609030101010101" pitchFamily="49" charset="-122"/>
              <a:cs typeface="Arial" panose="020B0604020202020204" pitchFamily="34" charset="0"/>
            </a:endParaRPr>
          </a:p>
        </p:txBody>
      </p:sp>
      <p:sp>
        <p:nvSpPr>
          <p:cNvPr id="25" name="文本框 10245"/>
          <p:cNvSpPr txBox="1">
            <a:spLocks noChangeArrowheads="1"/>
          </p:cNvSpPr>
          <p:nvPr/>
        </p:nvSpPr>
        <p:spPr bwMode="auto">
          <a:xfrm>
            <a:off x="4770438" y="4508501"/>
            <a:ext cx="495300" cy="4616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en-US" altLang="zh-CN" sz="2400">
                <a:ea typeface="楷体" panose="02010609060101010101" pitchFamily="49" charset="-122"/>
                <a:cs typeface="Arial" panose="020B0604020202020204" pitchFamily="34" charset="0"/>
                <a:sym typeface="宋体" panose="02010600030101010101" pitchFamily="2" charset="-122"/>
              </a:rPr>
              <a:t>4</a:t>
            </a:r>
            <a:r>
              <a:rPr lang="en-US" altLang="zh-CN" sz="2400">
                <a:solidFill>
                  <a:srgbClr val="0000FF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Arial" panose="020B0604020202020204" pitchFamily="34" charset="0"/>
                <a:sym typeface="宋体" panose="02010600030101010101" pitchFamily="2" charset="-122"/>
              </a:rPr>
              <a:t> </a:t>
            </a:r>
            <a:endParaRPr lang="zh-CN" altLang="en-US" sz="2400">
              <a:solidFill>
                <a:srgbClr val="0000FF"/>
              </a:solidFill>
              <a:latin typeface="楷体_GB2312" panose="02010609030101010101" pitchFamily="49" charset="-122"/>
              <a:ea typeface="楷体_GB2312" panose="02010609030101010101" pitchFamily="49" charset="-122"/>
              <a:cs typeface="Arial" panose="020B0604020202020204" pitchFamily="34" charset="0"/>
            </a:endParaRPr>
          </a:p>
        </p:txBody>
      </p:sp>
      <p:sp>
        <p:nvSpPr>
          <p:cNvPr id="26" name="文本框 10245"/>
          <p:cNvSpPr txBox="1">
            <a:spLocks noChangeArrowheads="1"/>
          </p:cNvSpPr>
          <p:nvPr/>
        </p:nvSpPr>
        <p:spPr bwMode="auto">
          <a:xfrm>
            <a:off x="2593975" y="4929199"/>
            <a:ext cx="495300" cy="4616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ctr"/>
            <a:r>
              <a:rPr lang="en-US" altLang="zh-CN" sz="2400" dirty="0">
                <a:ea typeface="楷体" panose="02010609060101010101" pitchFamily="49" charset="-122"/>
                <a:cs typeface="Arial" panose="020B0604020202020204" pitchFamily="34" charset="0"/>
                <a:sym typeface="宋体" panose="02010600030101010101" pitchFamily="2" charset="-122"/>
              </a:rPr>
              <a:t>4</a:t>
            </a:r>
            <a:r>
              <a:rPr lang="en-US" altLang="zh-CN" sz="2400" dirty="0">
                <a:solidFill>
                  <a:srgbClr val="0000FF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Arial" panose="020B0604020202020204" pitchFamily="34" charset="0"/>
                <a:sym typeface="宋体" panose="02010600030101010101" pitchFamily="2" charset="-122"/>
              </a:rPr>
              <a:t> </a:t>
            </a:r>
            <a:endParaRPr lang="zh-CN" altLang="en-US" sz="2400" dirty="0">
              <a:solidFill>
                <a:srgbClr val="0000FF"/>
              </a:solidFill>
              <a:latin typeface="楷体_GB2312" panose="02010609030101010101" pitchFamily="49" charset="-122"/>
              <a:ea typeface="楷体_GB2312" panose="02010609030101010101" pitchFamily="49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7" grpId="0" animBg="1"/>
      <p:bldP spid="18" grpId="0" animBg="1"/>
      <p:bldP spid="19" grpId="0" animBg="1"/>
      <p:bldP spid="21" grpId="0" animBg="1"/>
      <p:bldP spid="22" grpId="0"/>
      <p:bldP spid="22" grpId="1"/>
      <p:bldP spid="24" grpId="0"/>
      <p:bldP spid="25" grpId="0"/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7"/>
          <p:cNvGrpSpPr/>
          <p:nvPr/>
        </p:nvGrpSpPr>
        <p:grpSpPr bwMode="auto">
          <a:xfrm>
            <a:off x="611188" y="999067"/>
            <a:ext cx="360362" cy="508000"/>
            <a:chOff x="719592" y="1018103"/>
            <a:chExt cx="360000" cy="380282"/>
          </a:xfrm>
        </p:grpSpPr>
        <p:pic>
          <p:nvPicPr>
            <p:cNvPr id="6170" name="Picture 6"/>
            <p:cNvPicPr>
              <a:picLocks noChangeArrowheads="1"/>
            </p:cNvPicPr>
            <p:nvPr/>
          </p:nvPicPr>
          <p:blipFill>
            <a:blip r:embed="rId1" cstate="print"/>
            <a:srcRect/>
            <a:stretch>
              <a:fillRect/>
            </a:stretch>
          </p:blipFill>
          <p:spPr bwMode="auto">
            <a:xfrm>
              <a:off x="719592" y="1018103"/>
              <a:ext cx="360000" cy="3802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171" name="TextBox 3"/>
            <p:cNvSpPr txBox="1">
              <a:spLocks noChangeArrowheads="1"/>
            </p:cNvSpPr>
            <p:nvPr/>
          </p:nvSpPr>
          <p:spPr bwMode="auto">
            <a:xfrm>
              <a:off x="791580" y="1023578"/>
              <a:ext cx="216024" cy="27647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zh-CN" dirty="0">
                  <a:cs typeface="Arial" panose="020B0604020202020204" pitchFamily="34" charset="0"/>
                </a:rPr>
                <a:t>3</a:t>
              </a:r>
              <a:endParaRPr lang="zh-CN" altLang="en-US" dirty="0">
                <a:cs typeface="Arial" panose="020B0604020202020204" pitchFamily="34" charset="0"/>
              </a:endParaRPr>
            </a:p>
          </p:txBody>
        </p:sp>
      </p:grpSp>
      <p:sp>
        <p:nvSpPr>
          <p:cNvPr id="5" name="文本框 10245"/>
          <p:cNvSpPr txBox="1">
            <a:spLocks noChangeArrowheads="1"/>
          </p:cNvSpPr>
          <p:nvPr/>
        </p:nvSpPr>
        <p:spPr bwMode="auto">
          <a:xfrm>
            <a:off x="1106489" y="969434"/>
            <a:ext cx="7426325" cy="91307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ts val="3200"/>
              </a:lnSpc>
            </a:pPr>
            <a:r>
              <a:rPr lang="zh-CN" altLang="en-US" sz="24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蓝花有</a:t>
            </a:r>
            <a:r>
              <a:rPr lang="zh-CN" altLang="en-US" sz="2400" b="1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（   ）</a:t>
            </a:r>
            <a:r>
              <a:rPr lang="zh-CN" altLang="en-US" sz="24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朵，红花有</a:t>
            </a:r>
            <a:r>
              <a:rPr lang="zh-CN" altLang="en-US" sz="2400" b="1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（   ）</a:t>
            </a:r>
            <a:r>
              <a:rPr lang="zh-CN" altLang="en-US" sz="24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个</a:t>
            </a:r>
            <a:r>
              <a:rPr lang="en-US" altLang="zh-CN" sz="2400" dirty="0">
                <a:ea typeface="楷体_GB2312" panose="02010609030101010101" pitchFamily="49" charset="-122"/>
              </a:rPr>
              <a:t>2</a:t>
            </a:r>
            <a:r>
              <a:rPr lang="zh-CN" altLang="en-US" sz="24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朵，红花的朵数是蓝花的</a:t>
            </a:r>
            <a:r>
              <a:rPr lang="zh-CN" altLang="en-US" sz="2400" b="1" dirty="0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</a:rPr>
              <a:t>（   ）</a:t>
            </a:r>
            <a:r>
              <a:rPr lang="zh-CN" altLang="en-US" sz="24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倍。</a:t>
            </a:r>
            <a:endParaRPr lang="zh-CN" altLang="en-US" sz="2400" b="1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6" name="文本框 10245"/>
          <p:cNvSpPr txBox="1">
            <a:spLocks noChangeArrowheads="1"/>
          </p:cNvSpPr>
          <p:nvPr/>
        </p:nvSpPr>
        <p:spPr bwMode="auto">
          <a:xfrm>
            <a:off x="2428876" y="969434"/>
            <a:ext cx="493713" cy="4616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en-US" altLang="zh-CN" sz="2400">
                <a:ea typeface="楷体" panose="02010609060101010101" pitchFamily="49" charset="-122"/>
                <a:cs typeface="Arial" panose="020B0604020202020204" pitchFamily="34" charset="0"/>
                <a:sym typeface="宋体" panose="02010600030101010101" pitchFamily="2" charset="-122"/>
              </a:rPr>
              <a:t>2</a:t>
            </a:r>
            <a:r>
              <a:rPr lang="en-US" altLang="zh-CN" sz="2400">
                <a:solidFill>
                  <a:srgbClr val="0000FF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Arial" panose="020B0604020202020204" pitchFamily="34" charset="0"/>
                <a:sym typeface="宋体" panose="02010600030101010101" pitchFamily="2" charset="-122"/>
              </a:rPr>
              <a:t> </a:t>
            </a:r>
            <a:endParaRPr lang="zh-CN" altLang="en-US" sz="2400">
              <a:solidFill>
                <a:srgbClr val="0000FF"/>
              </a:solidFill>
              <a:latin typeface="楷体_GB2312" panose="02010609030101010101" pitchFamily="49" charset="-122"/>
              <a:ea typeface="楷体_GB2312" panose="02010609030101010101" pitchFamily="49" charset="-122"/>
              <a:cs typeface="Arial" panose="020B0604020202020204" pitchFamily="34" charset="0"/>
            </a:endParaRPr>
          </a:p>
        </p:txBody>
      </p:sp>
      <p:sp>
        <p:nvSpPr>
          <p:cNvPr id="7" name="文本框 10245"/>
          <p:cNvSpPr txBox="1">
            <a:spLocks noChangeArrowheads="1"/>
          </p:cNvSpPr>
          <p:nvPr/>
        </p:nvSpPr>
        <p:spPr bwMode="auto">
          <a:xfrm>
            <a:off x="5038725" y="969434"/>
            <a:ext cx="495300" cy="4616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en-US" altLang="zh-CN" sz="2400">
                <a:ea typeface="楷体" panose="02010609060101010101" pitchFamily="49" charset="-122"/>
                <a:cs typeface="Arial" panose="020B0604020202020204" pitchFamily="34" charset="0"/>
                <a:sym typeface="宋体" panose="02010600030101010101" pitchFamily="2" charset="-122"/>
              </a:rPr>
              <a:t>4</a:t>
            </a:r>
            <a:r>
              <a:rPr lang="en-US" altLang="zh-CN" sz="2400">
                <a:solidFill>
                  <a:srgbClr val="0000FF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Arial" panose="020B0604020202020204" pitchFamily="34" charset="0"/>
                <a:sym typeface="宋体" panose="02010600030101010101" pitchFamily="2" charset="-122"/>
              </a:rPr>
              <a:t> </a:t>
            </a:r>
            <a:endParaRPr lang="zh-CN" altLang="en-US" sz="2400">
              <a:solidFill>
                <a:srgbClr val="0000FF"/>
              </a:solidFill>
              <a:latin typeface="楷体_GB2312" panose="02010609030101010101" pitchFamily="49" charset="-122"/>
              <a:ea typeface="楷体_GB2312" panose="02010609030101010101" pitchFamily="49" charset="-122"/>
              <a:cs typeface="Arial" panose="020B0604020202020204" pitchFamily="34" charset="0"/>
            </a:endParaRPr>
          </a:p>
        </p:txBody>
      </p:sp>
      <p:sp>
        <p:nvSpPr>
          <p:cNvPr id="8" name="文本框 10245"/>
          <p:cNvSpPr txBox="1">
            <a:spLocks noChangeArrowheads="1"/>
          </p:cNvSpPr>
          <p:nvPr/>
        </p:nvSpPr>
        <p:spPr bwMode="auto">
          <a:xfrm>
            <a:off x="2733675" y="1357298"/>
            <a:ext cx="495300" cy="4616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ctr"/>
            <a:r>
              <a:rPr lang="en-US" altLang="zh-CN" sz="2400" dirty="0">
                <a:ea typeface="楷体" panose="02010609060101010101" pitchFamily="49" charset="-122"/>
                <a:cs typeface="Arial" panose="020B0604020202020204" pitchFamily="34" charset="0"/>
                <a:sym typeface="宋体" panose="02010600030101010101" pitchFamily="2" charset="-122"/>
              </a:rPr>
              <a:t>4</a:t>
            </a:r>
            <a:r>
              <a:rPr lang="en-US" altLang="zh-CN" sz="2400" dirty="0">
                <a:solidFill>
                  <a:srgbClr val="0000FF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Arial" panose="020B0604020202020204" pitchFamily="34" charset="0"/>
                <a:sym typeface="宋体" panose="02010600030101010101" pitchFamily="2" charset="-122"/>
              </a:rPr>
              <a:t> </a:t>
            </a:r>
            <a:endParaRPr lang="zh-CN" altLang="en-US" sz="2400" dirty="0">
              <a:solidFill>
                <a:srgbClr val="0000FF"/>
              </a:solidFill>
              <a:latin typeface="楷体_GB2312" panose="02010609030101010101" pitchFamily="49" charset="-122"/>
              <a:ea typeface="楷体_GB2312" panose="02010609030101010101" pitchFamily="49" charset="-122"/>
              <a:cs typeface="Arial" panose="020B0604020202020204" pitchFamily="34" charset="0"/>
            </a:endParaRPr>
          </a:p>
        </p:txBody>
      </p:sp>
      <p:pic>
        <p:nvPicPr>
          <p:cNvPr id="10" name="图片 9" descr="玉米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2864" y="1689101"/>
            <a:ext cx="554037" cy="944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AutoShape 12"/>
          <p:cNvSpPr>
            <a:spLocks noChangeArrowheads="1"/>
          </p:cNvSpPr>
          <p:nvPr/>
        </p:nvSpPr>
        <p:spPr bwMode="auto">
          <a:xfrm>
            <a:off x="4148139" y="1701800"/>
            <a:ext cx="3195637" cy="899584"/>
          </a:xfrm>
          <a:prstGeom prst="wedgeRoundRectCallout">
            <a:avLst>
              <a:gd name="adj1" fmla="val 58306"/>
              <a:gd name="adj2" fmla="val 6602"/>
              <a:gd name="adj3" fmla="val 16667"/>
            </a:avLst>
          </a:prstGeom>
          <a:solidFill>
            <a:srgbClr val="AFFFFF">
              <a:alpha val="94116"/>
            </a:srgbClr>
          </a:solidFill>
          <a:ln w="9525">
            <a:solidFill>
              <a:srgbClr val="2FD1D1"/>
            </a:solidFill>
            <a:miter lim="800000"/>
          </a:ln>
        </p:spPr>
        <p:txBody>
          <a:bodyPr/>
          <a:lstStyle/>
          <a:p>
            <a:pPr algn="ctr"/>
            <a:endParaRPr lang="zh-CN" altLang="en-US"/>
          </a:p>
        </p:txBody>
      </p:sp>
      <p:sp>
        <p:nvSpPr>
          <p:cNvPr id="12" name="文本框 10245"/>
          <p:cNvSpPr txBox="1">
            <a:spLocks noChangeArrowheads="1"/>
          </p:cNvSpPr>
          <p:nvPr/>
        </p:nvSpPr>
        <p:spPr bwMode="auto">
          <a:xfrm>
            <a:off x="4094480" y="1696085"/>
            <a:ext cx="3298825" cy="762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zh-CN" altLang="en-US" sz="2200" b="1">
                <a:latin typeface="楷体_GB2312" panose="02010609030101010101" pitchFamily="49" charset="-122"/>
                <a:ea typeface="楷体_GB2312" panose="02010609030101010101" pitchFamily="49" charset="-122"/>
              </a:rPr>
              <a:t>要求红花的朵数是蓝花的几倍，可以怎样计算？</a:t>
            </a:r>
            <a:endParaRPr lang="zh-CN" altLang="en-US" sz="2200" b="1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grpSp>
        <p:nvGrpSpPr>
          <p:cNvPr id="3" name="组合 13"/>
          <p:cNvGrpSpPr/>
          <p:nvPr/>
        </p:nvGrpSpPr>
        <p:grpSpPr bwMode="auto">
          <a:xfrm>
            <a:off x="1150938" y="2768601"/>
            <a:ext cx="7200900" cy="1621367"/>
            <a:chOff x="179512" y="627534"/>
            <a:chExt cx="6480720" cy="648072"/>
          </a:xfrm>
        </p:grpSpPr>
        <p:sp>
          <p:nvSpPr>
            <p:cNvPr id="14" name="矩形 13"/>
            <p:cNvSpPr/>
            <p:nvPr/>
          </p:nvSpPr>
          <p:spPr>
            <a:xfrm>
              <a:off x="179512" y="627534"/>
              <a:ext cx="6480720" cy="648072"/>
            </a:xfrm>
            <a:prstGeom prst="rect">
              <a:avLst/>
            </a:prstGeom>
            <a:solidFill>
              <a:srgbClr val="FFFFCC"/>
            </a:solidFill>
            <a:ln w="19050"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/>
            </a:p>
          </p:txBody>
        </p:sp>
        <p:cxnSp>
          <p:nvCxnSpPr>
            <p:cNvPr id="15" name="直接连接符 14"/>
            <p:cNvCxnSpPr>
              <a:stCxn id="14" idx="0"/>
              <a:endCxn id="14" idx="2"/>
            </p:cNvCxnSpPr>
            <p:nvPr/>
          </p:nvCxnSpPr>
          <p:spPr>
            <a:xfrm>
              <a:off x="3419872" y="627534"/>
              <a:ext cx="0" cy="648072"/>
            </a:xfrm>
            <a:prstGeom prst="line">
              <a:avLst/>
            </a:prstGeom>
            <a:solidFill>
              <a:srgbClr val="FFFFCC"/>
            </a:solidFill>
            <a:ln w="9525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6" name="图片 15" descr="截图未命名.pn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41426" y="3668184"/>
            <a:ext cx="447675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图片 16" descr="蘑菇.pn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CD6"/>
              </a:clrFrom>
              <a:clrTo>
                <a:srgbClr val="FFFCD6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58125" y="3488267"/>
            <a:ext cx="469900" cy="814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AutoShape 12"/>
          <p:cNvSpPr>
            <a:spLocks noChangeArrowheads="1"/>
          </p:cNvSpPr>
          <p:nvPr/>
        </p:nvSpPr>
        <p:spPr bwMode="auto">
          <a:xfrm>
            <a:off x="1827214" y="2897718"/>
            <a:ext cx="2744787" cy="1367367"/>
          </a:xfrm>
          <a:prstGeom prst="wedgeRoundRectCallout">
            <a:avLst>
              <a:gd name="adj1" fmla="val -56616"/>
              <a:gd name="adj2" fmla="val 36648"/>
              <a:gd name="adj3" fmla="val 16667"/>
            </a:avLst>
          </a:prstGeom>
          <a:solidFill>
            <a:srgbClr val="FDD3E2"/>
          </a:solidFill>
          <a:ln w="9525">
            <a:solidFill>
              <a:srgbClr val="CC0066"/>
            </a:solidFill>
            <a:miter lim="800000"/>
          </a:ln>
        </p:spPr>
        <p:txBody>
          <a:bodyPr/>
          <a:lstStyle/>
          <a:p>
            <a:pPr algn="ctr"/>
            <a:endParaRPr lang="zh-CN" altLang="en-US"/>
          </a:p>
        </p:txBody>
      </p:sp>
      <p:sp>
        <p:nvSpPr>
          <p:cNvPr id="19" name="AutoShape 12"/>
          <p:cNvSpPr>
            <a:spLocks noChangeArrowheads="1"/>
          </p:cNvSpPr>
          <p:nvPr/>
        </p:nvSpPr>
        <p:spPr bwMode="auto">
          <a:xfrm>
            <a:off x="4841876" y="2889251"/>
            <a:ext cx="2835275" cy="1367367"/>
          </a:xfrm>
          <a:prstGeom prst="wedgeRoundRectCallout">
            <a:avLst>
              <a:gd name="adj1" fmla="val 56273"/>
              <a:gd name="adj2" fmla="val 29657"/>
              <a:gd name="adj3" fmla="val 16667"/>
            </a:avLst>
          </a:prstGeom>
          <a:solidFill>
            <a:srgbClr val="EBCDFB"/>
          </a:solidFill>
          <a:ln w="9525">
            <a:solidFill>
              <a:srgbClr val="7030A0"/>
            </a:solidFill>
            <a:miter lim="800000"/>
          </a:ln>
        </p:spPr>
        <p:txBody>
          <a:bodyPr/>
          <a:lstStyle/>
          <a:p>
            <a:pPr algn="ctr"/>
            <a:endParaRPr lang="zh-CN" altLang="en-US"/>
          </a:p>
        </p:txBody>
      </p:sp>
      <p:sp>
        <p:nvSpPr>
          <p:cNvPr id="20" name="文本框 10245"/>
          <p:cNvSpPr txBox="1">
            <a:spLocks noChangeArrowheads="1"/>
          </p:cNvSpPr>
          <p:nvPr/>
        </p:nvSpPr>
        <p:spPr bwMode="auto">
          <a:xfrm>
            <a:off x="1854200" y="2922905"/>
            <a:ext cx="2717800" cy="10972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zh-CN" altLang="en-US" sz="2200" b="1">
                <a:latin typeface="楷体_GB2312" panose="02010609030101010101" pitchFamily="49" charset="-122"/>
                <a:ea typeface="楷体_GB2312" panose="02010609030101010101" pitchFamily="49" charset="-122"/>
              </a:rPr>
              <a:t>蓝花有</a:t>
            </a:r>
            <a:r>
              <a:rPr lang="en-US" altLang="zh-CN" sz="2200">
                <a:ea typeface="楷体_GB2312" panose="02010609030101010101" pitchFamily="49" charset="-122"/>
                <a:cs typeface="Arial" panose="020B0604020202020204" pitchFamily="34" charset="0"/>
              </a:rPr>
              <a:t>2</a:t>
            </a:r>
            <a:r>
              <a:rPr lang="zh-CN" altLang="en-US" sz="2200" b="1">
                <a:latin typeface="楷体_GB2312" panose="02010609030101010101" pitchFamily="49" charset="-122"/>
                <a:ea typeface="楷体_GB2312" panose="02010609030101010101" pitchFamily="49" charset="-122"/>
              </a:rPr>
              <a:t>朵，每</a:t>
            </a:r>
            <a:r>
              <a:rPr lang="en-US" altLang="zh-CN" sz="2200">
                <a:ea typeface="楷体_GB2312" panose="02010609030101010101" pitchFamily="49" charset="-122"/>
              </a:rPr>
              <a:t>2</a:t>
            </a:r>
            <a:r>
              <a:rPr lang="zh-CN" altLang="en-US" sz="2200" b="1">
                <a:latin typeface="楷体_GB2312" panose="02010609030101010101" pitchFamily="49" charset="-122"/>
                <a:ea typeface="楷体_GB2312" panose="02010609030101010101" pitchFamily="49" charset="-122"/>
              </a:rPr>
              <a:t>朵一份，看红花能分成几份，用除法计算。</a:t>
            </a:r>
            <a:endParaRPr lang="zh-CN" altLang="en-US" sz="2200" b="1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21" name="文本框 10245"/>
          <p:cNvSpPr txBox="1">
            <a:spLocks noChangeArrowheads="1"/>
          </p:cNvSpPr>
          <p:nvPr/>
        </p:nvSpPr>
        <p:spPr bwMode="auto">
          <a:xfrm>
            <a:off x="4841875" y="2964180"/>
            <a:ext cx="2987675" cy="10972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zh-CN" altLang="en-US" sz="2200" b="1">
                <a:latin typeface="楷体_GB2312" panose="02010609030101010101" pitchFamily="49" charset="-122"/>
                <a:ea typeface="楷体_GB2312" panose="02010609030101010101" pitchFamily="49" charset="-122"/>
              </a:rPr>
              <a:t>求红花的朵数是蓝花的几倍，就是求</a:t>
            </a:r>
            <a:r>
              <a:rPr lang="en-US" altLang="zh-CN" sz="2200">
                <a:ea typeface="楷体_GB2312" panose="02010609030101010101" pitchFamily="49" charset="-122"/>
                <a:cs typeface="Arial" panose="020B0604020202020204" pitchFamily="34" charset="0"/>
              </a:rPr>
              <a:t>8</a:t>
            </a:r>
            <a:r>
              <a:rPr lang="zh-CN" altLang="en-US" sz="2200" b="1">
                <a:latin typeface="楷体_GB2312" panose="02010609030101010101" pitchFamily="49" charset="-122"/>
                <a:ea typeface="楷体_GB2312" panose="02010609030101010101" pitchFamily="49" charset="-122"/>
              </a:rPr>
              <a:t>里面有几个</a:t>
            </a:r>
            <a:r>
              <a:rPr lang="en-US" altLang="zh-CN" sz="2200">
                <a:ea typeface="楷体_GB2312" panose="02010609030101010101" pitchFamily="49" charset="-122"/>
              </a:rPr>
              <a:t>2 </a:t>
            </a:r>
            <a:r>
              <a:rPr lang="zh-CN" altLang="en-US" sz="2200" b="1">
                <a:latin typeface="楷体_GB2312" panose="02010609030101010101" pitchFamily="49" charset="-122"/>
                <a:ea typeface="楷体_GB2312" panose="02010609030101010101" pitchFamily="49" charset="-122"/>
              </a:rPr>
              <a:t>，用除法计算。</a:t>
            </a:r>
            <a:endParaRPr lang="zh-CN" altLang="en-US" sz="2200" b="1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4164014" y="4580467"/>
            <a:ext cx="396875" cy="529167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25" name="矩形 24"/>
          <p:cNvSpPr/>
          <p:nvPr/>
        </p:nvSpPr>
        <p:spPr>
          <a:xfrm>
            <a:off x="4851400" y="4580467"/>
            <a:ext cx="395288" cy="529167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27" name="标题 3"/>
          <p:cNvSpPr>
            <a:spLocks noGrp="1" noChangeArrowheads="1"/>
          </p:cNvSpPr>
          <p:nvPr/>
        </p:nvSpPr>
        <p:spPr bwMode="auto">
          <a:xfrm>
            <a:off x="4159251" y="4565652"/>
            <a:ext cx="396875" cy="52704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pPr algn="ctr"/>
            <a:r>
              <a:rPr lang="en-US" altLang="zh-CN" sz="2400">
                <a:ea typeface="楷体_GB2312" panose="02010609030101010101" pitchFamily="49" charset="-122"/>
                <a:cs typeface="Arial" panose="020B0604020202020204" pitchFamily="34" charset="0"/>
                <a:sym typeface="宋体" panose="02010600030101010101" pitchFamily="2" charset="-122"/>
              </a:rPr>
              <a:t>2</a:t>
            </a:r>
            <a:endParaRPr lang="zh-CN" altLang="en-US" sz="2400">
              <a:solidFill>
                <a:srgbClr val="FF0000"/>
              </a:solidFill>
              <a:latin typeface="楷体_GB2312" panose="02010609030101010101" pitchFamily="49" charset="-122"/>
              <a:ea typeface="楷体_GB2312" panose="02010609030101010101" pitchFamily="49" charset="-122"/>
              <a:cs typeface="Arial" panose="020B0604020202020204" pitchFamily="34" charset="0"/>
            </a:endParaRPr>
          </a:p>
        </p:txBody>
      </p:sp>
      <p:sp>
        <p:nvSpPr>
          <p:cNvPr id="29" name="标题 3"/>
          <p:cNvSpPr>
            <a:spLocks noGrp="1" noChangeArrowheads="1"/>
          </p:cNvSpPr>
          <p:nvPr/>
        </p:nvSpPr>
        <p:spPr bwMode="auto">
          <a:xfrm>
            <a:off x="3590925" y="4449234"/>
            <a:ext cx="1485900" cy="7239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r>
              <a:rPr lang="en-US" altLang="zh-CN" sz="2400">
                <a:ea typeface="楷体_GB2312" panose="02010609030101010101" pitchFamily="49" charset="-122"/>
                <a:cs typeface="Arial" panose="020B0604020202020204" pitchFamily="34" charset="0"/>
                <a:sym typeface="宋体" panose="02010600030101010101" pitchFamily="2" charset="-122"/>
              </a:rPr>
              <a:t>8</a:t>
            </a:r>
            <a:r>
              <a:rPr lang="en-US" altLang="zh-CN" sz="2400">
                <a:latin typeface="楷体_GB2312" panose="02010609030101010101" pitchFamily="49" charset="-122"/>
                <a:ea typeface="楷体_GB2312" panose="02010609030101010101" pitchFamily="49" charset="-122"/>
                <a:cs typeface="Arial" panose="020B0604020202020204" pitchFamily="34" charset="0"/>
                <a:sym typeface="宋体" panose="02010600030101010101" pitchFamily="2" charset="-122"/>
              </a:rPr>
              <a:t>÷　 =　</a:t>
            </a:r>
            <a:endParaRPr lang="zh-CN" altLang="en-US" sz="2400">
              <a:solidFill>
                <a:srgbClr val="FF0000"/>
              </a:solidFill>
              <a:latin typeface="楷体_GB2312" panose="02010609030101010101" pitchFamily="49" charset="-122"/>
              <a:ea typeface="楷体_GB2312" panose="02010609030101010101" pitchFamily="49" charset="-122"/>
              <a:cs typeface="Arial" panose="020B0604020202020204" pitchFamily="34" charset="0"/>
            </a:endParaRPr>
          </a:p>
        </p:txBody>
      </p:sp>
      <p:sp>
        <p:nvSpPr>
          <p:cNvPr id="31" name="标题 3"/>
          <p:cNvSpPr>
            <a:spLocks noGrp="1" noChangeArrowheads="1"/>
          </p:cNvSpPr>
          <p:nvPr/>
        </p:nvSpPr>
        <p:spPr bwMode="auto">
          <a:xfrm>
            <a:off x="4848226" y="4565652"/>
            <a:ext cx="396875" cy="52704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pPr algn="ctr"/>
            <a:r>
              <a:rPr lang="en-US" altLang="zh-CN" sz="2400">
                <a:ea typeface="楷体_GB2312" panose="02010609030101010101" pitchFamily="49" charset="-122"/>
                <a:cs typeface="Arial" panose="020B0604020202020204" pitchFamily="34" charset="0"/>
                <a:sym typeface="宋体" panose="02010600030101010101" pitchFamily="2" charset="-122"/>
              </a:rPr>
              <a:t>4</a:t>
            </a:r>
            <a:endParaRPr lang="zh-CN" altLang="en-US" sz="2400">
              <a:solidFill>
                <a:srgbClr val="FF0000"/>
              </a:solidFill>
              <a:latin typeface="楷体_GB2312" panose="02010609030101010101" pitchFamily="49" charset="-122"/>
              <a:ea typeface="楷体_GB2312" panose="02010609030101010101" pitchFamily="49" charset="-122"/>
              <a:cs typeface="Arial" panose="020B0604020202020204" pitchFamily="34" charset="0"/>
            </a:endParaRPr>
          </a:p>
        </p:txBody>
      </p:sp>
      <p:sp>
        <p:nvSpPr>
          <p:cNvPr id="33" name="文本框 10245"/>
          <p:cNvSpPr txBox="1">
            <a:spLocks noChangeArrowheads="1"/>
          </p:cNvSpPr>
          <p:nvPr/>
        </p:nvSpPr>
        <p:spPr bwMode="auto">
          <a:xfrm>
            <a:off x="3543300" y="5168901"/>
            <a:ext cx="4546600" cy="4616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2400" b="1">
                <a:latin typeface="Times New Roman" panose="02020603050405020304" pitchFamily="18" charset="0"/>
                <a:ea typeface="楷体" panose="02010609060101010101" pitchFamily="49" charset="-122"/>
                <a:sym typeface="宋体" panose="02010600030101010101" pitchFamily="2" charset="-122"/>
              </a:rPr>
              <a:t>答：红花的朵数是蓝花的</a:t>
            </a:r>
            <a:r>
              <a:rPr lang="zh-CN" altLang="en-US" sz="2400" b="1" u="sng">
                <a:solidFill>
                  <a:srgbClr val="0070C0"/>
                </a:solidFill>
                <a:latin typeface="Times New Roman" panose="02020603050405020304" pitchFamily="18" charset="0"/>
                <a:ea typeface="楷体" panose="02010609060101010101" pitchFamily="49" charset="-122"/>
                <a:sym typeface="宋体" panose="02010600030101010101" pitchFamily="2" charset="-122"/>
              </a:rPr>
              <a:t>       </a:t>
            </a:r>
            <a:r>
              <a:rPr lang="zh-CN" altLang="en-US" sz="2400" b="1">
                <a:latin typeface="Times New Roman" panose="02020603050405020304" pitchFamily="18" charset="0"/>
                <a:ea typeface="楷体" panose="02010609060101010101" pitchFamily="49" charset="-122"/>
                <a:sym typeface="宋体" panose="02010600030101010101" pitchFamily="2" charset="-122"/>
              </a:rPr>
              <a:t>倍。</a:t>
            </a:r>
            <a:r>
              <a:rPr lang="en-US" altLang="zh-CN" sz="2400" b="1">
                <a:latin typeface="Times New Roman" panose="02020603050405020304" pitchFamily="18" charset="0"/>
                <a:ea typeface="楷体" panose="02010609060101010101" pitchFamily="49" charset="-122"/>
                <a:sym typeface="宋体" panose="02010600030101010101" pitchFamily="2" charset="-122"/>
              </a:rPr>
              <a:t> </a:t>
            </a:r>
            <a:endParaRPr lang="zh-CN" altLang="en-US" sz="2400" b="1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34" name="标题 3"/>
          <p:cNvSpPr>
            <a:spLocks noGrp="1" noChangeArrowheads="1"/>
          </p:cNvSpPr>
          <p:nvPr/>
        </p:nvSpPr>
        <p:spPr bwMode="auto">
          <a:xfrm>
            <a:off x="7054850" y="5168901"/>
            <a:ext cx="395288" cy="52916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pPr algn="ctr"/>
            <a:r>
              <a:rPr lang="en-US" altLang="zh-CN" sz="2400">
                <a:ea typeface="楷体_GB2312" panose="02010609030101010101" pitchFamily="49" charset="-122"/>
                <a:cs typeface="Arial" panose="020B0604020202020204" pitchFamily="34" charset="0"/>
                <a:sym typeface="宋体" panose="02010600030101010101" pitchFamily="2" charset="-122"/>
              </a:rPr>
              <a:t>4</a:t>
            </a:r>
            <a:endParaRPr lang="zh-CN" altLang="en-US" sz="2400">
              <a:solidFill>
                <a:srgbClr val="FF0000"/>
              </a:solidFill>
              <a:latin typeface="楷体_GB2312" panose="02010609030101010101" pitchFamily="49" charset="-122"/>
              <a:ea typeface="楷体_GB2312" panose="02010609030101010101" pitchFamily="49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1" grpId="0" animBg="1"/>
      <p:bldP spid="12" grpId="0"/>
      <p:bldP spid="18" grpId="0" animBg="1"/>
      <p:bldP spid="19" grpId="0" animBg="1"/>
      <p:bldP spid="20" grpId="0"/>
      <p:bldP spid="21" grpId="0"/>
      <p:bldP spid="24" grpId="0" animBg="1"/>
      <p:bldP spid="25" grpId="0" animBg="1"/>
      <p:bldP spid="27" grpId="0"/>
      <p:bldP spid="29" grpId="0"/>
      <p:bldP spid="31" grpId="0"/>
      <p:bldP spid="33" grpId="0"/>
      <p:bldP spid="3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539751" y="1028701"/>
            <a:ext cx="1152525" cy="480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文本框 10245"/>
          <p:cNvSpPr txBox="1">
            <a:spLocks noChangeArrowheads="1"/>
          </p:cNvSpPr>
          <p:nvPr/>
        </p:nvSpPr>
        <p:spPr bwMode="auto">
          <a:xfrm>
            <a:off x="476251" y="1568452"/>
            <a:ext cx="4456113" cy="4616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altLang="zh-CN" sz="2400" dirty="0" smtClean="0">
                <a:ea typeface="楷体_GB2312" panose="02010609030101010101" pitchFamily="49" charset="-122"/>
                <a:cs typeface="Arial" panose="020B0604020202020204" pitchFamily="34" charset="0"/>
                <a:sym typeface="宋体" panose="02010600030101010101" pitchFamily="2" charset="-122"/>
              </a:rPr>
              <a:t>1</a:t>
            </a:r>
            <a:r>
              <a:rPr lang="en-US" altLang="zh-CN" sz="2400" b="1" dirty="0" smtClean="0">
                <a:latin typeface="楷体_GB2312" panose="02010609030101010101" pitchFamily="49" charset="-122"/>
                <a:ea typeface="楷体_GB2312" panose="02010609030101010101" pitchFamily="49" charset="-122"/>
                <a:cs typeface="Arial" panose="020B0604020202020204" pitchFamily="34" charset="0"/>
                <a:sym typeface="宋体" panose="02010600030101010101" pitchFamily="2" charset="-122"/>
              </a:rPr>
              <a:t>.</a:t>
            </a:r>
            <a:r>
              <a:rPr lang="zh-CN" altLang="en-US" sz="2400" b="1" dirty="0">
                <a:latin typeface="楷体_GB2312" panose="02010609030101010101" pitchFamily="49" charset="-122"/>
                <a:ea typeface="楷体_GB2312" panose="02010609030101010101" pitchFamily="49" charset="-122"/>
                <a:cs typeface="Arial" panose="020B0604020202020204" pitchFamily="34" charset="0"/>
                <a:sym typeface="宋体" panose="02010600030101010101" pitchFamily="2" charset="-122"/>
              </a:rPr>
              <a:t>先摆一摆、分一分，再填空。</a:t>
            </a:r>
            <a:r>
              <a:rPr lang="en-US" altLang="zh-CN" sz="2400" dirty="0">
                <a:solidFill>
                  <a:srgbClr val="0000FF"/>
                </a:solidFill>
                <a:latin typeface="Times New Roman" panose="02020603050405020304" pitchFamily="18" charset="0"/>
                <a:ea typeface="楷体_GB2312" panose="02010609030101010101" pitchFamily="49" charset="-122"/>
                <a:cs typeface="Arial" panose="020B0604020202020204" pitchFamily="34" charset="0"/>
                <a:sym typeface="宋体" panose="02010600030101010101" pitchFamily="2" charset="-122"/>
              </a:rPr>
              <a:t> </a:t>
            </a:r>
            <a:endParaRPr lang="zh-CN" altLang="en-US" sz="2400" dirty="0">
              <a:solidFill>
                <a:srgbClr val="0000FF"/>
              </a:solidFill>
              <a:latin typeface="楷体_GB2312" panose="02010609030101010101" pitchFamily="49" charset="-122"/>
              <a:ea typeface="楷体_GB2312" panose="02010609030101010101" pitchFamily="49" charset="-122"/>
              <a:cs typeface="Arial" panose="020B0604020202020204" pitchFamily="34" charset="0"/>
            </a:endParaRPr>
          </a:p>
        </p:txBody>
      </p:sp>
      <p:sp>
        <p:nvSpPr>
          <p:cNvPr id="4" name="文本框 10245"/>
          <p:cNvSpPr txBox="1">
            <a:spLocks noChangeArrowheads="1"/>
          </p:cNvSpPr>
          <p:nvPr/>
        </p:nvSpPr>
        <p:spPr bwMode="auto">
          <a:xfrm>
            <a:off x="657225" y="2243667"/>
            <a:ext cx="6794500" cy="4616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sz="2400" b="1" dirty="0">
                <a:latin typeface="楷体_GB2312" panose="02010609030101010101" pitchFamily="49" charset="-122"/>
                <a:ea typeface="楷体_GB2312" panose="02010609030101010101" pitchFamily="49" charset="-122"/>
                <a:sym typeface="宋体" panose="02010600030101010101" pitchFamily="2" charset="-122"/>
              </a:rPr>
              <a:t>（</a:t>
            </a:r>
            <a:r>
              <a:rPr lang="en-US" altLang="zh-CN" sz="2400" dirty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  <a:sym typeface="宋体" panose="02010600030101010101" pitchFamily="2" charset="-122"/>
              </a:rPr>
              <a:t>1</a:t>
            </a:r>
            <a:r>
              <a:rPr lang="en-US" altLang="zh-CN" sz="2400" b="1" dirty="0">
                <a:latin typeface="楷体_GB2312" panose="02010609030101010101" pitchFamily="49" charset="-122"/>
                <a:ea typeface="楷体_GB2312" panose="02010609030101010101" pitchFamily="49" charset="-122"/>
                <a:sym typeface="宋体" panose="02010600030101010101" pitchFamily="2" charset="-122"/>
              </a:rPr>
              <a:t>）</a:t>
            </a:r>
            <a:r>
              <a:rPr lang="zh-CN" altLang="en-US" sz="2400" b="1" dirty="0">
                <a:latin typeface="楷体_GB2312" panose="02010609030101010101" pitchFamily="49" charset="-122"/>
                <a:ea typeface="楷体_GB2312" panose="02010609030101010101" pitchFamily="49" charset="-122"/>
                <a:sym typeface="宋体" panose="02010600030101010101" pitchFamily="2" charset="-122"/>
              </a:rPr>
              <a:t>第一行摆</a:t>
            </a:r>
            <a:r>
              <a:rPr lang="en-US" altLang="zh-CN" sz="2400" dirty="0">
                <a:ea typeface="楷体_GB2312" panose="02010609030101010101" pitchFamily="49" charset="-122"/>
                <a:sym typeface="宋体" panose="02010600030101010101" pitchFamily="2" charset="-122"/>
              </a:rPr>
              <a:t>3</a:t>
            </a:r>
            <a:r>
              <a:rPr lang="zh-CN" altLang="en-US" sz="2400" b="1" dirty="0">
                <a:latin typeface="楷体_GB2312" panose="02010609030101010101" pitchFamily="49" charset="-122"/>
                <a:ea typeface="楷体_GB2312" panose="02010609030101010101" pitchFamily="49" charset="-122"/>
                <a:sym typeface="宋体" panose="02010600030101010101" pitchFamily="2" charset="-122"/>
              </a:rPr>
              <a:t>个   ，第二行摆</a:t>
            </a:r>
            <a:r>
              <a:rPr lang="en-US" altLang="zh-CN" sz="2400" dirty="0">
                <a:latin typeface="+mn-lt"/>
                <a:ea typeface="楷体_GB2312" panose="02010609030101010101" pitchFamily="49" charset="-122"/>
                <a:sym typeface="宋体" panose="02010600030101010101" pitchFamily="2" charset="-122"/>
              </a:rPr>
              <a:t>12</a:t>
            </a:r>
            <a:r>
              <a:rPr lang="zh-CN" altLang="en-US" sz="2400" b="1" dirty="0">
                <a:latin typeface="楷体_GB2312" panose="02010609030101010101" pitchFamily="49" charset="-122"/>
                <a:ea typeface="楷体_GB2312" panose="02010609030101010101" pitchFamily="49" charset="-122"/>
                <a:sym typeface="宋体" panose="02010600030101010101" pitchFamily="2" charset="-122"/>
              </a:rPr>
              <a:t>个   。</a:t>
            </a:r>
            <a:endParaRPr lang="zh-CN" altLang="en-US" sz="2400" dirty="0">
              <a:solidFill>
                <a:srgbClr val="0000FF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5" name="等腰三角形 4"/>
          <p:cNvSpPr/>
          <p:nvPr/>
        </p:nvSpPr>
        <p:spPr>
          <a:xfrm>
            <a:off x="5967413" y="2349500"/>
            <a:ext cx="323850" cy="372533"/>
          </a:xfrm>
          <a:prstGeom prst="triangle">
            <a:avLst/>
          </a:prstGeom>
          <a:solidFill>
            <a:srgbClr val="FBCF53"/>
          </a:solidFill>
          <a:ln w="12700"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6" name="椭圆 5"/>
          <p:cNvSpPr/>
          <p:nvPr/>
        </p:nvSpPr>
        <p:spPr>
          <a:xfrm>
            <a:off x="3357563" y="2349500"/>
            <a:ext cx="304800" cy="406400"/>
          </a:xfrm>
          <a:prstGeom prst="ellipse">
            <a:avLst/>
          </a:prstGeom>
          <a:solidFill>
            <a:srgbClr val="AFFFFF"/>
          </a:solidFill>
          <a:ln w="952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7" name="椭圆 6"/>
          <p:cNvSpPr/>
          <p:nvPr/>
        </p:nvSpPr>
        <p:spPr>
          <a:xfrm>
            <a:off x="1601789" y="3848100"/>
            <a:ext cx="306387" cy="408517"/>
          </a:xfrm>
          <a:prstGeom prst="ellipse">
            <a:avLst/>
          </a:prstGeom>
          <a:solidFill>
            <a:srgbClr val="AFFFFF"/>
          </a:solidFill>
          <a:ln w="952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2016125" y="3848100"/>
            <a:ext cx="306388" cy="408517"/>
          </a:xfrm>
          <a:prstGeom prst="ellipse">
            <a:avLst/>
          </a:prstGeom>
          <a:solidFill>
            <a:srgbClr val="AFFFFF"/>
          </a:solidFill>
          <a:ln w="952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9" name="椭圆 8"/>
          <p:cNvSpPr/>
          <p:nvPr/>
        </p:nvSpPr>
        <p:spPr>
          <a:xfrm>
            <a:off x="2457450" y="3848100"/>
            <a:ext cx="304800" cy="408517"/>
          </a:xfrm>
          <a:prstGeom prst="ellipse">
            <a:avLst/>
          </a:prstGeom>
          <a:solidFill>
            <a:srgbClr val="AFFFFF"/>
          </a:solidFill>
          <a:ln w="952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0" name="等腰三角形 9"/>
          <p:cNvSpPr/>
          <p:nvPr/>
        </p:nvSpPr>
        <p:spPr>
          <a:xfrm>
            <a:off x="1557338" y="4569884"/>
            <a:ext cx="323850" cy="372533"/>
          </a:xfrm>
          <a:prstGeom prst="triangle">
            <a:avLst/>
          </a:prstGeom>
          <a:solidFill>
            <a:srgbClr val="FBCF53"/>
          </a:solidFill>
          <a:ln w="12700"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1" name="等腰三角形 10"/>
          <p:cNvSpPr/>
          <p:nvPr/>
        </p:nvSpPr>
        <p:spPr>
          <a:xfrm>
            <a:off x="2006600" y="4569884"/>
            <a:ext cx="323850" cy="372533"/>
          </a:xfrm>
          <a:prstGeom prst="triangle">
            <a:avLst/>
          </a:prstGeom>
          <a:solidFill>
            <a:srgbClr val="FBCF53"/>
          </a:solidFill>
          <a:ln w="12700"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2" name="等腰三角形 11"/>
          <p:cNvSpPr/>
          <p:nvPr/>
        </p:nvSpPr>
        <p:spPr>
          <a:xfrm>
            <a:off x="2457450" y="4569884"/>
            <a:ext cx="323850" cy="372533"/>
          </a:xfrm>
          <a:prstGeom prst="triangle">
            <a:avLst/>
          </a:prstGeom>
          <a:solidFill>
            <a:srgbClr val="FBCF53"/>
          </a:solidFill>
          <a:ln w="12700"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3" name="等腰三角形 12"/>
          <p:cNvSpPr/>
          <p:nvPr/>
        </p:nvSpPr>
        <p:spPr>
          <a:xfrm>
            <a:off x="2906713" y="4569884"/>
            <a:ext cx="323850" cy="372533"/>
          </a:xfrm>
          <a:prstGeom prst="triangle">
            <a:avLst/>
          </a:prstGeom>
          <a:solidFill>
            <a:srgbClr val="FBCF53"/>
          </a:solidFill>
          <a:ln w="12700"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4" name="等腰三角形 13"/>
          <p:cNvSpPr/>
          <p:nvPr/>
        </p:nvSpPr>
        <p:spPr>
          <a:xfrm>
            <a:off x="3357563" y="4569884"/>
            <a:ext cx="323850" cy="372533"/>
          </a:xfrm>
          <a:prstGeom prst="triangle">
            <a:avLst/>
          </a:prstGeom>
          <a:solidFill>
            <a:srgbClr val="FBCF53"/>
          </a:solidFill>
          <a:ln w="12700"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5" name="等腰三角形 14"/>
          <p:cNvSpPr/>
          <p:nvPr/>
        </p:nvSpPr>
        <p:spPr>
          <a:xfrm>
            <a:off x="3806825" y="4569884"/>
            <a:ext cx="323850" cy="372533"/>
          </a:xfrm>
          <a:prstGeom prst="triangle">
            <a:avLst/>
          </a:prstGeom>
          <a:solidFill>
            <a:srgbClr val="FBCF53"/>
          </a:solidFill>
          <a:ln w="12700"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6" name="等腰三角形 15"/>
          <p:cNvSpPr/>
          <p:nvPr/>
        </p:nvSpPr>
        <p:spPr>
          <a:xfrm>
            <a:off x="4257675" y="4569884"/>
            <a:ext cx="323850" cy="372533"/>
          </a:xfrm>
          <a:prstGeom prst="triangle">
            <a:avLst/>
          </a:prstGeom>
          <a:solidFill>
            <a:srgbClr val="FBCF53"/>
          </a:solidFill>
          <a:ln w="12700"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7" name="等腰三角形 16"/>
          <p:cNvSpPr/>
          <p:nvPr/>
        </p:nvSpPr>
        <p:spPr>
          <a:xfrm>
            <a:off x="4706938" y="4569884"/>
            <a:ext cx="323850" cy="372533"/>
          </a:xfrm>
          <a:prstGeom prst="triangle">
            <a:avLst/>
          </a:prstGeom>
          <a:solidFill>
            <a:srgbClr val="FBCF53"/>
          </a:solidFill>
          <a:ln w="12700"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8" name="等腰三角形 17"/>
          <p:cNvSpPr/>
          <p:nvPr/>
        </p:nvSpPr>
        <p:spPr>
          <a:xfrm>
            <a:off x="5157788" y="4569884"/>
            <a:ext cx="323850" cy="372533"/>
          </a:xfrm>
          <a:prstGeom prst="triangle">
            <a:avLst/>
          </a:prstGeom>
          <a:solidFill>
            <a:srgbClr val="FBCF53"/>
          </a:solidFill>
          <a:ln w="12700"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9" name="等腰三角形 18"/>
          <p:cNvSpPr/>
          <p:nvPr/>
        </p:nvSpPr>
        <p:spPr>
          <a:xfrm>
            <a:off x="5607050" y="4569884"/>
            <a:ext cx="323850" cy="372533"/>
          </a:xfrm>
          <a:prstGeom prst="triangle">
            <a:avLst/>
          </a:prstGeom>
          <a:solidFill>
            <a:srgbClr val="FBCF53"/>
          </a:solidFill>
          <a:ln w="12700"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20" name="等腰三角形 19"/>
          <p:cNvSpPr/>
          <p:nvPr/>
        </p:nvSpPr>
        <p:spPr>
          <a:xfrm>
            <a:off x="6057900" y="4569884"/>
            <a:ext cx="323850" cy="372533"/>
          </a:xfrm>
          <a:prstGeom prst="triangle">
            <a:avLst/>
          </a:prstGeom>
          <a:solidFill>
            <a:srgbClr val="FBCF53"/>
          </a:solidFill>
          <a:ln w="12700"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21" name="等腰三角形 20"/>
          <p:cNvSpPr/>
          <p:nvPr/>
        </p:nvSpPr>
        <p:spPr>
          <a:xfrm>
            <a:off x="6507163" y="4569884"/>
            <a:ext cx="323850" cy="372533"/>
          </a:xfrm>
          <a:prstGeom prst="triangle">
            <a:avLst/>
          </a:prstGeom>
          <a:solidFill>
            <a:srgbClr val="FBCF53"/>
          </a:solidFill>
          <a:ln w="12700"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23" name="文本框 10245"/>
          <p:cNvSpPr txBox="1">
            <a:spLocks noChangeArrowheads="1"/>
          </p:cNvSpPr>
          <p:nvPr/>
        </p:nvSpPr>
        <p:spPr bwMode="auto">
          <a:xfrm>
            <a:off x="1450975" y="2992967"/>
            <a:ext cx="6794500" cy="83099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sz="2400" dirty="0">
                <a:ea typeface="楷体_GB2312" panose="02010609030101010101" pitchFamily="49" charset="-122"/>
                <a:sym typeface="宋体" panose="02010600030101010101" pitchFamily="2" charset="-122"/>
              </a:rPr>
              <a:t>12</a:t>
            </a:r>
            <a:r>
              <a:rPr lang="zh-CN" altLang="en-US" sz="2400" b="1" dirty="0">
                <a:ea typeface="楷体_GB2312" panose="02010609030101010101" pitchFamily="49" charset="-122"/>
                <a:sym typeface="宋体" panose="02010600030101010101" pitchFamily="2" charset="-122"/>
              </a:rPr>
              <a:t>里面有</a:t>
            </a:r>
            <a:r>
              <a:rPr lang="zh-CN" altLang="en-US" sz="2400" b="1" dirty="0">
                <a:solidFill>
                  <a:srgbClr val="FF0000"/>
                </a:solidFill>
                <a:ea typeface="楷体_GB2312" panose="02010609030101010101" pitchFamily="49" charset="-122"/>
                <a:sym typeface="宋体" panose="02010600030101010101" pitchFamily="2" charset="-122"/>
              </a:rPr>
              <a:t>（   ）</a:t>
            </a:r>
            <a:r>
              <a:rPr lang="zh-CN" altLang="en-US" sz="2400" b="1" dirty="0">
                <a:ea typeface="楷体_GB2312" panose="02010609030101010101" pitchFamily="49" charset="-122"/>
                <a:sym typeface="宋体" panose="02010600030101010101" pitchFamily="2" charset="-122"/>
              </a:rPr>
              <a:t>个</a:t>
            </a:r>
            <a:r>
              <a:rPr lang="en-US" altLang="zh-CN" sz="2400" dirty="0">
                <a:latin typeface="+mn-lt"/>
                <a:ea typeface="楷体_GB2312" panose="02010609030101010101" pitchFamily="49" charset="-122"/>
                <a:sym typeface="宋体" panose="02010600030101010101" pitchFamily="2" charset="-122"/>
              </a:rPr>
              <a:t>3</a:t>
            </a:r>
            <a:r>
              <a:rPr lang="zh-CN" altLang="en-US" sz="2400" b="1" dirty="0">
                <a:latin typeface="楷体_GB2312" panose="02010609030101010101" pitchFamily="49" charset="-122"/>
                <a:ea typeface="楷体_GB2312" panose="02010609030101010101" pitchFamily="49" charset="-122"/>
                <a:sym typeface="宋体" panose="02010600030101010101" pitchFamily="2" charset="-122"/>
              </a:rPr>
              <a:t>，  的个数是   的</a:t>
            </a:r>
            <a:r>
              <a:rPr lang="zh-CN" altLang="en-US" sz="2400" b="1" dirty="0">
                <a:solidFill>
                  <a:srgbClr val="FF0000"/>
                </a:solidFill>
                <a:ea typeface="楷体_GB2312" panose="02010609030101010101" pitchFamily="49" charset="-122"/>
                <a:sym typeface="宋体" panose="02010600030101010101" pitchFamily="2" charset="-122"/>
              </a:rPr>
              <a:t>（   ）</a:t>
            </a:r>
            <a:r>
              <a:rPr lang="zh-CN" altLang="en-US" sz="2400" b="1" dirty="0">
                <a:ea typeface="楷体_GB2312" panose="02010609030101010101" pitchFamily="49" charset="-122"/>
                <a:sym typeface="宋体" panose="02010600030101010101" pitchFamily="2" charset="-122"/>
              </a:rPr>
              <a:t>倍</a:t>
            </a:r>
            <a:r>
              <a:rPr lang="zh-CN" altLang="en-US" sz="2400" b="1" dirty="0">
                <a:latin typeface="楷体_GB2312" panose="02010609030101010101" pitchFamily="49" charset="-122"/>
                <a:ea typeface="楷体_GB2312" panose="02010609030101010101" pitchFamily="49" charset="-122"/>
                <a:sym typeface="宋体" panose="02010600030101010101" pitchFamily="2" charset="-122"/>
              </a:rPr>
              <a:t>。</a:t>
            </a:r>
            <a:endParaRPr lang="zh-CN" altLang="en-US" sz="2400" dirty="0">
              <a:solidFill>
                <a:srgbClr val="0000FF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28" name="等腰三角形 27"/>
          <p:cNvSpPr/>
          <p:nvPr/>
        </p:nvSpPr>
        <p:spPr>
          <a:xfrm>
            <a:off x="4387850" y="3096684"/>
            <a:ext cx="323850" cy="372533"/>
          </a:xfrm>
          <a:prstGeom prst="triangle">
            <a:avLst/>
          </a:prstGeom>
          <a:solidFill>
            <a:srgbClr val="FBCF53"/>
          </a:solidFill>
          <a:ln w="12700"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29" name="椭圆 28"/>
          <p:cNvSpPr/>
          <p:nvPr/>
        </p:nvSpPr>
        <p:spPr>
          <a:xfrm>
            <a:off x="6069014" y="3117851"/>
            <a:ext cx="306387" cy="408516"/>
          </a:xfrm>
          <a:prstGeom prst="ellipse">
            <a:avLst/>
          </a:prstGeom>
          <a:solidFill>
            <a:srgbClr val="AFFFFF"/>
          </a:solidFill>
          <a:ln w="952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34" name="弧形 33"/>
          <p:cNvSpPr/>
          <p:nvPr/>
        </p:nvSpPr>
        <p:spPr>
          <a:xfrm flipV="1">
            <a:off x="1692275" y="4688418"/>
            <a:ext cx="935038" cy="575733"/>
          </a:xfrm>
          <a:prstGeom prst="arc">
            <a:avLst>
              <a:gd name="adj1" fmla="val 10961500"/>
              <a:gd name="adj2" fmla="val 21416967"/>
            </a:avLst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ln>
                <a:solidFill>
                  <a:srgbClr val="008000"/>
                </a:solidFill>
              </a:ln>
            </a:endParaRPr>
          </a:p>
        </p:txBody>
      </p:sp>
      <p:sp>
        <p:nvSpPr>
          <p:cNvPr id="35" name="弧形 34"/>
          <p:cNvSpPr/>
          <p:nvPr/>
        </p:nvSpPr>
        <p:spPr>
          <a:xfrm flipV="1">
            <a:off x="3044825" y="4688418"/>
            <a:ext cx="935038" cy="575733"/>
          </a:xfrm>
          <a:prstGeom prst="arc">
            <a:avLst>
              <a:gd name="adj1" fmla="val 10961500"/>
              <a:gd name="adj2" fmla="val 21416967"/>
            </a:avLst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ln>
                <a:solidFill>
                  <a:srgbClr val="008000"/>
                </a:solidFill>
              </a:ln>
            </a:endParaRPr>
          </a:p>
        </p:txBody>
      </p:sp>
      <p:sp>
        <p:nvSpPr>
          <p:cNvPr id="36" name="弧形 35"/>
          <p:cNvSpPr/>
          <p:nvPr/>
        </p:nvSpPr>
        <p:spPr>
          <a:xfrm flipV="1">
            <a:off x="4397375" y="4688418"/>
            <a:ext cx="935038" cy="575733"/>
          </a:xfrm>
          <a:prstGeom prst="arc">
            <a:avLst>
              <a:gd name="adj1" fmla="val 10961500"/>
              <a:gd name="adj2" fmla="val 21416967"/>
            </a:avLst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ln>
                <a:solidFill>
                  <a:srgbClr val="008000"/>
                </a:solidFill>
              </a:ln>
            </a:endParaRPr>
          </a:p>
        </p:txBody>
      </p:sp>
      <p:sp>
        <p:nvSpPr>
          <p:cNvPr id="37" name="弧形 36"/>
          <p:cNvSpPr/>
          <p:nvPr/>
        </p:nvSpPr>
        <p:spPr>
          <a:xfrm flipV="1">
            <a:off x="5748339" y="4688418"/>
            <a:ext cx="936625" cy="575733"/>
          </a:xfrm>
          <a:prstGeom prst="arc">
            <a:avLst>
              <a:gd name="adj1" fmla="val 10961500"/>
              <a:gd name="adj2" fmla="val 21416967"/>
            </a:avLst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ln>
                <a:solidFill>
                  <a:srgbClr val="008000"/>
                </a:solidFill>
              </a:ln>
            </a:endParaRPr>
          </a:p>
        </p:txBody>
      </p:sp>
      <p:sp>
        <p:nvSpPr>
          <p:cNvPr id="38" name="文本框 10245"/>
          <p:cNvSpPr txBox="1">
            <a:spLocks noChangeArrowheads="1"/>
          </p:cNvSpPr>
          <p:nvPr/>
        </p:nvSpPr>
        <p:spPr bwMode="auto">
          <a:xfrm>
            <a:off x="2997200" y="3009901"/>
            <a:ext cx="495300" cy="4616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en-US" altLang="zh-CN" sz="2400">
                <a:ea typeface="楷体" panose="02010609060101010101" pitchFamily="49" charset="-122"/>
                <a:cs typeface="Arial" panose="020B0604020202020204" pitchFamily="34" charset="0"/>
                <a:sym typeface="宋体" panose="02010600030101010101" pitchFamily="2" charset="-122"/>
              </a:rPr>
              <a:t>4</a:t>
            </a:r>
            <a:r>
              <a:rPr lang="en-US" altLang="zh-CN" sz="2400">
                <a:solidFill>
                  <a:srgbClr val="0000FF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Arial" panose="020B0604020202020204" pitchFamily="34" charset="0"/>
                <a:sym typeface="宋体" panose="02010600030101010101" pitchFamily="2" charset="-122"/>
              </a:rPr>
              <a:t> </a:t>
            </a:r>
            <a:endParaRPr lang="zh-CN" altLang="en-US" sz="2400">
              <a:solidFill>
                <a:srgbClr val="0000FF"/>
              </a:solidFill>
              <a:latin typeface="楷体_GB2312" panose="02010609030101010101" pitchFamily="49" charset="-122"/>
              <a:ea typeface="楷体_GB2312" panose="02010609030101010101" pitchFamily="49" charset="-122"/>
              <a:cs typeface="Arial" panose="020B0604020202020204" pitchFamily="34" charset="0"/>
            </a:endParaRPr>
          </a:p>
        </p:txBody>
      </p:sp>
      <p:sp>
        <p:nvSpPr>
          <p:cNvPr id="39" name="文本框 10245"/>
          <p:cNvSpPr txBox="1">
            <a:spLocks noChangeArrowheads="1"/>
          </p:cNvSpPr>
          <p:nvPr/>
        </p:nvSpPr>
        <p:spPr bwMode="auto">
          <a:xfrm>
            <a:off x="6958013" y="3009901"/>
            <a:ext cx="493712" cy="4616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en-US" altLang="zh-CN" sz="2400">
                <a:ea typeface="楷体" panose="02010609060101010101" pitchFamily="49" charset="-122"/>
                <a:cs typeface="Arial" panose="020B0604020202020204" pitchFamily="34" charset="0"/>
                <a:sym typeface="宋体" panose="02010600030101010101" pitchFamily="2" charset="-122"/>
              </a:rPr>
              <a:t>4</a:t>
            </a:r>
            <a:r>
              <a:rPr lang="en-US" altLang="zh-CN" sz="2400">
                <a:solidFill>
                  <a:srgbClr val="0000FF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Arial" panose="020B0604020202020204" pitchFamily="34" charset="0"/>
                <a:sym typeface="宋体" panose="02010600030101010101" pitchFamily="2" charset="-122"/>
              </a:rPr>
              <a:t> </a:t>
            </a:r>
            <a:endParaRPr lang="zh-CN" altLang="en-US" sz="2400">
              <a:solidFill>
                <a:srgbClr val="0000FF"/>
              </a:solidFill>
              <a:latin typeface="楷体_GB2312" panose="02010609030101010101" pitchFamily="49" charset="-122"/>
              <a:ea typeface="楷体_GB2312" panose="02010609030101010101" pitchFamily="49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5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0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5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40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450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3" grpId="0"/>
      <p:bldP spid="28" grpId="0" animBg="1"/>
      <p:bldP spid="29" grpId="0" animBg="1"/>
      <p:bldP spid="38" grpId="0"/>
      <p:bldP spid="3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0245"/>
          <p:cNvSpPr txBox="1">
            <a:spLocks noChangeArrowheads="1"/>
          </p:cNvSpPr>
          <p:nvPr/>
        </p:nvSpPr>
        <p:spPr bwMode="auto">
          <a:xfrm>
            <a:off x="746125" y="2516718"/>
            <a:ext cx="6796088" cy="4616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sz="2400" b="1" dirty="0">
                <a:latin typeface="楷体_GB2312" panose="02010609030101010101" pitchFamily="49" charset="-122"/>
                <a:ea typeface="楷体_GB2312" panose="02010609030101010101" pitchFamily="49" charset="-122"/>
                <a:sym typeface="宋体" panose="02010600030101010101" pitchFamily="2" charset="-122"/>
              </a:rPr>
              <a:t>（</a:t>
            </a:r>
            <a:r>
              <a:rPr lang="en-US" altLang="zh-CN" sz="2400" dirty="0">
                <a:latin typeface="Arial" panose="020B0604020202020204" pitchFamily="34" charset="0"/>
                <a:ea typeface="楷体" panose="02010609060101010101" pitchFamily="49" charset="-122"/>
                <a:cs typeface="Arial" panose="020B0604020202020204" pitchFamily="34" charset="0"/>
                <a:sym typeface="宋体" panose="02010600030101010101" pitchFamily="2" charset="-122"/>
              </a:rPr>
              <a:t>2</a:t>
            </a:r>
            <a:r>
              <a:rPr lang="en-US" altLang="zh-CN" sz="2400" b="1" dirty="0">
                <a:latin typeface="楷体_GB2312" panose="02010609030101010101" pitchFamily="49" charset="-122"/>
                <a:ea typeface="楷体_GB2312" panose="02010609030101010101" pitchFamily="49" charset="-122"/>
                <a:sym typeface="宋体" panose="02010600030101010101" pitchFamily="2" charset="-122"/>
              </a:rPr>
              <a:t>）</a:t>
            </a:r>
            <a:r>
              <a:rPr lang="zh-CN" altLang="en-US" sz="2400" b="1" dirty="0">
                <a:latin typeface="楷体_GB2312" panose="02010609030101010101" pitchFamily="49" charset="-122"/>
                <a:ea typeface="楷体_GB2312" panose="02010609030101010101" pitchFamily="49" charset="-122"/>
                <a:sym typeface="宋体" panose="02010600030101010101" pitchFamily="2" charset="-122"/>
              </a:rPr>
              <a:t>第一行摆</a:t>
            </a:r>
            <a:r>
              <a:rPr lang="en-US" altLang="zh-CN" sz="2400" dirty="0">
                <a:ea typeface="楷体_GB2312" panose="02010609030101010101" pitchFamily="49" charset="-122"/>
                <a:sym typeface="宋体" panose="02010600030101010101" pitchFamily="2" charset="-122"/>
              </a:rPr>
              <a:t>4</a:t>
            </a:r>
            <a:r>
              <a:rPr lang="zh-CN" altLang="en-US" sz="2400" b="1" dirty="0">
                <a:latin typeface="楷体_GB2312" panose="02010609030101010101" pitchFamily="49" charset="-122"/>
                <a:ea typeface="楷体_GB2312" panose="02010609030101010101" pitchFamily="49" charset="-122"/>
                <a:sym typeface="宋体" panose="02010600030101010101" pitchFamily="2" charset="-122"/>
              </a:rPr>
              <a:t>个   ，第二行摆</a:t>
            </a:r>
            <a:r>
              <a:rPr lang="en-US" altLang="zh-CN" sz="2400" dirty="0">
                <a:latin typeface="+mn-lt"/>
                <a:ea typeface="楷体_GB2312" panose="02010609030101010101" pitchFamily="49" charset="-122"/>
                <a:sym typeface="宋体" panose="02010600030101010101" pitchFamily="2" charset="-122"/>
              </a:rPr>
              <a:t>12</a:t>
            </a:r>
            <a:r>
              <a:rPr lang="zh-CN" altLang="en-US" sz="2400" b="1" dirty="0">
                <a:latin typeface="楷体_GB2312" panose="02010609030101010101" pitchFamily="49" charset="-122"/>
                <a:ea typeface="楷体_GB2312" panose="02010609030101010101" pitchFamily="49" charset="-122"/>
                <a:sym typeface="宋体" panose="02010600030101010101" pitchFamily="2" charset="-122"/>
              </a:rPr>
              <a:t>个   。</a:t>
            </a:r>
            <a:endParaRPr lang="zh-CN" altLang="en-US" sz="2400" dirty="0">
              <a:solidFill>
                <a:srgbClr val="0000FF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3" name="文本框 10245"/>
          <p:cNvSpPr txBox="1">
            <a:spLocks noChangeArrowheads="1"/>
          </p:cNvSpPr>
          <p:nvPr/>
        </p:nvSpPr>
        <p:spPr bwMode="auto">
          <a:xfrm>
            <a:off x="1539875" y="3251201"/>
            <a:ext cx="6796088" cy="83099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CN" sz="2400" dirty="0">
                <a:ea typeface="楷体_GB2312" panose="02010609030101010101" pitchFamily="49" charset="-122"/>
                <a:sym typeface="宋体" panose="02010600030101010101" pitchFamily="2" charset="-122"/>
              </a:rPr>
              <a:t>12</a:t>
            </a:r>
            <a:r>
              <a:rPr lang="zh-CN" altLang="en-US" sz="2400" b="1" dirty="0">
                <a:ea typeface="楷体_GB2312" panose="02010609030101010101" pitchFamily="49" charset="-122"/>
                <a:sym typeface="宋体" panose="02010600030101010101" pitchFamily="2" charset="-122"/>
              </a:rPr>
              <a:t>里面有</a:t>
            </a:r>
            <a:r>
              <a:rPr lang="zh-CN" altLang="en-US" sz="2400" b="1" dirty="0">
                <a:solidFill>
                  <a:srgbClr val="FF0000"/>
                </a:solidFill>
                <a:ea typeface="楷体_GB2312" panose="02010609030101010101" pitchFamily="49" charset="-122"/>
                <a:sym typeface="宋体" panose="02010600030101010101" pitchFamily="2" charset="-122"/>
              </a:rPr>
              <a:t>（   ）</a:t>
            </a:r>
            <a:r>
              <a:rPr lang="zh-CN" altLang="en-US" sz="2400" b="1" dirty="0">
                <a:ea typeface="楷体_GB2312" panose="02010609030101010101" pitchFamily="49" charset="-122"/>
                <a:sym typeface="宋体" panose="02010600030101010101" pitchFamily="2" charset="-122"/>
              </a:rPr>
              <a:t>个</a:t>
            </a:r>
            <a:r>
              <a:rPr lang="en-US" altLang="zh-CN" sz="2400" dirty="0">
                <a:latin typeface="+mn-lt"/>
                <a:ea typeface="楷体_GB2312" panose="02010609030101010101" pitchFamily="49" charset="-122"/>
                <a:sym typeface="宋体" panose="02010600030101010101" pitchFamily="2" charset="-122"/>
              </a:rPr>
              <a:t>4</a:t>
            </a:r>
            <a:r>
              <a:rPr lang="zh-CN" altLang="en-US" sz="2400" b="1" dirty="0">
                <a:latin typeface="楷体_GB2312" panose="02010609030101010101" pitchFamily="49" charset="-122"/>
                <a:ea typeface="楷体_GB2312" panose="02010609030101010101" pitchFamily="49" charset="-122"/>
                <a:sym typeface="宋体" panose="02010600030101010101" pitchFamily="2" charset="-122"/>
              </a:rPr>
              <a:t>，  的个数是   的</a:t>
            </a:r>
            <a:r>
              <a:rPr lang="zh-CN" altLang="en-US" sz="2400" b="1" dirty="0">
                <a:solidFill>
                  <a:srgbClr val="FF0000"/>
                </a:solidFill>
                <a:ea typeface="楷体_GB2312" panose="02010609030101010101" pitchFamily="49" charset="-122"/>
                <a:sym typeface="宋体" panose="02010600030101010101" pitchFamily="2" charset="-122"/>
              </a:rPr>
              <a:t>（   ）</a:t>
            </a:r>
            <a:r>
              <a:rPr lang="zh-CN" altLang="en-US" sz="2400" b="1" dirty="0">
                <a:ea typeface="楷体_GB2312" panose="02010609030101010101" pitchFamily="49" charset="-122"/>
                <a:sym typeface="宋体" panose="02010600030101010101" pitchFamily="2" charset="-122"/>
              </a:rPr>
              <a:t>倍</a:t>
            </a:r>
            <a:r>
              <a:rPr lang="zh-CN" altLang="en-US" sz="2400" b="1" dirty="0">
                <a:latin typeface="楷体_GB2312" panose="02010609030101010101" pitchFamily="49" charset="-122"/>
                <a:ea typeface="楷体_GB2312" panose="02010609030101010101" pitchFamily="49" charset="-122"/>
                <a:sym typeface="宋体" panose="02010600030101010101" pitchFamily="2" charset="-122"/>
              </a:rPr>
              <a:t>。</a:t>
            </a:r>
            <a:endParaRPr lang="zh-CN" altLang="en-US" sz="2400" dirty="0">
              <a:solidFill>
                <a:srgbClr val="0000FF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4" name="等腰三角形 3"/>
          <p:cNvSpPr/>
          <p:nvPr/>
        </p:nvSpPr>
        <p:spPr>
          <a:xfrm>
            <a:off x="4481513" y="3363384"/>
            <a:ext cx="323850" cy="370416"/>
          </a:xfrm>
          <a:prstGeom prst="triangle">
            <a:avLst/>
          </a:prstGeom>
          <a:solidFill>
            <a:srgbClr val="FBCF53"/>
          </a:solidFill>
          <a:ln w="12700"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6146800" y="3371852"/>
            <a:ext cx="280988" cy="374649"/>
          </a:xfrm>
          <a:prstGeom prst="rect">
            <a:avLst/>
          </a:prstGeom>
          <a:solidFill>
            <a:srgbClr val="EF9BAD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3402014" y="2652185"/>
            <a:ext cx="280987" cy="374649"/>
          </a:xfrm>
          <a:prstGeom prst="rect">
            <a:avLst/>
          </a:prstGeom>
          <a:solidFill>
            <a:srgbClr val="EF9BAD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7" name="等腰三角形 6"/>
          <p:cNvSpPr/>
          <p:nvPr/>
        </p:nvSpPr>
        <p:spPr>
          <a:xfrm>
            <a:off x="6011863" y="2652184"/>
            <a:ext cx="323850" cy="372533"/>
          </a:xfrm>
          <a:prstGeom prst="triangle">
            <a:avLst/>
          </a:prstGeom>
          <a:solidFill>
            <a:srgbClr val="FBCF53"/>
          </a:solidFill>
          <a:ln w="12700"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1617664" y="4076700"/>
            <a:ext cx="280987" cy="374651"/>
          </a:xfrm>
          <a:prstGeom prst="rect">
            <a:avLst/>
          </a:prstGeom>
          <a:solidFill>
            <a:srgbClr val="EF9BAD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2079625" y="4076700"/>
            <a:ext cx="280988" cy="374651"/>
          </a:xfrm>
          <a:prstGeom prst="rect">
            <a:avLst/>
          </a:prstGeom>
          <a:solidFill>
            <a:srgbClr val="EF9BAD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2540000" y="4076700"/>
            <a:ext cx="280988" cy="374651"/>
          </a:xfrm>
          <a:prstGeom prst="rect">
            <a:avLst/>
          </a:prstGeom>
          <a:solidFill>
            <a:srgbClr val="EF9BAD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3001964" y="4076700"/>
            <a:ext cx="280987" cy="374651"/>
          </a:xfrm>
          <a:prstGeom prst="rect">
            <a:avLst/>
          </a:prstGeom>
          <a:solidFill>
            <a:srgbClr val="EF9BAD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2" name="等腰三角形 11"/>
          <p:cNvSpPr/>
          <p:nvPr/>
        </p:nvSpPr>
        <p:spPr>
          <a:xfrm>
            <a:off x="1601788" y="4796367"/>
            <a:ext cx="323850" cy="372533"/>
          </a:xfrm>
          <a:prstGeom prst="triangle">
            <a:avLst/>
          </a:prstGeom>
          <a:solidFill>
            <a:srgbClr val="FBCF53"/>
          </a:solidFill>
          <a:ln w="12700"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3" name="等腰三角形 12"/>
          <p:cNvSpPr/>
          <p:nvPr/>
        </p:nvSpPr>
        <p:spPr>
          <a:xfrm>
            <a:off x="2060575" y="4796367"/>
            <a:ext cx="323850" cy="372533"/>
          </a:xfrm>
          <a:prstGeom prst="triangle">
            <a:avLst/>
          </a:prstGeom>
          <a:solidFill>
            <a:srgbClr val="FBCF53"/>
          </a:solidFill>
          <a:ln w="12700"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4" name="等腰三角形 13"/>
          <p:cNvSpPr/>
          <p:nvPr/>
        </p:nvSpPr>
        <p:spPr>
          <a:xfrm>
            <a:off x="2517775" y="4796367"/>
            <a:ext cx="323850" cy="372533"/>
          </a:xfrm>
          <a:prstGeom prst="triangle">
            <a:avLst/>
          </a:prstGeom>
          <a:solidFill>
            <a:srgbClr val="FBCF53"/>
          </a:solidFill>
          <a:ln w="12700"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5" name="等腰三角形 14"/>
          <p:cNvSpPr/>
          <p:nvPr/>
        </p:nvSpPr>
        <p:spPr>
          <a:xfrm>
            <a:off x="2976563" y="4796367"/>
            <a:ext cx="323850" cy="372533"/>
          </a:xfrm>
          <a:prstGeom prst="triangle">
            <a:avLst/>
          </a:prstGeom>
          <a:solidFill>
            <a:srgbClr val="FBCF53"/>
          </a:solidFill>
          <a:ln w="12700"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6" name="等腰三角形 15"/>
          <p:cNvSpPr/>
          <p:nvPr/>
        </p:nvSpPr>
        <p:spPr>
          <a:xfrm>
            <a:off x="3435350" y="4796367"/>
            <a:ext cx="323850" cy="372533"/>
          </a:xfrm>
          <a:prstGeom prst="triangle">
            <a:avLst/>
          </a:prstGeom>
          <a:solidFill>
            <a:srgbClr val="FBCF53"/>
          </a:solidFill>
          <a:ln w="12700"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7" name="等腰三角形 16"/>
          <p:cNvSpPr/>
          <p:nvPr/>
        </p:nvSpPr>
        <p:spPr>
          <a:xfrm>
            <a:off x="3892550" y="4796367"/>
            <a:ext cx="323850" cy="372533"/>
          </a:xfrm>
          <a:prstGeom prst="triangle">
            <a:avLst/>
          </a:prstGeom>
          <a:solidFill>
            <a:srgbClr val="FBCF53"/>
          </a:solidFill>
          <a:ln w="12700"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8" name="等腰三角形 17"/>
          <p:cNvSpPr/>
          <p:nvPr/>
        </p:nvSpPr>
        <p:spPr>
          <a:xfrm>
            <a:off x="4351338" y="4796367"/>
            <a:ext cx="323850" cy="372533"/>
          </a:xfrm>
          <a:prstGeom prst="triangle">
            <a:avLst/>
          </a:prstGeom>
          <a:solidFill>
            <a:srgbClr val="FBCF53"/>
          </a:solidFill>
          <a:ln w="12700"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19" name="等腰三角形 18"/>
          <p:cNvSpPr/>
          <p:nvPr/>
        </p:nvSpPr>
        <p:spPr>
          <a:xfrm>
            <a:off x="4808539" y="4796367"/>
            <a:ext cx="325437" cy="372533"/>
          </a:xfrm>
          <a:prstGeom prst="triangle">
            <a:avLst/>
          </a:prstGeom>
          <a:solidFill>
            <a:srgbClr val="FBCF53"/>
          </a:solidFill>
          <a:ln w="12700"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20" name="等腰三角形 19"/>
          <p:cNvSpPr/>
          <p:nvPr/>
        </p:nvSpPr>
        <p:spPr>
          <a:xfrm>
            <a:off x="5267325" y="4796367"/>
            <a:ext cx="323850" cy="372533"/>
          </a:xfrm>
          <a:prstGeom prst="triangle">
            <a:avLst/>
          </a:prstGeom>
          <a:solidFill>
            <a:srgbClr val="FBCF53"/>
          </a:solidFill>
          <a:ln w="12700"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21" name="等腰三角形 20"/>
          <p:cNvSpPr/>
          <p:nvPr/>
        </p:nvSpPr>
        <p:spPr>
          <a:xfrm>
            <a:off x="5726113" y="4796367"/>
            <a:ext cx="323850" cy="372533"/>
          </a:xfrm>
          <a:prstGeom prst="triangle">
            <a:avLst/>
          </a:prstGeom>
          <a:solidFill>
            <a:srgbClr val="FBCF53"/>
          </a:solidFill>
          <a:ln w="12700"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22" name="等腰三角形 21"/>
          <p:cNvSpPr/>
          <p:nvPr/>
        </p:nvSpPr>
        <p:spPr>
          <a:xfrm>
            <a:off x="6183314" y="4796367"/>
            <a:ext cx="325437" cy="372533"/>
          </a:xfrm>
          <a:prstGeom prst="triangle">
            <a:avLst/>
          </a:prstGeom>
          <a:solidFill>
            <a:srgbClr val="FBCF53"/>
          </a:solidFill>
          <a:ln w="12700"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23" name="等腰三角形 22"/>
          <p:cNvSpPr/>
          <p:nvPr/>
        </p:nvSpPr>
        <p:spPr>
          <a:xfrm>
            <a:off x="6642100" y="4796367"/>
            <a:ext cx="323850" cy="372533"/>
          </a:xfrm>
          <a:prstGeom prst="triangle">
            <a:avLst/>
          </a:prstGeom>
          <a:solidFill>
            <a:srgbClr val="FBCF53"/>
          </a:solidFill>
          <a:ln w="12700">
            <a:solidFill>
              <a:srgbClr val="CC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pic>
        <p:nvPicPr>
          <p:cNvPr id="24" name="Picture 9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630239" y="1253067"/>
            <a:ext cx="1150937" cy="480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文本框 10245"/>
          <p:cNvSpPr txBox="1">
            <a:spLocks noChangeArrowheads="1"/>
          </p:cNvSpPr>
          <p:nvPr/>
        </p:nvSpPr>
        <p:spPr bwMode="auto">
          <a:xfrm>
            <a:off x="566739" y="1792818"/>
            <a:ext cx="4454525" cy="4616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altLang="zh-CN" sz="2400" dirty="0" smtClean="0">
                <a:ea typeface="楷体_GB2312" panose="02010609030101010101" pitchFamily="49" charset="-122"/>
                <a:cs typeface="Arial" panose="020B0604020202020204" pitchFamily="34" charset="0"/>
                <a:sym typeface="宋体" panose="02010600030101010101" pitchFamily="2" charset="-122"/>
              </a:rPr>
              <a:t>1</a:t>
            </a:r>
            <a:r>
              <a:rPr lang="en-US" altLang="zh-CN" sz="2400" b="1" dirty="0" smtClean="0">
                <a:latin typeface="楷体_GB2312" panose="02010609030101010101" pitchFamily="49" charset="-122"/>
                <a:ea typeface="楷体_GB2312" panose="02010609030101010101" pitchFamily="49" charset="-122"/>
                <a:cs typeface="Arial" panose="020B0604020202020204" pitchFamily="34" charset="0"/>
                <a:sym typeface="宋体" panose="02010600030101010101" pitchFamily="2" charset="-122"/>
              </a:rPr>
              <a:t>.</a:t>
            </a:r>
            <a:r>
              <a:rPr lang="zh-CN" altLang="en-US" sz="2400" b="1" dirty="0">
                <a:latin typeface="楷体_GB2312" panose="02010609030101010101" pitchFamily="49" charset="-122"/>
                <a:ea typeface="楷体_GB2312" panose="02010609030101010101" pitchFamily="49" charset="-122"/>
                <a:cs typeface="Arial" panose="020B0604020202020204" pitchFamily="34" charset="0"/>
                <a:sym typeface="宋体" panose="02010600030101010101" pitchFamily="2" charset="-122"/>
              </a:rPr>
              <a:t>先摆一摆、分一分，再填空。</a:t>
            </a:r>
            <a:r>
              <a:rPr lang="en-US" altLang="zh-CN" sz="2400" dirty="0">
                <a:solidFill>
                  <a:srgbClr val="0000FF"/>
                </a:solidFill>
                <a:latin typeface="Times New Roman" panose="02020603050405020304" pitchFamily="18" charset="0"/>
                <a:ea typeface="楷体_GB2312" panose="02010609030101010101" pitchFamily="49" charset="-122"/>
                <a:cs typeface="Arial" panose="020B0604020202020204" pitchFamily="34" charset="0"/>
                <a:sym typeface="宋体" panose="02010600030101010101" pitchFamily="2" charset="-122"/>
              </a:rPr>
              <a:t> </a:t>
            </a:r>
            <a:endParaRPr lang="zh-CN" altLang="en-US" sz="2400" dirty="0">
              <a:solidFill>
                <a:srgbClr val="0000FF"/>
              </a:solidFill>
              <a:latin typeface="楷体_GB2312" panose="02010609030101010101" pitchFamily="49" charset="-122"/>
              <a:ea typeface="楷体_GB2312" panose="02010609030101010101" pitchFamily="49" charset="-122"/>
              <a:cs typeface="Arial" panose="020B0604020202020204" pitchFamily="34" charset="0"/>
            </a:endParaRPr>
          </a:p>
        </p:txBody>
      </p:sp>
      <p:sp>
        <p:nvSpPr>
          <p:cNvPr id="26" name="弧形 25"/>
          <p:cNvSpPr/>
          <p:nvPr/>
        </p:nvSpPr>
        <p:spPr>
          <a:xfrm flipV="1">
            <a:off x="1758950" y="4927600"/>
            <a:ext cx="1366838" cy="575733"/>
          </a:xfrm>
          <a:prstGeom prst="arc">
            <a:avLst>
              <a:gd name="adj1" fmla="val 10961500"/>
              <a:gd name="adj2" fmla="val 21416967"/>
            </a:avLst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ln>
                <a:solidFill>
                  <a:srgbClr val="008000"/>
                </a:solidFill>
              </a:ln>
            </a:endParaRPr>
          </a:p>
        </p:txBody>
      </p:sp>
      <p:sp>
        <p:nvSpPr>
          <p:cNvPr id="27" name="文本框 10245"/>
          <p:cNvSpPr txBox="1">
            <a:spLocks noChangeArrowheads="1"/>
          </p:cNvSpPr>
          <p:nvPr/>
        </p:nvSpPr>
        <p:spPr bwMode="auto">
          <a:xfrm>
            <a:off x="3063875" y="3246967"/>
            <a:ext cx="495300" cy="4616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en-US" altLang="zh-CN" sz="2400">
                <a:ea typeface="楷体" panose="02010609060101010101" pitchFamily="49" charset="-122"/>
                <a:cs typeface="Arial" panose="020B0604020202020204" pitchFamily="34" charset="0"/>
                <a:sym typeface="宋体" panose="02010600030101010101" pitchFamily="2" charset="-122"/>
              </a:rPr>
              <a:t>3</a:t>
            </a:r>
            <a:r>
              <a:rPr lang="en-US" altLang="zh-CN" sz="2400">
                <a:solidFill>
                  <a:srgbClr val="0000FF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Arial" panose="020B0604020202020204" pitchFamily="34" charset="0"/>
                <a:sym typeface="宋体" panose="02010600030101010101" pitchFamily="2" charset="-122"/>
              </a:rPr>
              <a:t> </a:t>
            </a:r>
            <a:endParaRPr lang="zh-CN" altLang="en-US" sz="2400">
              <a:solidFill>
                <a:srgbClr val="0000FF"/>
              </a:solidFill>
              <a:latin typeface="楷体_GB2312" panose="02010609030101010101" pitchFamily="49" charset="-122"/>
              <a:ea typeface="楷体_GB2312" panose="02010609030101010101" pitchFamily="49" charset="-122"/>
              <a:cs typeface="Arial" panose="020B0604020202020204" pitchFamily="34" charset="0"/>
            </a:endParaRPr>
          </a:p>
        </p:txBody>
      </p:sp>
      <p:sp>
        <p:nvSpPr>
          <p:cNvPr id="28" name="文本框 10245"/>
          <p:cNvSpPr txBox="1">
            <a:spLocks noChangeArrowheads="1"/>
          </p:cNvSpPr>
          <p:nvPr/>
        </p:nvSpPr>
        <p:spPr bwMode="auto">
          <a:xfrm>
            <a:off x="7024688" y="3246967"/>
            <a:ext cx="493712" cy="4616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en-US" altLang="zh-CN" sz="2400">
                <a:ea typeface="楷体" panose="02010609060101010101" pitchFamily="49" charset="-122"/>
                <a:cs typeface="Arial" panose="020B0604020202020204" pitchFamily="34" charset="0"/>
                <a:sym typeface="宋体" panose="02010600030101010101" pitchFamily="2" charset="-122"/>
              </a:rPr>
              <a:t>3</a:t>
            </a:r>
            <a:r>
              <a:rPr lang="en-US" altLang="zh-CN" sz="2400">
                <a:solidFill>
                  <a:srgbClr val="0000FF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Arial" panose="020B0604020202020204" pitchFamily="34" charset="0"/>
                <a:sym typeface="宋体" panose="02010600030101010101" pitchFamily="2" charset="-122"/>
              </a:rPr>
              <a:t> </a:t>
            </a:r>
            <a:endParaRPr lang="zh-CN" altLang="en-US" sz="2400">
              <a:solidFill>
                <a:srgbClr val="0000FF"/>
              </a:solidFill>
              <a:latin typeface="楷体_GB2312" panose="02010609030101010101" pitchFamily="49" charset="-122"/>
              <a:ea typeface="楷体_GB2312" panose="02010609030101010101" pitchFamily="49" charset="-122"/>
              <a:cs typeface="Arial" panose="020B0604020202020204" pitchFamily="34" charset="0"/>
            </a:endParaRPr>
          </a:p>
        </p:txBody>
      </p:sp>
      <p:sp>
        <p:nvSpPr>
          <p:cNvPr id="29" name="弧形 28"/>
          <p:cNvSpPr/>
          <p:nvPr/>
        </p:nvSpPr>
        <p:spPr>
          <a:xfrm flipV="1">
            <a:off x="3581401" y="4927600"/>
            <a:ext cx="1368425" cy="575733"/>
          </a:xfrm>
          <a:prstGeom prst="arc">
            <a:avLst>
              <a:gd name="adj1" fmla="val 10961500"/>
              <a:gd name="adj2" fmla="val 21416967"/>
            </a:avLst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ln>
                <a:solidFill>
                  <a:srgbClr val="008000"/>
                </a:solidFill>
              </a:ln>
            </a:endParaRPr>
          </a:p>
        </p:txBody>
      </p:sp>
      <p:sp>
        <p:nvSpPr>
          <p:cNvPr id="30" name="弧形 29"/>
          <p:cNvSpPr/>
          <p:nvPr/>
        </p:nvSpPr>
        <p:spPr>
          <a:xfrm flipV="1">
            <a:off x="5427664" y="4927600"/>
            <a:ext cx="1366837" cy="575733"/>
          </a:xfrm>
          <a:prstGeom prst="arc">
            <a:avLst>
              <a:gd name="adj1" fmla="val 10961500"/>
              <a:gd name="adj2" fmla="val 21416967"/>
            </a:avLst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>
              <a:ln>
                <a:solidFill>
                  <a:srgbClr val="008000"/>
                </a:solidFill>
              </a:ln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50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00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50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400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450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0"/>
                            </p:stCondLst>
                            <p:childTnLst>
                              <p:par>
                                <p:cTn id="6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5" grpId="0"/>
      <p:bldP spid="27" grpId="0"/>
      <p:bldP spid="2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630239" y="1253067"/>
            <a:ext cx="1150937" cy="480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文本框 10245"/>
          <p:cNvSpPr txBox="1">
            <a:spLocks noChangeArrowheads="1"/>
          </p:cNvSpPr>
          <p:nvPr/>
        </p:nvSpPr>
        <p:spPr bwMode="auto">
          <a:xfrm>
            <a:off x="566739" y="1792818"/>
            <a:ext cx="3195637" cy="4616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altLang="zh-CN" sz="2400" dirty="0" smtClean="0">
                <a:ea typeface="楷体_GB2312" panose="02010609030101010101" pitchFamily="49" charset="-122"/>
                <a:cs typeface="Arial" panose="020B0604020202020204" pitchFamily="34" charset="0"/>
                <a:sym typeface="宋体" panose="02010600030101010101" pitchFamily="2" charset="-122"/>
              </a:rPr>
              <a:t>2</a:t>
            </a:r>
            <a:r>
              <a:rPr lang="en-US" altLang="zh-CN" sz="2400" b="1" dirty="0" smtClean="0">
                <a:latin typeface="楷体_GB2312" panose="02010609030101010101" pitchFamily="49" charset="-122"/>
                <a:ea typeface="楷体_GB2312" panose="02010609030101010101" pitchFamily="49" charset="-122"/>
                <a:cs typeface="Arial" panose="020B0604020202020204" pitchFamily="34" charset="0"/>
                <a:sym typeface="宋体" panose="02010600030101010101" pitchFamily="2" charset="-122"/>
              </a:rPr>
              <a:t>.</a:t>
            </a:r>
            <a:r>
              <a:rPr lang="zh-CN" altLang="en-US" sz="2400" b="1" dirty="0">
                <a:latin typeface="楷体_GB2312" panose="02010609030101010101" pitchFamily="49" charset="-122"/>
                <a:ea typeface="楷体_GB2312" panose="02010609030101010101" pitchFamily="49" charset="-122"/>
                <a:cs typeface="Arial" panose="020B0604020202020204" pitchFamily="34" charset="0"/>
                <a:sym typeface="宋体" panose="02010600030101010101" pitchFamily="2" charset="-122"/>
              </a:rPr>
              <a:t>先连一连，再填空。</a:t>
            </a:r>
            <a:r>
              <a:rPr lang="en-US" altLang="zh-CN" sz="2400" dirty="0">
                <a:solidFill>
                  <a:srgbClr val="0000FF"/>
                </a:solidFill>
                <a:latin typeface="Times New Roman" panose="02020603050405020304" pitchFamily="18" charset="0"/>
                <a:ea typeface="楷体_GB2312" panose="02010609030101010101" pitchFamily="49" charset="-122"/>
                <a:cs typeface="Arial" panose="020B0604020202020204" pitchFamily="34" charset="0"/>
                <a:sym typeface="宋体" panose="02010600030101010101" pitchFamily="2" charset="-122"/>
              </a:rPr>
              <a:t> </a:t>
            </a:r>
            <a:endParaRPr lang="zh-CN" altLang="en-US" sz="2400" dirty="0">
              <a:solidFill>
                <a:srgbClr val="0000FF"/>
              </a:solidFill>
              <a:latin typeface="楷体_GB2312" panose="02010609030101010101" pitchFamily="49" charset="-122"/>
              <a:ea typeface="楷体_GB2312" panose="02010609030101010101" pitchFamily="49" charset="-122"/>
              <a:cs typeface="Arial" panose="020B0604020202020204" pitchFamily="34" charset="0"/>
            </a:endParaRPr>
          </a:p>
        </p:txBody>
      </p:sp>
      <p:pic>
        <p:nvPicPr>
          <p:cNvPr id="10244" name="图片 3" descr="5-3-白皮球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81064" y="2529418"/>
            <a:ext cx="409575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图片 4" descr="5-3-花皮球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81063" y="3308351"/>
            <a:ext cx="400050" cy="539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6" name="图片 5" descr="5-3-花皮球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01775" y="3308351"/>
            <a:ext cx="400050" cy="539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7" name="图片 6" descr="5-3-花皮球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2488" y="3308351"/>
            <a:ext cx="398462" cy="539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8" name="图片 7" descr="5-3-花皮球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41613" y="3308351"/>
            <a:ext cx="400050" cy="539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9" name="图片 8" descr="5-3-花皮球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62325" y="3308351"/>
            <a:ext cx="400050" cy="539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0" name="图片 9" descr="5-3-花皮球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81450" y="3308351"/>
            <a:ext cx="400050" cy="539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1" name="图片 10" descr="5-3-花皮球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2163" y="3308351"/>
            <a:ext cx="400050" cy="539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2" name="图片 11" descr="5-3-花皮球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1288" y="3308351"/>
            <a:ext cx="400050" cy="539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3" name="图片 12" descr="5-3-花皮球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42000" y="3308351"/>
            <a:ext cx="400050" cy="539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4" name="图片 13" descr="5-3-花皮球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62713" y="3308351"/>
            <a:ext cx="400050" cy="539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5" name="图片 14" descr="5-3-白皮球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1776" y="2529418"/>
            <a:ext cx="409575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文本框 10245"/>
          <p:cNvSpPr txBox="1">
            <a:spLocks noChangeArrowheads="1"/>
          </p:cNvSpPr>
          <p:nvPr/>
        </p:nvSpPr>
        <p:spPr bwMode="auto">
          <a:xfrm>
            <a:off x="836614" y="4250267"/>
            <a:ext cx="7875587" cy="4616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altLang="zh-CN" sz="2400">
                <a:ea typeface="楷体" panose="02010609060101010101" pitchFamily="49" charset="-122"/>
                <a:cs typeface="Arial" panose="020B0604020202020204" pitchFamily="34" charset="0"/>
                <a:sym typeface="宋体" panose="02010600030101010101" pitchFamily="2" charset="-122"/>
              </a:rPr>
              <a:t>10</a:t>
            </a:r>
            <a:r>
              <a:rPr lang="zh-CN" altLang="en-US" sz="2400" b="1">
                <a:latin typeface="楷体_GB2312" panose="02010609030101010101" pitchFamily="49" charset="-122"/>
                <a:ea typeface="楷体_GB2312" panose="02010609030101010101" pitchFamily="49" charset="-122"/>
                <a:cs typeface="Arial" panose="020B0604020202020204" pitchFamily="34" charset="0"/>
                <a:sym typeface="宋体" panose="02010600030101010101" pitchFamily="2" charset="-122"/>
              </a:rPr>
              <a:t>里面有</a:t>
            </a:r>
            <a:r>
              <a:rPr lang="zh-CN" altLang="en-US" sz="2400" b="1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  <a:cs typeface="Arial" panose="020B0604020202020204" pitchFamily="34" charset="0"/>
                <a:sym typeface="宋体" panose="02010600030101010101" pitchFamily="2" charset="-122"/>
              </a:rPr>
              <a:t>（  ）</a:t>
            </a:r>
            <a:r>
              <a:rPr lang="zh-CN" altLang="en-US" sz="2400" b="1">
                <a:latin typeface="楷体_GB2312" panose="02010609030101010101" pitchFamily="49" charset="-122"/>
                <a:ea typeface="楷体_GB2312" panose="02010609030101010101" pitchFamily="49" charset="-122"/>
                <a:cs typeface="Arial" panose="020B0604020202020204" pitchFamily="34" charset="0"/>
                <a:sym typeface="宋体" panose="02010600030101010101" pitchFamily="2" charset="-122"/>
              </a:rPr>
              <a:t>个</a:t>
            </a:r>
            <a:r>
              <a:rPr lang="en-US" altLang="zh-CN" sz="2400">
                <a:ea typeface="楷体" panose="02010609060101010101" pitchFamily="49" charset="-122"/>
                <a:cs typeface="Arial" panose="020B0604020202020204" pitchFamily="34" charset="0"/>
                <a:sym typeface="宋体" panose="02010600030101010101" pitchFamily="2" charset="-122"/>
              </a:rPr>
              <a:t>2</a:t>
            </a:r>
            <a:r>
              <a:rPr lang="zh-CN" altLang="en-US" sz="2400" b="1">
                <a:latin typeface="楷体_GB2312" panose="02010609030101010101" pitchFamily="49" charset="-122"/>
                <a:ea typeface="楷体_GB2312" panose="02010609030101010101" pitchFamily="49" charset="-122"/>
                <a:cs typeface="Arial" panose="020B0604020202020204" pitchFamily="34" charset="0"/>
                <a:sym typeface="宋体" panose="02010600030101010101" pitchFamily="2" charset="-122"/>
              </a:rPr>
              <a:t>，   的个数是   的</a:t>
            </a:r>
            <a:r>
              <a:rPr lang="zh-CN" altLang="en-US" sz="2400" b="1">
                <a:solidFill>
                  <a:srgbClr val="FF0000"/>
                </a:solidFill>
                <a:latin typeface="楷体_GB2312" panose="02010609030101010101" pitchFamily="49" charset="-122"/>
                <a:ea typeface="楷体_GB2312" panose="02010609030101010101" pitchFamily="49" charset="-122"/>
                <a:cs typeface="Arial" panose="020B0604020202020204" pitchFamily="34" charset="0"/>
                <a:sym typeface="宋体" panose="02010600030101010101" pitchFamily="2" charset="-122"/>
              </a:rPr>
              <a:t>（  ）</a:t>
            </a:r>
            <a:r>
              <a:rPr lang="zh-CN" altLang="en-US" sz="2400" b="1">
                <a:latin typeface="楷体_GB2312" panose="02010609030101010101" pitchFamily="49" charset="-122"/>
                <a:ea typeface="楷体_GB2312" panose="02010609030101010101" pitchFamily="49" charset="-122"/>
                <a:cs typeface="Arial" panose="020B0604020202020204" pitchFamily="34" charset="0"/>
                <a:sym typeface="宋体" panose="02010600030101010101" pitchFamily="2" charset="-122"/>
              </a:rPr>
              <a:t>倍。</a:t>
            </a:r>
            <a:endParaRPr lang="zh-CN" altLang="en-US" sz="2400" b="1">
              <a:solidFill>
                <a:srgbClr val="0000FF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pic>
        <p:nvPicPr>
          <p:cNvPr id="10257" name="图片 16" descr="5-3-花皮球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1275" y="4311651"/>
            <a:ext cx="400050" cy="539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8" name="图片 17" descr="5-3-白皮球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07051" y="4311651"/>
            <a:ext cx="409575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27100" y="3788833"/>
            <a:ext cx="904875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74875" y="3788833"/>
            <a:ext cx="904875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24239" y="3788833"/>
            <a:ext cx="904875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73601" y="3788833"/>
            <a:ext cx="904875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21376" y="3788833"/>
            <a:ext cx="904875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标题 3"/>
          <p:cNvSpPr>
            <a:spLocks noGrp="1" noChangeArrowheads="1"/>
          </p:cNvSpPr>
          <p:nvPr/>
        </p:nvSpPr>
        <p:spPr bwMode="auto">
          <a:xfrm>
            <a:off x="4122739" y="4988985"/>
            <a:ext cx="503237" cy="7239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r>
              <a:rPr lang="zh-CN" altLang="en-US" sz="2400">
                <a:latin typeface="楷体_GB2312" panose="02010609030101010101" pitchFamily="49" charset="-122"/>
                <a:ea typeface="楷体_GB2312" panose="02010609030101010101" pitchFamily="49" charset="-122"/>
                <a:sym typeface="宋体" panose="02010600030101010101" pitchFamily="2" charset="-122"/>
              </a:rPr>
              <a:t>＝   </a:t>
            </a:r>
            <a:endParaRPr lang="zh-CN" altLang="en-US" sz="2400">
              <a:solidFill>
                <a:srgbClr val="FF0000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2857500" y="5107518"/>
            <a:ext cx="396875" cy="529167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30" name="矩形 29"/>
          <p:cNvSpPr/>
          <p:nvPr/>
        </p:nvSpPr>
        <p:spPr>
          <a:xfrm>
            <a:off x="3770314" y="5107518"/>
            <a:ext cx="395287" cy="529167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31" name="矩形 30"/>
          <p:cNvSpPr/>
          <p:nvPr/>
        </p:nvSpPr>
        <p:spPr>
          <a:xfrm>
            <a:off x="4565650" y="5107518"/>
            <a:ext cx="395288" cy="529167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32" name="椭圆 31"/>
          <p:cNvSpPr/>
          <p:nvPr/>
        </p:nvSpPr>
        <p:spPr>
          <a:xfrm>
            <a:off x="3327401" y="5099052"/>
            <a:ext cx="396875" cy="527049"/>
          </a:xfrm>
          <a:prstGeom prst="ellipse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33" name="标题 3"/>
          <p:cNvSpPr>
            <a:spLocks noGrp="1" noChangeArrowheads="1"/>
          </p:cNvSpPr>
          <p:nvPr/>
        </p:nvSpPr>
        <p:spPr bwMode="auto">
          <a:xfrm>
            <a:off x="2765425" y="5001685"/>
            <a:ext cx="576263" cy="7239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pPr algn="ctr"/>
            <a:r>
              <a:rPr lang="en-US" altLang="zh-CN" sz="2400">
                <a:ea typeface="楷体_GB2312" panose="02010609030101010101" pitchFamily="49" charset="-122"/>
                <a:cs typeface="Arial" panose="020B0604020202020204" pitchFamily="34" charset="0"/>
                <a:sym typeface="宋体" panose="02010600030101010101" pitchFamily="2" charset="-122"/>
              </a:rPr>
              <a:t>10</a:t>
            </a:r>
            <a:endParaRPr lang="zh-CN" altLang="en-US" sz="2400">
              <a:solidFill>
                <a:srgbClr val="FF0000"/>
              </a:solidFill>
              <a:latin typeface="楷体_GB2312" panose="02010609030101010101" pitchFamily="49" charset="-122"/>
              <a:ea typeface="楷体_GB2312" panose="02010609030101010101" pitchFamily="49" charset="-122"/>
              <a:cs typeface="Arial" panose="020B0604020202020204" pitchFamily="34" charset="0"/>
            </a:endParaRPr>
          </a:p>
        </p:txBody>
      </p:sp>
      <p:sp>
        <p:nvSpPr>
          <p:cNvPr id="34" name="标题 3"/>
          <p:cNvSpPr>
            <a:spLocks noGrp="1" noChangeArrowheads="1"/>
          </p:cNvSpPr>
          <p:nvPr/>
        </p:nvSpPr>
        <p:spPr bwMode="auto">
          <a:xfrm>
            <a:off x="3686176" y="5001685"/>
            <a:ext cx="576263" cy="7239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pPr algn="ctr"/>
            <a:r>
              <a:rPr lang="en-US" altLang="zh-CN" sz="2400">
                <a:ea typeface="楷体_GB2312" panose="02010609030101010101" pitchFamily="49" charset="-122"/>
                <a:cs typeface="Arial" panose="020B0604020202020204" pitchFamily="34" charset="0"/>
                <a:sym typeface="宋体" panose="02010600030101010101" pitchFamily="2" charset="-122"/>
              </a:rPr>
              <a:t>2</a:t>
            </a:r>
            <a:endParaRPr lang="zh-CN" altLang="en-US" sz="2400">
              <a:solidFill>
                <a:srgbClr val="FF0000"/>
              </a:solidFill>
              <a:latin typeface="楷体_GB2312" panose="02010609030101010101" pitchFamily="49" charset="-122"/>
              <a:ea typeface="楷体_GB2312" panose="02010609030101010101" pitchFamily="49" charset="-122"/>
              <a:cs typeface="Arial" panose="020B0604020202020204" pitchFamily="34" charset="0"/>
            </a:endParaRPr>
          </a:p>
        </p:txBody>
      </p:sp>
      <p:sp>
        <p:nvSpPr>
          <p:cNvPr id="35" name="标题 3"/>
          <p:cNvSpPr>
            <a:spLocks noGrp="1" noChangeArrowheads="1"/>
          </p:cNvSpPr>
          <p:nvPr/>
        </p:nvSpPr>
        <p:spPr bwMode="auto">
          <a:xfrm>
            <a:off x="4470401" y="5001685"/>
            <a:ext cx="576263" cy="7239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pPr algn="ctr"/>
            <a:r>
              <a:rPr lang="en-US" altLang="zh-CN" sz="2400">
                <a:ea typeface="楷体_GB2312" panose="02010609030101010101" pitchFamily="49" charset="-122"/>
                <a:cs typeface="Arial" panose="020B0604020202020204" pitchFamily="34" charset="0"/>
                <a:sym typeface="宋体" panose="02010600030101010101" pitchFamily="2" charset="-122"/>
              </a:rPr>
              <a:t>5</a:t>
            </a:r>
            <a:endParaRPr lang="zh-CN" altLang="en-US" sz="2400">
              <a:solidFill>
                <a:srgbClr val="FF0000"/>
              </a:solidFill>
              <a:latin typeface="楷体_GB2312" panose="02010609030101010101" pitchFamily="49" charset="-122"/>
              <a:ea typeface="楷体_GB2312" panose="02010609030101010101" pitchFamily="49" charset="-122"/>
              <a:cs typeface="Arial" panose="020B0604020202020204" pitchFamily="34" charset="0"/>
            </a:endParaRPr>
          </a:p>
        </p:txBody>
      </p:sp>
      <p:sp>
        <p:nvSpPr>
          <p:cNvPr id="36" name="标题 3"/>
          <p:cNvSpPr>
            <a:spLocks noGrp="1" noChangeArrowheads="1"/>
          </p:cNvSpPr>
          <p:nvPr/>
        </p:nvSpPr>
        <p:spPr bwMode="auto">
          <a:xfrm>
            <a:off x="3270250" y="4978401"/>
            <a:ext cx="503238" cy="7239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pPr algn="ctr"/>
            <a:r>
              <a:rPr lang="en-US" altLang="zh-CN" sz="2400">
                <a:latin typeface="楷体_GB2312" panose="02010609030101010101" pitchFamily="49" charset="-122"/>
                <a:ea typeface="楷体_GB2312" panose="02010609030101010101" pitchFamily="49" charset="-122"/>
                <a:cs typeface="Arial" panose="020B0604020202020204" pitchFamily="34" charset="0"/>
                <a:sym typeface="宋体" panose="02010600030101010101" pitchFamily="2" charset="-122"/>
              </a:rPr>
              <a:t>÷</a:t>
            </a:r>
            <a:endParaRPr lang="zh-CN" altLang="en-US" sz="2400">
              <a:solidFill>
                <a:srgbClr val="FF0000"/>
              </a:solidFill>
              <a:latin typeface="楷体_GB2312" panose="02010609030101010101" pitchFamily="49" charset="-122"/>
              <a:ea typeface="楷体_GB2312" panose="02010609030101010101" pitchFamily="49" charset="-122"/>
              <a:cs typeface="Arial" panose="020B0604020202020204" pitchFamily="34" charset="0"/>
            </a:endParaRPr>
          </a:p>
        </p:txBody>
      </p:sp>
      <p:sp>
        <p:nvSpPr>
          <p:cNvPr id="39" name="标题 3"/>
          <p:cNvSpPr>
            <a:spLocks noGrp="1" noChangeArrowheads="1"/>
          </p:cNvSpPr>
          <p:nvPr/>
        </p:nvSpPr>
        <p:spPr bwMode="auto">
          <a:xfrm>
            <a:off x="2339023" y="4133851"/>
            <a:ext cx="576262" cy="7239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pPr algn="ctr"/>
            <a:r>
              <a:rPr lang="en-US" altLang="zh-CN" sz="2400">
                <a:ea typeface="楷体_GB2312" panose="02010609030101010101" pitchFamily="49" charset="-122"/>
                <a:cs typeface="Arial" panose="020B0604020202020204" pitchFamily="34" charset="0"/>
                <a:sym typeface="宋体" panose="02010600030101010101" pitchFamily="2" charset="-122"/>
              </a:rPr>
              <a:t>5</a:t>
            </a:r>
            <a:endParaRPr lang="zh-CN" altLang="en-US" sz="2400">
              <a:solidFill>
                <a:srgbClr val="FF0000"/>
              </a:solidFill>
              <a:latin typeface="楷体_GB2312" panose="02010609030101010101" pitchFamily="49" charset="-122"/>
              <a:ea typeface="楷体_GB2312" panose="02010609030101010101" pitchFamily="49" charset="-122"/>
              <a:cs typeface="Arial" panose="020B0604020202020204" pitchFamily="34" charset="0"/>
            </a:endParaRPr>
          </a:p>
        </p:txBody>
      </p:sp>
      <p:sp>
        <p:nvSpPr>
          <p:cNvPr id="40" name="标题 3"/>
          <p:cNvSpPr>
            <a:spLocks noGrp="1" noChangeArrowheads="1"/>
          </p:cNvSpPr>
          <p:nvPr/>
        </p:nvSpPr>
        <p:spPr bwMode="auto">
          <a:xfrm>
            <a:off x="6462713" y="4127501"/>
            <a:ext cx="576262" cy="7239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pPr algn="ctr"/>
            <a:r>
              <a:rPr lang="en-US" altLang="zh-CN" sz="2400">
                <a:ea typeface="楷体_GB2312" panose="02010609030101010101" pitchFamily="49" charset="-122"/>
                <a:cs typeface="Arial" panose="020B0604020202020204" pitchFamily="34" charset="0"/>
                <a:sym typeface="宋体" panose="02010600030101010101" pitchFamily="2" charset="-122"/>
              </a:rPr>
              <a:t>5</a:t>
            </a:r>
            <a:endParaRPr lang="zh-CN" altLang="en-US" sz="2400">
              <a:solidFill>
                <a:srgbClr val="FF0000"/>
              </a:solidFill>
              <a:latin typeface="楷体_GB2312" panose="02010609030101010101" pitchFamily="49" charset="-122"/>
              <a:ea typeface="楷体_GB2312" panose="02010609030101010101" pitchFamily="49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6" grpId="0"/>
      <p:bldP spid="28" grpId="0"/>
      <p:bldP spid="28" grpId="1"/>
      <p:bldP spid="29" grpId="0" animBg="1"/>
      <p:bldP spid="30" grpId="0" animBg="1"/>
      <p:bldP spid="31" grpId="0" animBg="1"/>
      <p:bldP spid="32" grpId="0" animBg="1"/>
      <p:bldP spid="33" grpId="0"/>
      <p:bldP spid="34" grpId="0"/>
      <p:bldP spid="35" grpId="0"/>
      <p:bldP spid="36" grpId="0"/>
      <p:bldP spid="39" grpId="0"/>
      <p:bldP spid="4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630239" y="1149351"/>
            <a:ext cx="1150937" cy="4804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文本框 10245"/>
          <p:cNvSpPr txBox="1">
            <a:spLocks noChangeArrowheads="1"/>
          </p:cNvSpPr>
          <p:nvPr/>
        </p:nvSpPr>
        <p:spPr bwMode="auto">
          <a:xfrm>
            <a:off x="566738" y="1689101"/>
            <a:ext cx="449262" cy="4616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altLang="zh-CN" sz="2400" dirty="0" smtClean="0">
                <a:ea typeface="楷体" panose="02010609060101010101" pitchFamily="49" charset="-122"/>
                <a:cs typeface="Arial" panose="020B0604020202020204" pitchFamily="34" charset="0"/>
                <a:sym typeface="宋体" panose="02010600030101010101" pitchFamily="2" charset="-122"/>
              </a:rPr>
              <a:t>3</a:t>
            </a:r>
            <a:r>
              <a:rPr lang="en-US" altLang="zh-CN" sz="2400" b="1" dirty="0" smtClean="0">
                <a:latin typeface="楷体_GB2312" panose="02010609030101010101" pitchFamily="49" charset="-122"/>
                <a:ea typeface="楷体_GB2312" panose="02010609030101010101" pitchFamily="49" charset="-122"/>
                <a:cs typeface="Arial" panose="020B0604020202020204" pitchFamily="34" charset="0"/>
                <a:sym typeface="宋体" panose="02010600030101010101" pitchFamily="2" charset="-122"/>
              </a:rPr>
              <a:t>.</a:t>
            </a:r>
            <a:endParaRPr lang="zh-CN" altLang="en-US" sz="2400" dirty="0">
              <a:solidFill>
                <a:srgbClr val="0000FF"/>
              </a:solidFill>
              <a:latin typeface="楷体_GB2312" panose="02010609030101010101" pitchFamily="49" charset="-122"/>
              <a:ea typeface="楷体_GB2312" panose="02010609030101010101" pitchFamily="49" charset="-122"/>
              <a:cs typeface="Arial" panose="020B0604020202020204" pitchFamily="34" charset="0"/>
            </a:endParaRPr>
          </a:p>
        </p:txBody>
      </p:sp>
      <p:pic>
        <p:nvPicPr>
          <p:cNvPr id="11268" name="图片 3" descr="6-4-菊花.pn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62326" y="1748368"/>
            <a:ext cx="1204913" cy="1691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9" name="图片 4" descr="6-4-月季花.pn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76388" y="1765301"/>
            <a:ext cx="1085850" cy="1674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文本框 10245"/>
          <p:cNvSpPr txBox="1">
            <a:spLocks noChangeArrowheads="1"/>
          </p:cNvSpPr>
          <p:nvPr/>
        </p:nvSpPr>
        <p:spPr bwMode="auto">
          <a:xfrm>
            <a:off x="1331913" y="3549651"/>
            <a:ext cx="1574800" cy="40011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zh-CN" altLang="en-US" sz="20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月季花</a:t>
            </a:r>
            <a:r>
              <a:rPr lang="en-US" altLang="zh-CN" sz="2000" dirty="0">
                <a:latin typeface="+mn-lt"/>
                <a:ea typeface="楷体_GB2312" panose="02010609030101010101" pitchFamily="49" charset="-122"/>
              </a:rPr>
              <a:t>7</a:t>
            </a:r>
            <a:r>
              <a:rPr lang="zh-CN" altLang="en-US" sz="20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盆</a:t>
            </a:r>
            <a:endParaRPr lang="zh-CN" altLang="en-US" sz="2000" b="1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7" name="文本框 10245"/>
          <p:cNvSpPr txBox="1">
            <a:spLocks noChangeArrowheads="1"/>
          </p:cNvSpPr>
          <p:nvPr/>
        </p:nvSpPr>
        <p:spPr bwMode="auto">
          <a:xfrm>
            <a:off x="3176588" y="3549651"/>
            <a:ext cx="1574800" cy="40011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zh-CN" altLang="en-US" sz="20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菊花</a:t>
            </a:r>
            <a:r>
              <a:rPr lang="en-US" altLang="zh-CN" sz="2000" dirty="0">
                <a:latin typeface="+mn-lt"/>
                <a:ea typeface="楷体_GB2312" panose="02010609030101010101" pitchFamily="49" charset="-122"/>
              </a:rPr>
              <a:t>35</a:t>
            </a:r>
            <a:r>
              <a:rPr lang="zh-CN" altLang="en-US" sz="20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盆</a:t>
            </a:r>
            <a:endParaRPr lang="zh-CN" altLang="en-US" sz="2000" b="1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pic>
        <p:nvPicPr>
          <p:cNvPr id="11272" name="图片 7" descr="茄子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81851" y="2106085"/>
            <a:ext cx="612775" cy="918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3" name="AutoShape 12"/>
          <p:cNvSpPr>
            <a:spLocks noChangeArrowheads="1"/>
          </p:cNvSpPr>
          <p:nvPr/>
        </p:nvSpPr>
        <p:spPr bwMode="auto">
          <a:xfrm>
            <a:off x="5021263" y="2165351"/>
            <a:ext cx="2025650" cy="960967"/>
          </a:xfrm>
          <a:prstGeom prst="wedgeRoundRectCallout">
            <a:avLst>
              <a:gd name="adj1" fmla="val 58306"/>
              <a:gd name="adj2" fmla="val 6602"/>
              <a:gd name="adj3" fmla="val 16667"/>
            </a:avLst>
          </a:prstGeom>
          <a:solidFill>
            <a:srgbClr val="C3EAB8"/>
          </a:solidFill>
          <a:ln w="9525">
            <a:solidFill>
              <a:srgbClr val="68A828"/>
            </a:solidFill>
            <a:miter lim="800000"/>
          </a:ln>
        </p:spPr>
        <p:txBody>
          <a:bodyPr/>
          <a:lstStyle/>
          <a:p>
            <a:pPr algn="ctr"/>
            <a:endParaRPr lang="zh-CN" altLang="en-US"/>
          </a:p>
        </p:txBody>
      </p:sp>
      <p:sp>
        <p:nvSpPr>
          <p:cNvPr id="10" name="文本框 10245"/>
          <p:cNvSpPr txBox="1">
            <a:spLocks noChangeArrowheads="1"/>
          </p:cNvSpPr>
          <p:nvPr/>
        </p:nvSpPr>
        <p:spPr bwMode="auto">
          <a:xfrm>
            <a:off x="4984115" y="2263775"/>
            <a:ext cx="2244090" cy="762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zh-CN" altLang="en-US" sz="2200" b="1">
                <a:latin typeface="楷体_GB2312" panose="02010609030101010101" pitchFamily="49" charset="-122"/>
                <a:ea typeface="楷体_GB2312" panose="02010609030101010101" pitchFamily="49" charset="-122"/>
              </a:rPr>
              <a:t>菊花的盆数是月季花的几倍？</a:t>
            </a:r>
            <a:endParaRPr lang="zh-CN" altLang="en-US" sz="2200" b="1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18" name="标题 3"/>
          <p:cNvSpPr>
            <a:spLocks noGrp="1" noChangeArrowheads="1"/>
          </p:cNvSpPr>
          <p:nvPr/>
        </p:nvSpPr>
        <p:spPr bwMode="auto">
          <a:xfrm>
            <a:off x="4578351" y="4165601"/>
            <a:ext cx="504825" cy="7239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r>
              <a:rPr lang="zh-CN" altLang="en-US" sz="2400">
                <a:latin typeface="楷体_GB2312" panose="02010609030101010101" pitchFamily="49" charset="-122"/>
                <a:ea typeface="楷体_GB2312" panose="02010609030101010101" pitchFamily="49" charset="-122"/>
                <a:sym typeface="宋体" panose="02010600030101010101" pitchFamily="2" charset="-122"/>
              </a:rPr>
              <a:t>＝   </a:t>
            </a:r>
            <a:endParaRPr lang="zh-CN" altLang="en-US" sz="2400">
              <a:solidFill>
                <a:srgbClr val="FF0000"/>
              </a:solidFill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3314701" y="4284133"/>
            <a:ext cx="396875" cy="527051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20" name="矩形 19"/>
          <p:cNvSpPr/>
          <p:nvPr/>
        </p:nvSpPr>
        <p:spPr>
          <a:xfrm>
            <a:off x="4227514" y="4284133"/>
            <a:ext cx="395287" cy="527051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5021264" y="4284133"/>
            <a:ext cx="396875" cy="527051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22" name="椭圆 21"/>
          <p:cNvSpPr/>
          <p:nvPr/>
        </p:nvSpPr>
        <p:spPr>
          <a:xfrm>
            <a:off x="3784601" y="4273551"/>
            <a:ext cx="396875" cy="529167"/>
          </a:xfrm>
          <a:prstGeom prst="ellipse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23" name="标题 3"/>
          <p:cNvSpPr>
            <a:spLocks noGrp="1" noChangeArrowheads="1"/>
          </p:cNvSpPr>
          <p:nvPr/>
        </p:nvSpPr>
        <p:spPr bwMode="auto">
          <a:xfrm>
            <a:off x="3222626" y="4176185"/>
            <a:ext cx="574675" cy="7239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pPr algn="ctr"/>
            <a:r>
              <a:rPr lang="en-US" altLang="zh-CN" sz="2400">
                <a:ea typeface="楷体_GB2312" panose="02010609030101010101" pitchFamily="49" charset="-122"/>
                <a:cs typeface="Arial" panose="020B0604020202020204" pitchFamily="34" charset="0"/>
                <a:sym typeface="宋体" panose="02010600030101010101" pitchFamily="2" charset="-122"/>
              </a:rPr>
              <a:t>35</a:t>
            </a:r>
            <a:endParaRPr lang="zh-CN" altLang="en-US" sz="2400">
              <a:solidFill>
                <a:srgbClr val="FF0000"/>
              </a:solidFill>
              <a:latin typeface="楷体_GB2312" panose="02010609030101010101" pitchFamily="49" charset="-122"/>
              <a:ea typeface="楷体_GB2312" panose="02010609030101010101" pitchFamily="49" charset="-122"/>
              <a:cs typeface="Arial" panose="020B0604020202020204" pitchFamily="34" charset="0"/>
            </a:endParaRPr>
          </a:p>
        </p:txBody>
      </p:sp>
      <p:sp>
        <p:nvSpPr>
          <p:cNvPr id="24" name="标题 3"/>
          <p:cNvSpPr>
            <a:spLocks noGrp="1" noChangeArrowheads="1"/>
          </p:cNvSpPr>
          <p:nvPr/>
        </p:nvSpPr>
        <p:spPr bwMode="auto">
          <a:xfrm>
            <a:off x="4141788" y="4176185"/>
            <a:ext cx="576262" cy="7239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pPr algn="ctr"/>
            <a:r>
              <a:rPr lang="en-US" altLang="zh-CN" sz="2400">
                <a:ea typeface="楷体_GB2312" panose="02010609030101010101" pitchFamily="49" charset="-122"/>
                <a:cs typeface="Arial" panose="020B0604020202020204" pitchFamily="34" charset="0"/>
                <a:sym typeface="宋体" panose="02010600030101010101" pitchFamily="2" charset="-122"/>
              </a:rPr>
              <a:t>7</a:t>
            </a:r>
            <a:endParaRPr lang="zh-CN" altLang="en-US" sz="2400">
              <a:solidFill>
                <a:srgbClr val="FF0000"/>
              </a:solidFill>
              <a:latin typeface="楷体_GB2312" panose="02010609030101010101" pitchFamily="49" charset="-122"/>
              <a:ea typeface="楷体_GB2312" panose="02010609030101010101" pitchFamily="49" charset="-122"/>
              <a:cs typeface="Arial" panose="020B0604020202020204" pitchFamily="34" charset="0"/>
            </a:endParaRPr>
          </a:p>
        </p:txBody>
      </p:sp>
      <p:sp>
        <p:nvSpPr>
          <p:cNvPr id="25" name="标题 3"/>
          <p:cNvSpPr>
            <a:spLocks noGrp="1" noChangeArrowheads="1"/>
          </p:cNvSpPr>
          <p:nvPr/>
        </p:nvSpPr>
        <p:spPr bwMode="auto">
          <a:xfrm>
            <a:off x="4927601" y="4176185"/>
            <a:ext cx="574675" cy="7239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pPr algn="ctr"/>
            <a:r>
              <a:rPr lang="en-US" altLang="zh-CN" sz="2400">
                <a:ea typeface="楷体_GB2312" panose="02010609030101010101" pitchFamily="49" charset="-122"/>
                <a:cs typeface="Arial" panose="020B0604020202020204" pitchFamily="34" charset="0"/>
                <a:sym typeface="宋体" panose="02010600030101010101" pitchFamily="2" charset="-122"/>
              </a:rPr>
              <a:t>5</a:t>
            </a:r>
            <a:endParaRPr lang="zh-CN" altLang="en-US" sz="2400">
              <a:solidFill>
                <a:srgbClr val="FF0000"/>
              </a:solidFill>
              <a:latin typeface="楷体_GB2312" panose="02010609030101010101" pitchFamily="49" charset="-122"/>
              <a:ea typeface="楷体_GB2312" panose="02010609030101010101" pitchFamily="49" charset="-122"/>
              <a:cs typeface="Arial" panose="020B0604020202020204" pitchFamily="34" charset="0"/>
            </a:endParaRPr>
          </a:p>
        </p:txBody>
      </p:sp>
      <p:sp>
        <p:nvSpPr>
          <p:cNvPr id="26" name="标题 3"/>
          <p:cNvSpPr>
            <a:spLocks noGrp="1" noChangeArrowheads="1"/>
          </p:cNvSpPr>
          <p:nvPr/>
        </p:nvSpPr>
        <p:spPr bwMode="auto">
          <a:xfrm>
            <a:off x="3719514" y="4148667"/>
            <a:ext cx="503237" cy="7239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pPr algn="ctr"/>
            <a:r>
              <a:rPr lang="en-US" altLang="zh-CN" sz="2400">
                <a:latin typeface="楷体_GB2312" panose="02010609030101010101" pitchFamily="49" charset="-122"/>
                <a:ea typeface="楷体_GB2312" panose="02010609030101010101" pitchFamily="49" charset="-122"/>
                <a:cs typeface="Arial" panose="020B0604020202020204" pitchFamily="34" charset="0"/>
                <a:sym typeface="宋体" panose="02010600030101010101" pitchFamily="2" charset="-122"/>
              </a:rPr>
              <a:t>÷</a:t>
            </a:r>
            <a:endParaRPr lang="zh-CN" altLang="en-US" sz="2400">
              <a:solidFill>
                <a:srgbClr val="FF0000"/>
              </a:solidFill>
              <a:latin typeface="楷体_GB2312" panose="02010609030101010101" pitchFamily="49" charset="-122"/>
              <a:ea typeface="楷体_GB2312" panose="02010609030101010101" pitchFamily="49" charset="-122"/>
              <a:cs typeface="Arial" panose="020B0604020202020204" pitchFamily="34" charset="0"/>
            </a:endParaRPr>
          </a:p>
        </p:txBody>
      </p:sp>
      <p:sp>
        <p:nvSpPr>
          <p:cNvPr id="27" name="文本框 10245"/>
          <p:cNvSpPr txBox="1">
            <a:spLocks noChangeArrowheads="1"/>
          </p:cNvSpPr>
          <p:nvPr/>
        </p:nvSpPr>
        <p:spPr bwMode="auto">
          <a:xfrm>
            <a:off x="3478213" y="4993218"/>
            <a:ext cx="5130800" cy="4616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2400" b="1">
                <a:latin typeface="楷体_GB2312" panose="02010609030101010101" pitchFamily="49" charset="-122"/>
                <a:ea typeface="楷体_GB2312" panose="02010609030101010101" pitchFamily="49" charset="-122"/>
                <a:sym typeface="宋体" panose="02010600030101010101" pitchFamily="2" charset="-122"/>
              </a:rPr>
              <a:t>答：菊花的盆数是月季花的</a:t>
            </a:r>
            <a:r>
              <a:rPr lang="zh-CN" altLang="en-US" sz="2400" b="1" u="sng">
                <a:solidFill>
                  <a:srgbClr val="0070C0"/>
                </a:solidFill>
                <a:latin typeface="楷体_GB2312" panose="02010609030101010101" pitchFamily="49" charset="-122"/>
                <a:ea typeface="楷体_GB2312" panose="02010609030101010101" pitchFamily="49" charset="-122"/>
                <a:sym typeface="宋体" panose="02010600030101010101" pitchFamily="2" charset="-122"/>
              </a:rPr>
              <a:t>  </a:t>
            </a:r>
            <a:r>
              <a:rPr lang="zh-CN" altLang="en-US" sz="2400" u="sng">
                <a:solidFill>
                  <a:srgbClr val="0070C0"/>
                </a:solidFill>
                <a:latin typeface="楷体_GB2312" panose="02010609030101010101" pitchFamily="49" charset="-122"/>
                <a:ea typeface="楷体_GB2312" panose="02010609030101010101" pitchFamily="49" charset="-122"/>
                <a:sym typeface="宋体" panose="02010600030101010101" pitchFamily="2" charset="-122"/>
              </a:rPr>
              <a:t> </a:t>
            </a:r>
            <a:r>
              <a:rPr lang="zh-CN" altLang="en-US" sz="2400" b="1">
                <a:latin typeface="楷体_GB2312" panose="02010609030101010101" pitchFamily="49" charset="-122"/>
                <a:ea typeface="楷体_GB2312" panose="02010609030101010101" pitchFamily="49" charset="-122"/>
                <a:sym typeface="宋体" panose="02010600030101010101" pitchFamily="2" charset="-122"/>
              </a:rPr>
              <a:t>倍。</a:t>
            </a:r>
            <a:endParaRPr lang="zh-CN" altLang="en-US" sz="2400" b="1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  <p:sp>
        <p:nvSpPr>
          <p:cNvPr id="28" name="标题 3"/>
          <p:cNvSpPr>
            <a:spLocks noGrp="1" noChangeArrowheads="1"/>
          </p:cNvSpPr>
          <p:nvPr/>
        </p:nvSpPr>
        <p:spPr bwMode="auto">
          <a:xfrm>
            <a:off x="7196138" y="4921251"/>
            <a:ext cx="576262" cy="7239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pPr algn="ctr"/>
            <a:r>
              <a:rPr lang="en-US" altLang="zh-CN" sz="2400">
                <a:ea typeface="楷体_GB2312" panose="02010609030101010101" pitchFamily="49" charset="-122"/>
                <a:cs typeface="Arial" panose="020B0604020202020204" pitchFamily="34" charset="0"/>
                <a:sym typeface="宋体" panose="02010600030101010101" pitchFamily="2" charset="-122"/>
              </a:rPr>
              <a:t>5</a:t>
            </a:r>
            <a:endParaRPr lang="zh-CN" altLang="en-US" sz="2400">
              <a:solidFill>
                <a:srgbClr val="FF0000"/>
              </a:solidFill>
              <a:latin typeface="楷体_GB2312" panose="02010609030101010101" pitchFamily="49" charset="-122"/>
              <a:ea typeface="楷体_GB2312" panose="02010609030101010101" pitchFamily="49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10" grpId="0"/>
      <p:bldP spid="18" grpId="0"/>
      <p:bldP spid="18" grpId="1"/>
      <p:bldP spid="19" grpId="0" animBg="1"/>
      <p:bldP spid="20" grpId="0" animBg="1"/>
      <p:bldP spid="21" grpId="0" animBg="1"/>
      <p:bldP spid="22" grpId="0" animBg="1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theme/theme1.xml><?xml version="1.0" encoding="utf-8"?>
<a:theme xmlns:a="http://schemas.openxmlformats.org/drawingml/2006/main" name="蓝调晶格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7B7E5"/>
      </a:accent6>
      <a:hlink>
        <a:srgbClr val="3333CC"/>
      </a:hlink>
      <a:folHlink>
        <a:srgbClr val="AF67FF"/>
      </a:folHlink>
    </a:clrScheme>
    <a:fontScheme name="">
      <a:majorFont>
        <a:latin typeface="Arial"/>
        <a:ea typeface="黑体"/>
        <a:cs typeface=""/>
      </a:majorFont>
      <a:minorFont>
        <a:latin typeface="Arial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655</Words>
  <Application>WPS 演示</Application>
  <PresentationFormat>全屏显示(4:3)</PresentationFormat>
  <Paragraphs>134</Paragraphs>
  <Slides>10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0" baseType="lpstr">
      <vt:lpstr>Arial</vt:lpstr>
      <vt:lpstr>宋体</vt:lpstr>
      <vt:lpstr>Wingdings</vt:lpstr>
      <vt:lpstr>楷体_GB2312</vt:lpstr>
      <vt:lpstr>Times New Roman</vt:lpstr>
      <vt:lpstr>楷体</vt:lpstr>
      <vt:lpstr>黑体</vt:lpstr>
      <vt:lpstr>微软雅黑</vt:lpstr>
      <vt:lpstr>Calibri</vt:lpstr>
      <vt:lpstr>蓝调晶格</vt:lpstr>
      <vt:lpstr>倍的认识和有关倍的简单实际问题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China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User</dc:creator>
  <cp:lastModifiedBy>Administrator</cp:lastModifiedBy>
  <cp:revision>13</cp:revision>
  <dcterms:created xsi:type="dcterms:W3CDTF">2018-05-22T07:43:00Z</dcterms:created>
  <dcterms:modified xsi:type="dcterms:W3CDTF">2018-07-12T21:29:04Z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2052-10.1.0.6159</vt:lpwstr>
  </property>
</Properties>
</file>