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18E44-2EFD-40F6-8BA0-71748EDF6B9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8A822-C3A4-4A1F-8904-6B01507EB0C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68E9F1D-B97F-4549-B1F7-420B917C4BBA}" type="slidenum">
              <a:rPr lang="zh-CN" altLang="en-US" smtClean="0">
                <a:ea typeface="宋体" panose="02010600030101010101" pitchFamily="2" charset="-122"/>
              </a:rPr>
            </a:fld>
            <a:endParaRPr lang="en-US" altLang="zh-CN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5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5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/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9A0DB2DC-4C9A-4742-B13C-FB6460FD3503}" type="slidenum">
              <a:rPr lang="zh-CN"/>
            </a:fld>
            <a:endParaRPr lang="zh-CN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 b="-69"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08730CCC-7B07-40B8-8E07-A078251897F7}" type="datetimeFigureOut">
              <a:rPr lang="zh-CN" altLang="en-US" smtClean="0"/>
            </a:fld>
            <a:endParaRPr lang="zh-CN" altLang="en-US"/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D079267B-E16F-4487-AAE1-D86BBA13A8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4.png"/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png"/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71625" y="5484495"/>
            <a:ext cx="5545455" cy="438785"/>
          </a:xfrm>
        </p:spPr>
        <p:txBody>
          <a:bodyPr/>
          <a:p>
            <a:pPr algn="ctr"/>
            <a:r>
              <a:rPr lang="zh-CN" altLang="en-US" sz="2000">
                <a:latin typeface="楷体_GB2312" panose="02010609030101010101" pitchFamily="49" charset="-122"/>
                <a:ea typeface="楷体_GB2312" panose="02010609030101010101" pitchFamily="49" charset="-122"/>
              </a:rPr>
              <a:t>赣榆区小学数学三年级学科中心组</a:t>
            </a:r>
            <a:endParaRPr lang="zh-CN" altLang="en-US" sz="200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71625" y="2035175"/>
            <a:ext cx="6385560" cy="927100"/>
          </a:xfrm>
          <a:solidFill>
            <a:schemeClr val="bg1">
              <a:lumMod val="9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32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倍的认识和有关倍的简单实际问题</a:t>
            </a:r>
            <a:endParaRPr lang="zh-CN" altLang="en-US" sz="32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215" y="236220"/>
            <a:ext cx="5836920" cy="396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latin typeface="宋体" panose="02010600030101010101" pitchFamily="2" charset="-122"/>
                <a:ea typeface="宋体" panose="02010600030101010101" pitchFamily="2" charset="-122"/>
              </a:rPr>
              <a:t>苏教版义务教育教科书三年级上册第一单元</a:t>
            </a:r>
            <a:endParaRPr lang="zh-CN" altLang="en-US" sz="2000" b="1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07970" y="2434590"/>
            <a:ext cx="4458970" cy="9144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zh-CN" altLang="en-US" sz="5400">
                <a:ln/>
                <a:solidFill>
                  <a:schemeClr val="accent4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楷体_GB2312" panose="02010609030101010101" pitchFamily="49" charset="-122"/>
                <a:ea typeface="楷体_GB2312" panose="02010609030101010101" pitchFamily="49" charset="-122"/>
              </a:rPr>
              <a:t>谢谢请指导！</a:t>
            </a:r>
            <a:endParaRPr lang="zh-CN" altLang="en-US" sz="5400">
              <a:ln/>
              <a:solidFill>
                <a:schemeClr val="accent4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431801" y="999067"/>
            <a:ext cx="360363" cy="508000"/>
            <a:chOff x="719592" y="1018103"/>
            <a:chExt cx="360000" cy="380282"/>
          </a:xfrm>
        </p:grpSpPr>
        <p:pic>
          <p:nvPicPr>
            <p:cNvPr id="3099" name="Picture 6"/>
            <p:cNvPicPr>
              <a:picLocks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00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276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3</a:t>
              </a:r>
              <a:endParaRPr lang="zh-CN" altLang="en-US">
                <a:cs typeface="Arial" panose="020B0604020202020204" pitchFamily="34" charset="0"/>
              </a:endParaRPr>
            </a:p>
          </p:txBody>
        </p:sp>
      </p:grpSp>
      <p:grpSp>
        <p:nvGrpSpPr>
          <p:cNvPr id="3" name="组合 30"/>
          <p:cNvGrpSpPr/>
          <p:nvPr/>
        </p:nvGrpSpPr>
        <p:grpSpPr bwMode="auto">
          <a:xfrm>
            <a:off x="1195952" y="1010285"/>
            <a:ext cx="6301740" cy="2477982"/>
            <a:chOff x="1196625" y="758207"/>
            <a:chExt cx="6300629" cy="1857651"/>
          </a:xfrm>
        </p:grpSpPr>
        <p:sp>
          <p:nvSpPr>
            <p:cNvPr id="3092" name="AutoShape 12"/>
            <p:cNvSpPr>
              <a:spLocks noChangeArrowheads="1"/>
            </p:cNvSpPr>
            <p:nvPr/>
          </p:nvSpPr>
          <p:spPr bwMode="auto">
            <a:xfrm>
              <a:off x="5967156" y="816555"/>
              <a:ext cx="1484594" cy="360000"/>
            </a:xfrm>
            <a:prstGeom prst="wedgeRoundRectCallout">
              <a:avLst>
                <a:gd name="adj1" fmla="val -45634"/>
                <a:gd name="adj2" fmla="val 85977"/>
                <a:gd name="adj3" fmla="val 16667"/>
              </a:avLst>
            </a:prstGeom>
            <a:solidFill>
              <a:srgbClr val="FDD3E2"/>
            </a:solidFill>
            <a:ln w="9525">
              <a:solidFill>
                <a:srgbClr val="CC006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3093" name="AutoShape 12"/>
            <p:cNvSpPr>
              <a:spLocks noChangeArrowheads="1"/>
            </p:cNvSpPr>
            <p:nvPr/>
          </p:nvSpPr>
          <p:spPr bwMode="auto">
            <a:xfrm flipV="1">
              <a:off x="3176845" y="816555"/>
              <a:ext cx="1485165" cy="360000"/>
            </a:xfrm>
            <a:prstGeom prst="wedgeRoundRectCallout">
              <a:avLst>
                <a:gd name="adj1" fmla="val 62625"/>
                <a:gd name="adj2" fmla="val -48963"/>
                <a:gd name="adj3" fmla="val 16667"/>
              </a:avLst>
            </a:prstGeom>
            <a:solidFill>
              <a:srgbClr val="AFFFFF">
                <a:alpha val="94116"/>
              </a:srgbClr>
            </a:solidFill>
            <a:ln w="9525">
              <a:solidFill>
                <a:srgbClr val="2FD1D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3094" name="AutoShape 12"/>
            <p:cNvSpPr>
              <a:spLocks noChangeArrowheads="1"/>
            </p:cNvSpPr>
            <p:nvPr/>
          </p:nvSpPr>
          <p:spPr bwMode="auto">
            <a:xfrm>
              <a:off x="1196625" y="771550"/>
              <a:ext cx="1530169" cy="360000"/>
            </a:xfrm>
            <a:prstGeom prst="wedgeRoundRectCallout">
              <a:avLst>
                <a:gd name="adj1" fmla="val 40255"/>
                <a:gd name="adj2" fmla="val 85977"/>
                <a:gd name="adj3" fmla="val 16667"/>
              </a:avLst>
            </a:prstGeom>
            <a:solidFill>
              <a:srgbClr val="EBCDFB"/>
            </a:solidFill>
            <a:ln w="9525">
              <a:solidFill>
                <a:srgbClr val="7030A0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3095" name="文本框 10245"/>
            <p:cNvSpPr txBox="1">
              <a:spLocks noChangeArrowheads="1"/>
            </p:cNvSpPr>
            <p:nvPr/>
          </p:nvSpPr>
          <p:spPr bwMode="auto">
            <a:xfrm>
              <a:off x="1217012" y="758207"/>
              <a:ext cx="1509764" cy="3198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蓝花有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2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pic>
          <p:nvPicPr>
            <p:cNvPr id="3096" name="图片 5" descr="例3-1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1760" y="861560"/>
              <a:ext cx="3603830" cy="1754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7" name="文本框 10245"/>
            <p:cNvSpPr txBox="1">
              <a:spLocks noChangeArrowheads="1"/>
            </p:cNvSpPr>
            <p:nvPr/>
          </p:nvSpPr>
          <p:spPr bwMode="auto">
            <a:xfrm>
              <a:off x="3176206" y="803906"/>
              <a:ext cx="1530715" cy="3198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黄花有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6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sp>
          <p:nvSpPr>
            <p:cNvPr id="3098" name="文本框 10245"/>
            <p:cNvSpPr txBox="1">
              <a:spLocks noChangeArrowheads="1"/>
            </p:cNvSpPr>
            <p:nvPr/>
          </p:nvSpPr>
          <p:spPr bwMode="auto">
            <a:xfrm>
              <a:off x="5954476" y="823900"/>
              <a:ext cx="1542778" cy="3198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红花有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8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pic>
        <p:nvPicPr>
          <p:cNvPr id="15" name="图片 14" descr="茄子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2400" y="3189818"/>
            <a:ext cx="611188" cy="91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141538" y="3549651"/>
            <a:ext cx="3960812" cy="478367"/>
          </a:xfrm>
          <a:prstGeom prst="wedgeRoundRectCallout">
            <a:avLst>
              <a:gd name="adj1" fmla="val -55505"/>
              <a:gd name="adj2" fmla="val 3954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7" name="文本框 10245"/>
          <p:cNvSpPr txBox="1">
            <a:spLocks noChangeArrowheads="1"/>
          </p:cNvSpPr>
          <p:nvPr/>
        </p:nvSpPr>
        <p:spPr bwMode="auto">
          <a:xfrm>
            <a:off x="2124075" y="3566795"/>
            <a:ext cx="4113530" cy="4267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你能比一比这三种花的朵数吗？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4" name="组合 50"/>
          <p:cNvGrpSpPr/>
          <p:nvPr/>
        </p:nvGrpSpPr>
        <p:grpSpPr bwMode="auto">
          <a:xfrm>
            <a:off x="1016000" y="4148667"/>
            <a:ext cx="7200900" cy="1500717"/>
            <a:chOff x="251520" y="555526"/>
            <a:chExt cx="6480720" cy="576064"/>
          </a:xfrm>
        </p:grpSpPr>
        <p:sp>
          <p:nvSpPr>
            <p:cNvPr id="19" name="矩形 18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4573429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图片 21" descr="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2701" y="4868334"/>
            <a:ext cx="500063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图片 22" descr="截图未命名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6489" y="4988984"/>
            <a:ext cx="4476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图片 23" descr="番茄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2238" y="5048251"/>
            <a:ext cx="628650" cy="61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6057900" y="4269318"/>
            <a:ext cx="1574800" cy="899583"/>
          </a:xfrm>
          <a:prstGeom prst="wedgeRoundRectCallout">
            <a:avLst>
              <a:gd name="adj1" fmla="val 54259"/>
              <a:gd name="adj2" fmla="val 67074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6" name="AutoShape 12"/>
          <p:cNvSpPr>
            <a:spLocks noChangeArrowheads="1"/>
          </p:cNvSpPr>
          <p:nvPr/>
        </p:nvSpPr>
        <p:spPr bwMode="auto">
          <a:xfrm>
            <a:off x="1736725" y="4389967"/>
            <a:ext cx="1439863" cy="899584"/>
          </a:xfrm>
          <a:prstGeom prst="wedgeRoundRectCallout">
            <a:avLst>
              <a:gd name="adj1" fmla="val -62458"/>
              <a:gd name="adj2" fmla="val 42884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3498850" y="4231218"/>
            <a:ext cx="2249488" cy="840316"/>
          </a:xfrm>
          <a:prstGeom prst="wedgeRoundRectCallout">
            <a:avLst>
              <a:gd name="adj1" fmla="val -898"/>
              <a:gd name="adj2" fmla="val 73509"/>
              <a:gd name="adj3" fmla="val 16667"/>
            </a:avLst>
          </a:prstGeom>
          <a:solidFill>
            <a:srgbClr val="AFFFFF">
              <a:alpha val="94116"/>
            </a:srgbClr>
          </a:solidFill>
          <a:ln w="9525">
            <a:solidFill>
              <a:srgbClr val="2FD1D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1736725" y="4432300"/>
            <a:ext cx="14859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红花最多，黄花最少。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9" name="文本框 10245"/>
          <p:cNvSpPr txBox="1">
            <a:spLocks noChangeArrowheads="1"/>
          </p:cNvSpPr>
          <p:nvPr/>
        </p:nvSpPr>
        <p:spPr bwMode="auto">
          <a:xfrm>
            <a:off x="3570605" y="4283710"/>
            <a:ext cx="221424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红花比黄花多</a:t>
            </a:r>
            <a:r>
              <a:rPr lang="en-US" altLang="zh-CN" sz="2200">
                <a:ea typeface="楷体_GB2312" panose="0201060903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朵，比蓝花</a:t>
            </a:r>
            <a:r>
              <a:rPr lang="en-US" altLang="zh-CN" sz="2200">
                <a:ea typeface="楷体_GB2312" panose="02010609030101010101" pitchFamily="49" charset="-122"/>
              </a:rPr>
              <a:t>6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朵。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0" name="文本框 10245"/>
          <p:cNvSpPr txBox="1">
            <a:spLocks noChangeArrowheads="1"/>
          </p:cNvSpPr>
          <p:nvPr/>
        </p:nvSpPr>
        <p:spPr bwMode="auto">
          <a:xfrm>
            <a:off x="6102350" y="4324350"/>
            <a:ext cx="161417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ea typeface="楷体_GB2312" panose="02010609030101010101" pitchFamily="49" charset="-122"/>
                <a:cs typeface="Arial" panose="020B0604020202020204" pitchFamily="34" charset="0"/>
              </a:rPr>
              <a:t>黄花比蓝花多</a:t>
            </a:r>
            <a:r>
              <a:rPr lang="en-US" altLang="zh-CN" sz="2200">
                <a:ea typeface="楷体_GB2312" panose="0201060903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</a:rPr>
              <a:t>朵</a:t>
            </a:r>
            <a:r>
              <a:rPr lang="en-US" altLang="zh-CN" sz="2200" b="1">
                <a:latin typeface="宋体" panose="02010600030101010101" pitchFamily="2" charset="-122"/>
                <a:ea typeface="楷体_GB2312" panose="02010609030101010101" pitchFamily="49" charset="-122"/>
                <a:cs typeface="Arial" panose="020B0604020202020204" pitchFamily="34" charset="0"/>
              </a:rPr>
              <a:t>……</a:t>
            </a:r>
            <a:endParaRPr lang="zh-CN" altLang="en-US" sz="2200" b="1">
              <a:latin typeface="宋体" panose="02010600030101010101" pitchFamily="2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611188" y="999067"/>
            <a:ext cx="360362" cy="508000"/>
            <a:chOff x="719592" y="1018103"/>
            <a:chExt cx="360000" cy="380282"/>
          </a:xfrm>
        </p:grpSpPr>
        <p:pic>
          <p:nvPicPr>
            <p:cNvPr id="4121" name="Picture 6"/>
            <p:cNvPicPr>
              <a:picLocks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2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276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3</a:t>
              </a:r>
              <a:endParaRPr lang="zh-CN" altLang="en-US">
                <a:cs typeface="Arial" panose="020B0604020202020204" pitchFamily="34" charset="0"/>
              </a:endParaRPr>
            </a:p>
          </p:txBody>
        </p:sp>
      </p:grpSp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1062039" y="2408767"/>
            <a:ext cx="4949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还可以这样比较黄花和蓝花的朵数：</a:t>
            </a:r>
            <a:r>
              <a:rPr lang="en-US" altLang="zh-CN" sz="2400" b="1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8" name="图片 7" descr="例3-蓝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2688" y="3189818"/>
            <a:ext cx="46990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4751" y="4210051"/>
            <a:ext cx="479425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8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6738" y="4210051"/>
            <a:ext cx="481012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例3-蓝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1175" y="3189818"/>
            <a:ext cx="46990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16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4" y="4210051"/>
            <a:ext cx="479425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图片 17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62301" y="4210051"/>
            <a:ext cx="481013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图片 18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5876" y="4210051"/>
            <a:ext cx="479425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19" descr="例3-黄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89451" y="4210051"/>
            <a:ext cx="479425" cy="79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椭圆 22"/>
          <p:cNvSpPr/>
          <p:nvPr/>
        </p:nvSpPr>
        <p:spPr>
          <a:xfrm>
            <a:off x="1131889" y="3069166"/>
            <a:ext cx="1216025" cy="95885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1131889" y="4148667"/>
            <a:ext cx="1216025" cy="9609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454275" y="4148667"/>
            <a:ext cx="1214438" cy="9609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784601" y="4148667"/>
            <a:ext cx="1216025" cy="9609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1062039" y="5168901"/>
            <a:ext cx="74247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蓝花有</a:t>
            </a:r>
            <a:r>
              <a:rPr lang="en-US" altLang="zh-CN" sz="2400" dirty="0">
                <a:latin typeface="+mn-lt"/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朵，黄花有</a:t>
            </a:r>
            <a:r>
              <a:rPr lang="en-US" altLang="zh-CN" sz="2400" dirty="0">
                <a:solidFill>
                  <a:srgbClr val="FF0000"/>
                </a:solidFill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r>
              <a:rPr lang="en-US" altLang="zh-CN" sz="2400" dirty="0"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朵，黄花的朵数是蓝花的</a:t>
            </a:r>
            <a:r>
              <a:rPr lang="en-US" altLang="zh-CN" sz="2400" dirty="0">
                <a:solidFill>
                  <a:srgbClr val="FF0000"/>
                </a:solidFill>
                <a:ea typeface="楷体_GB2312" panose="02010609030101010101" pitchFamily="49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倍。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3" name="组合 37"/>
          <p:cNvGrpSpPr/>
          <p:nvPr/>
        </p:nvGrpSpPr>
        <p:grpSpPr bwMode="auto">
          <a:xfrm>
            <a:off x="1175067" y="473481"/>
            <a:ext cx="6404611" cy="2458104"/>
            <a:chOff x="1175744" y="771550"/>
            <a:chExt cx="6403482" cy="1844308"/>
          </a:xfrm>
        </p:grpSpPr>
        <p:sp>
          <p:nvSpPr>
            <p:cNvPr id="4114" name="AutoShape 12"/>
            <p:cNvSpPr>
              <a:spLocks noChangeArrowheads="1"/>
            </p:cNvSpPr>
            <p:nvPr/>
          </p:nvSpPr>
          <p:spPr bwMode="auto">
            <a:xfrm>
              <a:off x="5967156" y="816555"/>
              <a:ext cx="1484594" cy="360000"/>
            </a:xfrm>
            <a:prstGeom prst="wedgeRoundRectCallout">
              <a:avLst>
                <a:gd name="adj1" fmla="val -45634"/>
                <a:gd name="adj2" fmla="val 85977"/>
                <a:gd name="adj3" fmla="val 16667"/>
              </a:avLst>
            </a:prstGeom>
            <a:solidFill>
              <a:srgbClr val="FDD3E2"/>
            </a:solidFill>
            <a:ln w="9525">
              <a:solidFill>
                <a:srgbClr val="CC0066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4115" name="AutoShape 12"/>
            <p:cNvSpPr>
              <a:spLocks noChangeArrowheads="1"/>
            </p:cNvSpPr>
            <p:nvPr/>
          </p:nvSpPr>
          <p:spPr bwMode="auto">
            <a:xfrm flipV="1">
              <a:off x="3176845" y="816555"/>
              <a:ext cx="1485165" cy="360000"/>
            </a:xfrm>
            <a:prstGeom prst="wedgeRoundRectCallout">
              <a:avLst>
                <a:gd name="adj1" fmla="val 62625"/>
                <a:gd name="adj2" fmla="val -48963"/>
                <a:gd name="adj3" fmla="val 16667"/>
              </a:avLst>
            </a:prstGeom>
            <a:solidFill>
              <a:srgbClr val="AFFFFF">
                <a:alpha val="94116"/>
              </a:srgbClr>
            </a:solidFill>
            <a:ln w="9525">
              <a:solidFill>
                <a:srgbClr val="2FD1D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4116" name="AutoShape 12"/>
            <p:cNvSpPr>
              <a:spLocks noChangeArrowheads="1"/>
            </p:cNvSpPr>
            <p:nvPr/>
          </p:nvSpPr>
          <p:spPr bwMode="auto">
            <a:xfrm>
              <a:off x="1196625" y="771550"/>
              <a:ext cx="1530169" cy="360000"/>
            </a:xfrm>
            <a:prstGeom prst="wedgeRoundRectCallout">
              <a:avLst>
                <a:gd name="adj1" fmla="val 40255"/>
                <a:gd name="adj2" fmla="val 85977"/>
                <a:gd name="adj3" fmla="val 16667"/>
              </a:avLst>
            </a:prstGeom>
            <a:solidFill>
              <a:srgbClr val="EBCDFB"/>
            </a:solidFill>
            <a:ln w="9525">
              <a:solidFill>
                <a:srgbClr val="7030A0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  <p:sp>
          <p:nvSpPr>
            <p:cNvPr id="4117" name="文本框 10245"/>
            <p:cNvSpPr txBox="1">
              <a:spLocks noChangeArrowheads="1"/>
            </p:cNvSpPr>
            <p:nvPr/>
          </p:nvSpPr>
          <p:spPr bwMode="auto">
            <a:xfrm>
              <a:off x="1175744" y="784414"/>
              <a:ext cx="1551031" cy="320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蓝花有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2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pic>
          <p:nvPicPr>
            <p:cNvPr id="4118" name="图片 42" descr="例3-1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11760" y="861560"/>
              <a:ext cx="3603830" cy="1754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9" name="文本框 10245"/>
            <p:cNvSpPr txBox="1">
              <a:spLocks noChangeArrowheads="1"/>
            </p:cNvSpPr>
            <p:nvPr/>
          </p:nvSpPr>
          <p:spPr bwMode="auto">
            <a:xfrm>
              <a:off x="3139453" y="801089"/>
              <a:ext cx="1567539" cy="320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黄花有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6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sp>
          <p:nvSpPr>
            <p:cNvPr id="4120" name="文本框 10245"/>
            <p:cNvSpPr txBox="1">
              <a:spLocks noChangeArrowheads="1"/>
            </p:cNvSpPr>
            <p:nvPr/>
          </p:nvSpPr>
          <p:spPr bwMode="auto">
            <a:xfrm>
              <a:off x="5966610" y="816335"/>
              <a:ext cx="1612616" cy="320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红花有</a:t>
              </a:r>
              <a:r>
                <a:rPr lang="en-US" altLang="zh-CN" sz="2200">
                  <a:ea typeface="楷体_GB2312" panose="02010609030101010101" pitchFamily="49" charset="-122"/>
                  <a:cs typeface="Arial" panose="020B0604020202020204" pitchFamily="34" charset="0"/>
                </a:rPr>
                <a:t>8</a:t>
              </a:r>
              <a:r>
                <a:rPr lang="zh-CN" altLang="en-US" sz="22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朵。</a:t>
              </a:r>
              <a:endPara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611188" y="1060451"/>
            <a:ext cx="360362" cy="505883"/>
            <a:chOff x="719592" y="1018103"/>
            <a:chExt cx="360000" cy="380282"/>
          </a:xfrm>
        </p:grpSpPr>
        <p:pic>
          <p:nvPicPr>
            <p:cNvPr id="5145" name="Picture 6"/>
            <p:cNvPicPr>
              <a:picLocks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46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27763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cs typeface="Arial" panose="020B0604020202020204" pitchFamily="34" charset="0"/>
                </a:rPr>
                <a:t>3</a:t>
              </a:r>
              <a:endParaRPr lang="zh-CN" altLang="en-US">
                <a:cs typeface="Arial" panose="020B0604020202020204" pitchFamily="34" charset="0"/>
              </a:endParaRPr>
            </a:p>
          </p:txBody>
        </p:sp>
      </p:grpSp>
      <p:pic>
        <p:nvPicPr>
          <p:cNvPr id="5" name="图片 4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96975" y="2290233"/>
            <a:ext cx="50958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5" descr="例3-蓝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2688" y="1149351"/>
            <a:ext cx="469900" cy="74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6" descr="例3-蓝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0700" y="1149351"/>
            <a:ext cx="469900" cy="745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椭圆 7"/>
          <p:cNvSpPr/>
          <p:nvPr/>
        </p:nvSpPr>
        <p:spPr>
          <a:xfrm>
            <a:off x="1131889" y="1028700"/>
            <a:ext cx="1216025" cy="9609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9" name="图片 8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6425" y="2290233"/>
            <a:ext cx="50958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椭圆 9"/>
          <p:cNvSpPr/>
          <p:nvPr/>
        </p:nvSpPr>
        <p:spPr>
          <a:xfrm>
            <a:off x="1168400" y="2169585"/>
            <a:ext cx="1214438" cy="9588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11" name="图片 10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2290233"/>
            <a:ext cx="50958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图片 11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3739" y="2290233"/>
            <a:ext cx="5111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图片 12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13189" y="2290233"/>
            <a:ext cx="5111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13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92639" y="2290233"/>
            <a:ext cx="5111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图片 14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2089" y="2290233"/>
            <a:ext cx="5111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图片 15" descr="例3-红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51539" y="2290233"/>
            <a:ext cx="5111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椭圆 16"/>
          <p:cNvSpPr/>
          <p:nvPr/>
        </p:nvSpPr>
        <p:spPr>
          <a:xfrm>
            <a:off x="2536826" y="2169585"/>
            <a:ext cx="1216025" cy="9588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897314" y="2169585"/>
            <a:ext cx="1214437" cy="9588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246689" y="2169585"/>
            <a:ext cx="1216025" cy="95884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0" name="图片 19" descr="白菜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46850" y="3422651"/>
            <a:ext cx="546100" cy="9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2767013" y="3422651"/>
            <a:ext cx="3421062" cy="901700"/>
          </a:xfrm>
          <a:prstGeom prst="wedgeRoundRectCallout">
            <a:avLst>
              <a:gd name="adj1" fmla="val 55801"/>
              <a:gd name="adj2" fmla="val -468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2" name="文本框 10245"/>
          <p:cNvSpPr txBox="1">
            <a:spLocks noChangeArrowheads="1"/>
          </p:cNvSpPr>
          <p:nvPr/>
        </p:nvSpPr>
        <p:spPr bwMode="auto">
          <a:xfrm>
            <a:off x="2806700" y="3422650"/>
            <a:ext cx="34290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红花的朵数</a:t>
            </a:r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是蓝花</a:t>
            </a:r>
            <a:r>
              <a:rPr lang="zh-CN" altLang="en-US" sz="22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的几倍？先圈一圈，再填一填。</a:t>
            </a:r>
            <a:endParaRPr lang="zh-CN" altLang="en-US" sz="22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3" name="文本框 10245"/>
          <p:cNvSpPr txBox="1">
            <a:spLocks noChangeArrowheads="1"/>
          </p:cNvSpPr>
          <p:nvPr/>
        </p:nvSpPr>
        <p:spPr bwMode="auto">
          <a:xfrm>
            <a:off x="1062038" y="4508501"/>
            <a:ext cx="7245350" cy="913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蓝花有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朵，红花有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r>
              <a:rPr lang="en-US" altLang="zh-CN" sz="2400">
                <a:ea typeface="楷体_GB2312" panose="02010609030101010101" pitchFamily="49" charset="-122"/>
              </a:rPr>
              <a:t>2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朵，红花的朵数是蓝花的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）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倍。</a:t>
            </a: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4" name="文本框 10245"/>
          <p:cNvSpPr txBox="1">
            <a:spLocks noChangeArrowheads="1"/>
          </p:cNvSpPr>
          <p:nvPr/>
        </p:nvSpPr>
        <p:spPr bwMode="auto">
          <a:xfrm>
            <a:off x="2312988" y="4508501"/>
            <a:ext cx="49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文本框 10245"/>
          <p:cNvSpPr txBox="1">
            <a:spLocks noChangeArrowheads="1"/>
          </p:cNvSpPr>
          <p:nvPr/>
        </p:nvSpPr>
        <p:spPr bwMode="auto">
          <a:xfrm>
            <a:off x="4770438" y="4508501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文本框 10245"/>
          <p:cNvSpPr txBox="1">
            <a:spLocks noChangeArrowheads="1"/>
          </p:cNvSpPr>
          <p:nvPr/>
        </p:nvSpPr>
        <p:spPr bwMode="auto">
          <a:xfrm>
            <a:off x="2593975" y="4929199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  <p:bldP spid="18" grpId="0" animBg="1"/>
      <p:bldP spid="19" grpId="0" animBg="1"/>
      <p:bldP spid="21" grpId="0" animBg="1"/>
      <p:bldP spid="22" grpId="0"/>
      <p:bldP spid="22" grpId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 bwMode="auto">
          <a:xfrm>
            <a:off x="611188" y="999067"/>
            <a:ext cx="360362" cy="508000"/>
            <a:chOff x="719592" y="1018103"/>
            <a:chExt cx="360000" cy="380282"/>
          </a:xfrm>
        </p:grpSpPr>
        <p:pic>
          <p:nvPicPr>
            <p:cNvPr id="6170" name="Picture 6"/>
            <p:cNvPicPr>
              <a:picLocks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71" name="TextBox 3"/>
            <p:cNvSpPr txBox="1">
              <a:spLocks noChangeArrowheads="1"/>
            </p:cNvSpPr>
            <p:nvPr/>
          </p:nvSpPr>
          <p:spPr bwMode="auto">
            <a:xfrm>
              <a:off x="791580" y="1023578"/>
              <a:ext cx="216024" cy="2764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dirty="0">
                  <a:cs typeface="Arial" panose="020B0604020202020204" pitchFamily="34" charset="0"/>
                </a:rPr>
                <a:t>3</a:t>
              </a:r>
              <a:endParaRPr lang="zh-CN" altLang="en-US" dirty="0">
                <a:cs typeface="Arial" panose="020B0604020202020204" pitchFamily="34" charset="0"/>
              </a:endParaRPr>
            </a:p>
          </p:txBody>
        </p:sp>
      </p:grpSp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1106489" y="969434"/>
            <a:ext cx="7426325" cy="913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ts val="3200"/>
              </a:lnSpc>
            </a:pP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蓝花有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 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朵，红花有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 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个</a:t>
            </a:r>
            <a:r>
              <a:rPr lang="en-US" altLang="zh-CN" sz="2400" dirty="0">
                <a:ea typeface="楷体_GB2312" panose="02010609030101010101" pitchFamily="49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朵，红花的朵数是蓝花的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   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倍。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2428876" y="969434"/>
            <a:ext cx="4937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5038725" y="969434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2733675" y="1357298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图片 9" descr="玉米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864" y="1689101"/>
            <a:ext cx="554037" cy="94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148139" y="1701800"/>
            <a:ext cx="3195637" cy="899584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AFFFFF">
              <a:alpha val="94116"/>
            </a:srgbClr>
          </a:solidFill>
          <a:ln w="9525">
            <a:solidFill>
              <a:srgbClr val="2FD1D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4094480" y="1696085"/>
            <a:ext cx="329882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要求红花的朵数是蓝花的几倍，可以怎样计算？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3" name="组合 13"/>
          <p:cNvGrpSpPr/>
          <p:nvPr/>
        </p:nvGrpSpPr>
        <p:grpSpPr bwMode="auto">
          <a:xfrm>
            <a:off x="1150938" y="2768601"/>
            <a:ext cx="7200900" cy="1621367"/>
            <a:chOff x="179512" y="627534"/>
            <a:chExt cx="6480720" cy="648072"/>
          </a:xfrm>
        </p:grpSpPr>
        <p:sp>
          <p:nvSpPr>
            <p:cNvPr id="14" name="矩形 13"/>
            <p:cNvSpPr/>
            <p:nvPr/>
          </p:nvSpPr>
          <p:spPr>
            <a:xfrm>
              <a:off x="179512" y="627534"/>
              <a:ext cx="6480720" cy="648072"/>
            </a:xfrm>
            <a:prstGeom prst="rect">
              <a:avLst/>
            </a:prstGeom>
            <a:solidFill>
              <a:srgbClr val="FFFFCC"/>
            </a:solidFill>
            <a:ln w="1905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cxnSp>
          <p:nvCxnSpPr>
            <p:cNvPr id="15" name="直接连接符 14"/>
            <p:cNvCxnSpPr>
              <a:stCxn id="14" idx="0"/>
              <a:endCxn id="14" idx="2"/>
            </p:cNvCxnSpPr>
            <p:nvPr/>
          </p:nvCxnSpPr>
          <p:spPr>
            <a:xfrm>
              <a:off x="3419872" y="627534"/>
              <a:ext cx="0" cy="648072"/>
            </a:xfrm>
            <a:prstGeom prst="line">
              <a:avLst/>
            </a:prstGeom>
            <a:solidFill>
              <a:srgbClr val="FFFFCC"/>
            </a:solidFill>
            <a:ln w="952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图片 15" descr="截图未命名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1426" y="3668184"/>
            <a:ext cx="4476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图片 16" descr="蘑菇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3488267"/>
            <a:ext cx="469900" cy="814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827214" y="2897718"/>
            <a:ext cx="2744787" cy="1367367"/>
          </a:xfrm>
          <a:prstGeom prst="wedgeRoundRectCallout">
            <a:avLst>
              <a:gd name="adj1" fmla="val -56616"/>
              <a:gd name="adj2" fmla="val 3664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4841876" y="2889251"/>
            <a:ext cx="2835275" cy="1367367"/>
          </a:xfrm>
          <a:prstGeom prst="wedgeRoundRectCallout">
            <a:avLst>
              <a:gd name="adj1" fmla="val 56273"/>
              <a:gd name="adj2" fmla="val 29657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0" name="文本框 10245"/>
          <p:cNvSpPr txBox="1">
            <a:spLocks noChangeArrowheads="1"/>
          </p:cNvSpPr>
          <p:nvPr/>
        </p:nvSpPr>
        <p:spPr bwMode="auto">
          <a:xfrm>
            <a:off x="1854200" y="2922905"/>
            <a:ext cx="2717800" cy="1097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蓝花有</a:t>
            </a:r>
            <a:r>
              <a:rPr lang="en-US" altLang="zh-CN" sz="2200">
                <a:ea typeface="楷体_GB2312" panose="0201060903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朵，每</a:t>
            </a:r>
            <a:r>
              <a:rPr lang="en-US" altLang="zh-CN" sz="2200">
                <a:ea typeface="楷体_GB2312" panose="02010609030101010101" pitchFamily="49" charset="-122"/>
              </a:rPr>
              <a:t>2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朵一份，看红花能分成几份，用除法计算。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" name="文本框 10245"/>
          <p:cNvSpPr txBox="1">
            <a:spLocks noChangeArrowheads="1"/>
          </p:cNvSpPr>
          <p:nvPr/>
        </p:nvSpPr>
        <p:spPr bwMode="auto">
          <a:xfrm>
            <a:off x="4841875" y="2964180"/>
            <a:ext cx="2987675" cy="10972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求红花的朵数是蓝花的几倍，就是求</a:t>
            </a:r>
            <a:r>
              <a:rPr lang="en-US" altLang="zh-CN" sz="2200">
                <a:ea typeface="楷体_GB2312" panose="0201060903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里面有几个</a:t>
            </a:r>
            <a:r>
              <a:rPr lang="en-US" altLang="zh-CN" sz="2200">
                <a:ea typeface="楷体_GB2312" panose="02010609030101010101" pitchFamily="49" charset="-122"/>
              </a:rPr>
              <a:t>2 </a:t>
            </a:r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，用除法计算。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164014" y="4580467"/>
            <a:ext cx="396875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4851400" y="4580467"/>
            <a:ext cx="395288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4159251" y="4565652"/>
            <a:ext cx="396875" cy="5270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3590925" y="4449234"/>
            <a:ext cx="1485900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　 =　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4848226" y="4565652"/>
            <a:ext cx="396875" cy="5270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3" name="文本框 10245"/>
          <p:cNvSpPr txBox="1">
            <a:spLocks noChangeArrowheads="1"/>
          </p:cNvSpPr>
          <p:nvPr/>
        </p:nvSpPr>
        <p:spPr bwMode="auto">
          <a:xfrm>
            <a:off x="3543300" y="5168901"/>
            <a:ext cx="4546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答：红花的朵数是蓝花的</a:t>
            </a:r>
            <a:r>
              <a:rPr lang="zh-CN" altLang="en-US" sz="2400" b="1" u="sng">
                <a:solidFill>
                  <a:srgbClr val="0070C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      </a:t>
            </a:r>
            <a:r>
              <a:rPr lang="zh-CN" altLang="en-US" sz="2400" b="1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倍。</a:t>
            </a:r>
            <a:r>
              <a:rPr lang="en-US" altLang="zh-CN" sz="2400" b="1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7054850" y="5168901"/>
            <a:ext cx="395288" cy="5291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 animBg="1"/>
      <p:bldP spid="12" grpId="0"/>
      <p:bldP spid="18" grpId="0" animBg="1"/>
      <p:bldP spid="19" grpId="0" animBg="1"/>
      <p:bldP spid="20" grpId="0"/>
      <p:bldP spid="21" grpId="0"/>
      <p:bldP spid="24" grpId="0" animBg="1"/>
      <p:bldP spid="25" grpId="0" animBg="1"/>
      <p:bldP spid="27" grpId="0"/>
      <p:bldP spid="29" grpId="0"/>
      <p:bldP spid="31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751" y="1028701"/>
            <a:ext cx="1152525" cy="4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476251" y="1568452"/>
            <a:ext cx="4456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先摆一摆、分一分，再填空。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657225" y="2243667"/>
            <a:ext cx="67945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第一行摆</a:t>
            </a:r>
            <a:r>
              <a:rPr lang="en-US" altLang="zh-CN" sz="2400" dirty="0">
                <a:ea typeface="楷体_GB2312" panose="0201060903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个   ，第二行摆</a:t>
            </a:r>
            <a:r>
              <a:rPr lang="en-US" altLang="zh-CN" sz="2400" dirty="0">
                <a:latin typeface="+mn-lt"/>
                <a:ea typeface="楷体_GB2312" panose="0201060903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个   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等腰三角形 4"/>
          <p:cNvSpPr/>
          <p:nvPr/>
        </p:nvSpPr>
        <p:spPr>
          <a:xfrm>
            <a:off x="5967413" y="2349500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357563" y="2349500"/>
            <a:ext cx="304800" cy="406400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1601789" y="3848100"/>
            <a:ext cx="306387" cy="408517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2016125" y="3848100"/>
            <a:ext cx="306388" cy="408517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457450" y="3848100"/>
            <a:ext cx="304800" cy="408517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1557338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>
            <a:off x="2006600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2457450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2906713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3357563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3806825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4257675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>
            <a:off x="4706938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>
            <a:off x="5157788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5607050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057900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6507163" y="45698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文本框 10245"/>
          <p:cNvSpPr txBox="1">
            <a:spLocks noChangeArrowheads="1"/>
          </p:cNvSpPr>
          <p:nvPr/>
        </p:nvSpPr>
        <p:spPr bwMode="auto">
          <a:xfrm>
            <a:off x="1450975" y="2992967"/>
            <a:ext cx="67945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ea typeface="楷体_GB2312" panose="0201060903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里面有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  <a:sym typeface="宋体" panose="02010600030101010101" pitchFamily="2" charset="-122"/>
              </a:rPr>
              <a:t>（   ）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个</a:t>
            </a:r>
            <a:r>
              <a:rPr lang="en-US" altLang="zh-CN" sz="2400" dirty="0">
                <a:latin typeface="+mn-lt"/>
                <a:ea typeface="楷体_GB2312" panose="0201060903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，  的个数是   的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  <a:sym typeface="宋体" panose="02010600030101010101" pitchFamily="2" charset="-122"/>
              </a:rPr>
              <a:t>（   ）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倍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8" name="等腰三角形 27"/>
          <p:cNvSpPr/>
          <p:nvPr/>
        </p:nvSpPr>
        <p:spPr>
          <a:xfrm>
            <a:off x="4387850" y="30966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6069014" y="3117851"/>
            <a:ext cx="306387" cy="408516"/>
          </a:xfrm>
          <a:prstGeom prst="ellipse">
            <a:avLst/>
          </a:prstGeom>
          <a:solidFill>
            <a:srgbClr val="AFFFFF"/>
          </a:solidFill>
          <a:ln w="95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弧形 33"/>
          <p:cNvSpPr/>
          <p:nvPr/>
        </p:nvSpPr>
        <p:spPr>
          <a:xfrm flipV="1">
            <a:off x="1692275" y="4688418"/>
            <a:ext cx="935038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35" name="弧形 34"/>
          <p:cNvSpPr/>
          <p:nvPr/>
        </p:nvSpPr>
        <p:spPr>
          <a:xfrm flipV="1">
            <a:off x="3044825" y="4688418"/>
            <a:ext cx="935038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36" name="弧形 35"/>
          <p:cNvSpPr/>
          <p:nvPr/>
        </p:nvSpPr>
        <p:spPr>
          <a:xfrm flipV="1">
            <a:off x="4397375" y="4688418"/>
            <a:ext cx="935038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37" name="弧形 36"/>
          <p:cNvSpPr/>
          <p:nvPr/>
        </p:nvSpPr>
        <p:spPr>
          <a:xfrm flipV="1">
            <a:off x="5748339" y="4688418"/>
            <a:ext cx="936625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38" name="文本框 10245"/>
          <p:cNvSpPr txBox="1">
            <a:spLocks noChangeArrowheads="1"/>
          </p:cNvSpPr>
          <p:nvPr/>
        </p:nvSpPr>
        <p:spPr bwMode="auto">
          <a:xfrm>
            <a:off x="2997200" y="3009901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9" name="文本框 10245"/>
          <p:cNvSpPr txBox="1">
            <a:spLocks noChangeArrowheads="1"/>
          </p:cNvSpPr>
          <p:nvPr/>
        </p:nvSpPr>
        <p:spPr bwMode="auto">
          <a:xfrm>
            <a:off x="6958013" y="3009901"/>
            <a:ext cx="49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8" grpId="0" animBg="1"/>
      <p:bldP spid="29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245"/>
          <p:cNvSpPr txBox="1">
            <a:spLocks noChangeArrowheads="1"/>
          </p:cNvSpPr>
          <p:nvPr/>
        </p:nvSpPr>
        <p:spPr bwMode="auto">
          <a:xfrm>
            <a:off x="746125" y="2516718"/>
            <a:ext cx="6796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）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第一行摆</a:t>
            </a:r>
            <a:r>
              <a:rPr lang="en-US" altLang="zh-CN" sz="2400" dirty="0">
                <a:ea typeface="楷体_GB2312" panose="0201060903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个   ，第二行摆</a:t>
            </a:r>
            <a:r>
              <a:rPr lang="en-US" altLang="zh-CN" sz="2400" dirty="0">
                <a:latin typeface="+mn-lt"/>
                <a:ea typeface="楷体_GB2312" panose="0201060903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个   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1539875" y="3251201"/>
            <a:ext cx="67960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dirty="0">
                <a:ea typeface="楷体_GB2312" panose="02010609030101010101" pitchFamily="49" charset="-122"/>
                <a:sym typeface="宋体" panose="02010600030101010101" pitchFamily="2" charset="-122"/>
              </a:rPr>
              <a:t>12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里面有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  <a:sym typeface="宋体" panose="02010600030101010101" pitchFamily="2" charset="-122"/>
              </a:rPr>
              <a:t>（   ）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个</a:t>
            </a:r>
            <a:r>
              <a:rPr lang="en-US" altLang="zh-CN" sz="2400" dirty="0">
                <a:latin typeface="+mn-lt"/>
                <a:ea typeface="楷体_GB2312" panose="0201060903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，  的个数是   的</a:t>
            </a:r>
            <a:r>
              <a:rPr lang="zh-CN" altLang="en-US" sz="2400" b="1" dirty="0">
                <a:solidFill>
                  <a:srgbClr val="FF0000"/>
                </a:solidFill>
                <a:ea typeface="楷体_GB2312" panose="02010609030101010101" pitchFamily="49" charset="-122"/>
                <a:sym typeface="宋体" panose="02010600030101010101" pitchFamily="2" charset="-122"/>
              </a:rPr>
              <a:t>（   ）</a:t>
            </a:r>
            <a:r>
              <a:rPr lang="zh-CN" altLang="en-US" sz="2400" b="1" dirty="0">
                <a:ea typeface="楷体_GB2312" panose="02010609030101010101" pitchFamily="49" charset="-122"/>
                <a:sym typeface="宋体" panose="02010600030101010101" pitchFamily="2" charset="-122"/>
              </a:rPr>
              <a:t>倍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4481513" y="3363384"/>
            <a:ext cx="323850" cy="370416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146800" y="3371852"/>
            <a:ext cx="280988" cy="374649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402014" y="2652185"/>
            <a:ext cx="280987" cy="374649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等腰三角形 6"/>
          <p:cNvSpPr/>
          <p:nvPr/>
        </p:nvSpPr>
        <p:spPr>
          <a:xfrm>
            <a:off x="6011863" y="2652184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17664" y="4076700"/>
            <a:ext cx="280987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079625" y="4076700"/>
            <a:ext cx="280988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540000" y="4076700"/>
            <a:ext cx="280988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001964" y="4076700"/>
            <a:ext cx="280987" cy="374651"/>
          </a:xfrm>
          <a:prstGeom prst="rect">
            <a:avLst/>
          </a:prstGeom>
          <a:solidFill>
            <a:srgbClr val="EF9BAD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1601788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2060575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2517775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2976563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3435350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7" name="等腰三角形 16"/>
          <p:cNvSpPr/>
          <p:nvPr/>
        </p:nvSpPr>
        <p:spPr>
          <a:xfrm>
            <a:off x="3892550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等腰三角形 17"/>
          <p:cNvSpPr/>
          <p:nvPr/>
        </p:nvSpPr>
        <p:spPr>
          <a:xfrm>
            <a:off x="4351338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等腰三角形 18"/>
          <p:cNvSpPr/>
          <p:nvPr/>
        </p:nvSpPr>
        <p:spPr>
          <a:xfrm>
            <a:off x="4808539" y="4796367"/>
            <a:ext cx="325437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5267325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5726113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6183314" y="4796367"/>
            <a:ext cx="325437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等腰三角形 22"/>
          <p:cNvSpPr/>
          <p:nvPr/>
        </p:nvSpPr>
        <p:spPr>
          <a:xfrm>
            <a:off x="6642100" y="4796367"/>
            <a:ext cx="323850" cy="372533"/>
          </a:xfrm>
          <a:prstGeom prst="triangle">
            <a:avLst/>
          </a:prstGeom>
          <a:solidFill>
            <a:srgbClr val="FBCF53"/>
          </a:solidFill>
          <a:ln w="1270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0239" y="1253067"/>
            <a:ext cx="1150937" cy="4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文本框 10245"/>
          <p:cNvSpPr txBox="1">
            <a:spLocks noChangeArrowheads="1"/>
          </p:cNvSpPr>
          <p:nvPr/>
        </p:nvSpPr>
        <p:spPr bwMode="auto">
          <a:xfrm>
            <a:off x="566739" y="1792818"/>
            <a:ext cx="44545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先摆一摆、分一分，再填空。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弧形 25"/>
          <p:cNvSpPr/>
          <p:nvPr/>
        </p:nvSpPr>
        <p:spPr>
          <a:xfrm flipV="1">
            <a:off x="1758950" y="4927600"/>
            <a:ext cx="1366838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3063875" y="3246967"/>
            <a:ext cx="4953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文本框 10245"/>
          <p:cNvSpPr txBox="1">
            <a:spLocks noChangeArrowheads="1"/>
          </p:cNvSpPr>
          <p:nvPr/>
        </p:nvSpPr>
        <p:spPr bwMode="auto">
          <a:xfrm>
            <a:off x="7024688" y="3246967"/>
            <a:ext cx="493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" name="弧形 28"/>
          <p:cNvSpPr/>
          <p:nvPr/>
        </p:nvSpPr>
        <p:spPr>
          <a:xfrm flipV="1">
            <a:off x="3581401" y="4927600"/>
            <a:ext cx="1368425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30" name="弧形 29"/>
          <p:cNvSpPr/>
          <p:nvPr/>
        </p:nvSpPr>
        <p:spPr>
          <a:xfrm flipV="1">
            <a:off x="5427664" y="4927600"/>
            <a:ext cx="1366837" cy="575733"/>
          </a:xfrm>
          <a:prstGeom prst="arc">
            <a:avLst>
              <a:gd name="adj1" fmla="val 10961500"/>
              <a:gd name="adj2" fmla="val 21416967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ln>
                <a:solidFill>
                  <a:srgbClr val="008000"/>
                </a:solidFill>
              </a:ln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0239" y="1253067"/>
            <a:ext cx="1150937" cy="480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566739" y="1792818"/>
            <a:ext cx="31956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r>
              <a:rPr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先连一连，再填空。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244" name="图片 3" descr="5-3-白皮球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4" y="2529418"/>
            <a:ext cx="4095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图片 4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图片 5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1775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图片 6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2488" y="3308351"/>
            <a:ext cx="398462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图片 7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1613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图片 8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2325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图片 9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450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图片 10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2163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图片 11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1288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图片 12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000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图片 13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2713" y="33083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图片 14" descr="5-3-白皮球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1776" y="2529418"/>
            <a:ext cx="4095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本框 10245"/>
          <p:cNvSpPr txBox="1">
            <a:spLocks noChangeArrowheads="1"/>
          </p:cNvSpPr>
          <p:nvPr/>
        </p:nvSpPr>
        <p:spPr bwMode="auto">
          <a:xfrm>
            <a:off x="836614" y="4250267"/>
            <a:ext cx="78755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里面有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个</a:t>
            </a:r>
            <a:r>
              <a:rPr lang="en-US" altLang="zh-CN" sz="240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，   的个数是   的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倍。</a:t>
            </a:r>
            <a:endParaRPr lang="zh-CN" altLang="en-US" sz="2400" b="1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0257" name="图片 16" descr="5-3-花皮球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311651"/>
            <a:ext cx="400050" cy="539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图片 17" descr="5-3-白皮球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7051" y="4311651"/>
            <a:ext cx="4095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7100" y="3788833"/>
            <a:ext cx="904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74875" y="3788833"/>
            <a:ext cx="904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4239" y="3788833"/>
            <a:ext cx="904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3601" y="3788833"/>
            <a:ext cx="904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1376" y="3788833"/>
            <a:ext cx="9048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4122739" y="4988985"/>
            <a:ext cx="503237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857500" y="5107518"/>
            <a:ext cx="396875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770314" y="5107518"/>
            <a:ext cx="395287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565650" y="5107518"/>
            <a:ext cx="395288" cy="5291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2" name="椭圆 31"/>
          <p:cNvSpPr/>
          <p:nvPr/>
        </p:nvSpPr>
        <p:spPr>
          <a:xfrm>
            <a:off x="3327401" y="5099052"/>
            <a:ext cx="396875" cy="527049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2765425" y="5001685"/>
            <a:ext cx="576263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3686176" y="5001685"/>
            <a:ext cx="576263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4470401" y="5001685"/>
            <a:ext cx="576263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3270250" y="4978401"/>
            <a:ext cx="503238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39" name="标题 3"/>
          <p:cNvSpPr>
            <a:spLocks noGrp="1" noChangeArrowheads="1"/>
          </p:cNvSpPr>
          <p:nvPr/>
        </p:nvSpPr>
        <p:spPr bwMode="auto">
          <a:xfrm>
            <a:off x="2339023" y="4133851"/>
            <a:ext cx="576262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6462713" y="4127501"/>
            <a:ext cx="576262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8" grpId="0"/>
      <p:bldP spid="28" grpId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30239" y="1149351"/>
            <a:ext cx="1150937" cy="480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566738" y="1689101"/>
            <a:ext cx="449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dirty="0" smtClean="0"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1268" name="图片 3" descr="6-4-菊花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2326" y="1748368"/>
            <a:ext cx="1204913" cy="169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图片 4" descr="6-4-月季花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6388" y="1765301"/>
            <a:ext cx="1085850" cy="167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1331913" y="3549651"/>
            <a:ext cx="1574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月季花</a:t>
            </a:r>
            <a:r>
              <a:rPr lang="en-US" altLang="zh-CN" sz="2000" dirty="0">
                <a:latin typeface="+mn-lt"/>
                <a:ea typeface="楷体_GB2312" panose="02010609030101010101" pitchFamily="49" charset="-122"/>
              </a:rPr>
              <a:t>7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盆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3176588" y="3549651"/>
            <a:ext cx="157480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菊花</a:t>
            </a:r>
            <a:r>
              <a:rPr lang="en-US" altLang="zh-CN" sz="2000" dirty="0">
                <a:latin typeface="+mn-lt"/>
                <a:ea typeface="楷体_GB2312" panose="02010609030101010101" pitchFamily="49" charset="-122"/>
              </a:rPr>
              <a:t>35</a:t>
            </a:r>
            <a:r>
              <a:rPr lang="zh-CN" altLang="en-US" sz="20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盆</a:t>
            </a:r>
            <a:endParaRPr lang="zh-CN" altLang="en-US" sz="20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1272" name="图片 7" descr="茄子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81851" y="2106085"/>
            <a:ext cx="612775" cy="918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AutoShape 12"/>
          <p:cNvSpPr>
            <a:spLocks noChangeArrowheads="1"/>
          </p:cNvSpPr>
          <p:nvPr/>
        </p:nvSpPr>
        <p:spPr bwMode="auto">
          <a:xfrm>
            <a:off x="5021263" y="2165351"/>
            <a:ext cx="2025650" cy="960967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0" name="文本框 10245"/>
          <p:cNvSpPr txBox="1">
            <a:spLocks noChangeArrowheads="1"/>
          </p:cNvSpPr>
          <p:nvPr/>
        </p:nvSpPr>
        <p:spPr bwMode="auto">
          <a:xfrm>
            <a:off x="4984115" y="2263775"/>
            <a:ext cx="224409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>
                <a:latin typeface="楷体_GB2312" panose="02010609030101010101" pitchFamily="49" charset="-122"/>
                <a:ea typeface="楷体_GB2312" panose="02010609030101010101" pitchFamily="49" charset="-122"/>
              </a:rPr>
              <a:t>菊花的盆数是月季花的几倍？</a:t>
            </a:r>
            <a:endParaRPr lang="zh-CN" altLang="en-US" sz="22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4578351" y="4165601"/>
            <a:ext cx="504825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14701" y="4284133"/>
            <a:ext cx="396875" cy="5270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227514" y="4284133"/>
            <a:ext cx="395287" cy="5270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021264" y="4284133"/>
            <a:ext cx="396875" cy="5270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3784601" y="4273551"/>
            <a:ext cx="396875" cy="529167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3222626" y="4176185"/>
            <a:ext cx="574675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4141788" y="4176185"/>
            <a:ext cx="576262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" name="标题 3"/>
          <p:cNvSpPr>
            <a:spLocks noGrp="1" noChangeArrowheads="1"/>
          </p:cNvSpPr>
          <p:nvPr/>
        </p:nvSpPr>
        <p:spPr bwMode="auto">
          <a:xfrm>
            <a:off x="4927601" y="4176185"/>
            <a:ext cx="574675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3719514" y="4148667"/>
            <a:ext cx="503237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  <p:sp>
        <p:nvSpPr>
          <p:cNvPr id="27" name="文本框 10245"/>
          <p:cNvSpPr txBox="1">
            <a:spLocks noChangeArrowheads="1"/>
          </p:cNvSpPr>
          <p:nvPr/>
        </p:nvSpPr>
        <p:spPr bwMode="auto">
          <a:xfrm>
            <a:off x="3478213" y="4993218"/>
            <a:ext cx="5130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答：菊花的盆数是月季花的</a:t>
            </a:r>
            <a:r>
              <a:rPr lang="zh-CN" altLang="en-US" sz="2400" b="1" u="sng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 </a:t>
            </a:r>
            <a:r>
              <a:rPr lang="zh-CN" altLang="en-US" sz="2400" u="sng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倍。</a:t>
            </a:r>
            <a:endParaRPr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7196138" y="4921251"/>
            <a:ext cx="576262" cy="723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8" grpId="0"/>
      <p:bldP spid="18" grpId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蓝调晶格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WPS 演示</Application>
  <PresentationFormat>全屏显示(4:3)</PresentationFormat>
  <Paragraphs>134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楷体_GB2312</vt:lpstr>
      <vt:lpstr>Times New Roman</vt:lpstr>
      <vt:lpstr>楷体</vt:lpstr>
      <vt:lpstr>黑体</vt:lpstr>
      <vt:lpstr>微软雅黑</vt:lpstr>
      <vt:lpstr>Calibri</vt:lpstr>
      <vt:lpstr>蓝调晶格</vt:lpstr>
      <vt:lpstr>倍的认识和有关倍的简单实际问题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13</cp:revision>
  <dcterms:created xsi:type="dcterms:W3CDTF">2018-05-22T07:43:00Z</dcterms:created>
  <dcterms:modified xsi:type="dcterms:W3CDTF">2018-07-12T21:29:04Z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2052-10.1.0.6159</vt:lpwstr>
  </property>
</Properties>
</file>