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1"/>
  </p:handoutMasterIdLst>
  <p:sldIdLst>
    <p:sldId id="256" r:id="rId3"/>
    <p:sldId id="328" r:id="rId4"/>
    <p:sldId id="618" r:id="rId6"/>
    <p:sldId id="367" r:id="rId7"/>
    <p:sldId id="589" r:id="rId8"/>
    <p:sldId id="680" r:id="rId9"/>
    <p:sldId id="619" r:id="rId10"/>
    <p:sldId id="436" r:id="rId11"/>
    <p:sldId id="364" r:id="rId12"/>
    <p:sldId id="569" r:id="rId13"/>
    <p:sldId id="570" r:id="rId14"/>
    <p:sldId id="620" r:id="rId15"/>
    <p:sldId id="372" r:id="rId16"/>
    <p:sldId id="483" r:id="rId17"/>
    <p:sldId id="509" r:id="rId18"/>
    <p:sldId id="552" r:id="rId19"/>
    <p:sldId id="548" r:id="rId20"/>
    <p:sldId id="549" r:id="rId21"/>
    <p:sldId id="550" r:id="rId22"/>
    <p:sldId id="551" r:id="rId23"/>
    <p:sldId id="553" r:id="rId24"/>
    <p:sldId id="622" r:id="rId25"/>
    <p:sldId id="571" r:id="rId26"/>
    <p:sldId id="558" r:id="rId27"/>
    <p:sldId id="555" r:id="rId28"/>
    <p:sldId id="623" r:id="rId29"/>
    <p:sldId id="624" r:id="rId30"/>
    <p:sldId id="625" r:id="rId31"/>
    <p:sldId id="626" r:id="rId32"/>
    <p:sldId id="627" r:id="rId33"/>
    <p:sldId id="628" r:id="rId34"/>
    <p:sldId id="629" r:id="rId35"/>
    <p:sldId id="679" r:id="rId36"/>
    <p:sldId id="630" r:id="rId37"/>
    <p:sldId id="631" r:id="rId38"/>
    <p:sldId id="430" r:id="rId39"/>
    <p:sldId id="434" r:id="rId40"/>
  </p:sldIdLst>
  <p:sldSz cx="9144000" cy="6858000" type="screen4x3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2D1"/>
    <a:srgbClr val="FFFFFF"/>
    <a:srgbClr val="000000"/>
    <a:srgbClr val="00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12"/>
      </p:cViewPr>
      <p:guideLst>
        <p:guide orient="horz" pos="2122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5" Type="http://schemas.openxmlformats.org/officeDocument/2006/relationships/tags" Target="tags/tag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CE34-934A-4E0A-8F89-EE8E6C3A8D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8CD83-92F3-4B2D-A8A4-F8A9BD273B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536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1536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741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1741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9" r="19715" b="37651"/>
          <a:stretch>
            <a:fillRect/>
          </a:stretch>
        </p:blipFill>
        <p:spPr>
          <a:xfrm>
            <a:off x="0" y="3004457"/>
            <a:ext cx="7341326" cy="127145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b="90566"/>
          <a:stretch>
            <a:fillRect/>
          </a:stretch>
        </p:blipFill>
        <p:spPr>
          <a:xfrm>
            <a:off x="4093029" y="0"/>
            <a:ext cx="5050971" cy="647010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7341326" y="3004457"/>
            <a:ext cx="1290095" cy="1290095"/>
          </a:xfrm>
          <a:prstGeom prst="ellipse">
            <a:avLst/>
          </a:prstGeom>
          <a:noFill/>
          <a:ln w="28575">
            <a:solidFill>
              <a:srgbClr val="E5E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385914" y="3049045"/>
            <a:ext cx="1200919" cy="120091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79" t="-13053" r="15" b="-2246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465" y="2323859"/>
            <a:ext cx="5167449" cy="1229839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3200" b="1">
                <a:solidFill>
                  <a:srgbClr val="90C413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465" y="4102939"/>
            <a:ext cx="5167449" cy="58678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image" Target="../media/image4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507981"/>
            <a:ext cx="7201987" cy="806501"/>
            <a:chOff x="1" y="507981"/>
            <a:chExt cx="7201987" cy="80650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1" t="3048" r="33393" b="80825"/>
            <a:stretch>
              <a:fillRect/>
            </a:stretch>
          </p:blipFill>
          <p:spPr>
            <a:xfrm>
              <a:off x="1" y="507981"/>
              <a:ext cx="3683725" cy="8065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9" t="3048" r="25295" b="80825"/>
            <a:stretch>
              <a:fillRect/>
            </a:stretch>
          </p:blipFill>
          <p:spPr>
            <a:xfrm>
              <a:off x="3683726" y="507981"/>
              <a:ext cx="522514" cy="80650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9" t="3048" r="25295" b="80825"/>
            <a:stretch>
              <a:fillRect/>
            </a:stretch>
          </p:blipFill>
          <p:spPr>
            <a:xfrm>
              <a:off x="4206240" y="507981"/>
              <a:ext cx="522514" cy="80650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9" t="3048" r="25295" b="80825"/>
            <a:stretch>
              <a:fillRect/>
            </a:stretch>
          </p:blipFill>
          <p:spPr>
            <a:xfrm>
              <a:off x="4728754" y="507981"/>
              <a:ext cx="522514" cy="8065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9" t="3048" r="25295" b="80825"/>
            <a:stretch>
              <a:fillRect/>
            </a:stretch>
          </p:blipFill>
          <p:spPr>
            <a:xfrm>
              <a:off x="5216433" y="507981"/>
              <a:ext cx="522514" cy="80650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9" t="3048" r="25295" b="80825"/>
            <a:stretch>
              <a:fillRect/>
            </a:stretch>
          </p:blipFill>
          <p:spPr>
            <a:xfrm>
              <a:off x="5734602" y="507981"/>
              <a:ext cx="522514" cy="8065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0" t="3048" r="18634" b="80825"/>
            <a:stretch>
              <a:fillRect/>
            </a:stretch>
          </p:blipFill>
          <p:spPr>
            <a:xfrm>
              <a:off x="6235351" y="507981"/>
              <a:ext cx="966637" cy="806501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b="92332"/>
          <a:stretch>
            <a:fillRect/>
          </a:stretch>
        </p:blipFill>
        <p:spPr>
          <a:xfrm>
            <a:off x="4093029" y="6336482"/>
            <a:ext cx="5050971" cy="5258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255" y="1367983"/>
            <a:ext cx="7826095" cy="466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196-192D-481F-AF01-F5201B8E24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C974-8B47-4637-8F22-352790B31262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0336" y="318474"/>
            <a:ext cx="5965385" cy="590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110000"/>
        </a:lnSpc>
        <a:spcBef>
          <a:spcPts val="1800"/>
        </a:spcBef>
        <a:buClr>
          <a:schemeClr val="accent2"/>
        </a:buClr>
        <a:buSzPct val="80000"/>
        <a:buFont typeface="Wingdings 2" panose="05020102010507070707" pitchFamily="18" charset="2"/>
        <a:buChar char="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57505" indent="-357505" algn="l" defTabSz="914400" rtl="0" eaLnBrk="1" latinLnBrk="0" hangingPunct="1">
        <a:lnSpc>
          <a:spcPct val="130000"/>
        </a:lnSpc>
        <a:spcBef>
          <a:spcPts val="500"/>
        </a:spcBef>
        <a:buFont typeface="Calibri" panose="020F0502020204030204" pitchFamily="34" charset="0"/>
        <a:buChar char=" 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4414" y="1000108"/>
            <a:ext cx="6427147" cy="1365162"/>
          </a:xfrm>
        </p:spPr>
        <p:txBody>
          <a:bodyPr>
            <a:normAutofit/>
          </a:bodyPr>
          <a:lstStyle/>
          <a:p>
            <a:r>
              <a:rPr lang="en-US" altLang="zh-CN" sz="540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25.</a:t>
            </a:r>
            <a:r>
              <a:rPr lang="zh-CN" altLang="en-US" sz="5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王戎不取道旁李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Subtitle 3"/>
          <p:cNvSpPr/>
          <p:nvPr>
            <p:ph type="subTitle" idx="1"/>
          </p:nvPr>
        </p:nvSpPr>
        <p:spPr/>
        <p:txBody>
          <a:bodyPr/>
          <a:p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9480" y="4774565"/>
            <a:ext cx="7416800" cy="590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0095" y="4947167"/>
            <a:ext cx="7826095" cy="4661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000" y="506730"/>
            <a:ext cx="71932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pitchFamily="34" charset="0"/>
                <a:ea typeface="宋体" panose="02010600030101010101" pitchFamily="2" charset="-122"/>
              </a:rPr>
              <a:t>阅读要求二：我会读出节奏，用斜线划出停顿。</a:t>
            </a:r>
            <a:endParaRPr lang="zh-CN" altLang="en-US" sz="24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208086" y="2226037"/>
            <a:ext cx="8670029" cy="39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王戎不取道旁李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    王戎七岁，尝与诸小儿游。看道边李树多子折枝，诸儿竞走取之，唯戎不动。人问之，答曰：“树在道边而多子，此必苦李。”取之，信然。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9690" y="2227058"/>
            <a:ext cx="8668424" cy="39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戎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不取道旁李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    </a:t>
            </a:r>
            <a:r>
              <a:rPr lang="zh-CN" altLang="en-US" sz="3300" b="1" noProof="1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王戎七岁，尝与诸小儿游。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看道边李树多子折枝，</a:t>
            </a:r>
            <a:r>
              <a:rPr lang="zh-CN" altLang="en-US" sz="3300" b="1" noProof="1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诸儿竞走取之，唯戎不动。人问之，答曰：“树在道边而多子，此必苦李。”取之，信然。</a:t>
            </a:r>
            <a:endParaRPr lang="zh-CN" altLang="en-US" sz="3300" b="1" noProof="1">
              <a:solidFill>
                <a:schemeClr val="tx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7862" y="2953476"/>
            <a:ext cx="69161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zhū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05581" y="2096798"/>
            <a:ext cx="86010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rónɡ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87011" y="3670804"/>
            <a:ext cx="86010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jìnɡ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7530" y="3127375"/>
            <a:ext cx="3378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\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279841" y="1580242"/>
            <a:ext cx="8670029" cy="39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王戎不取道旁李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    王戎七岁，尝与诸小儿游。看道边李树多子折枝，诸儿竞走取之，唯戎不动。人问之，答曰：“树在道边而多子，此必苦李。”取之，信然。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81445" y="1581263"/>
            <a:ext cx="8668424" cy="40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戎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不取道旁李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    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王戎七岁，尝与诸小儿游。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看道边李树多子折枝，诸儿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竞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走取之，唯戎不动。人问之，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答曰：“树在道边而多子，此必苦李 </a:t>
            </a:r>
            <a:r>
              <a:rPr lang="en-US" altLang="zh-CN" sz="3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en-US" altLang="zh-CN" sz="3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300" b="1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等线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89617" y="2307681"/>
            <a:ext cx="69161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zhū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77336" y="1451003"/>
            <a:ext cx="86010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rónɡ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58766" y="3025009"/>
            <a:ext cx="86010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jìnɡ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72925" y="2473849"/>
            <a:ext cx="58244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73379" y="3168719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89884" y="2435483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59677" y="2462688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304782" y="3195918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32787" y="3949497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40707" y="2439088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80500" y="3212293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15967" y="4009822"/>
            <a:ext cx="44259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5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405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3288" y="2276475"/>
            <a:ext cx="7772400" cy="318135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0723" name="矩形 4"/>
          <p:cNvSpPr/>
          <p:nvPr/>
        </p:nvSpPr>
        <p:spPr>
          <a:xfrm>
            <a:off x="136525" y="989013"/>
            <a:ext cx="8828088" cy="1370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借助注释，自主理解课文，有疑问的地方做上记号。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42988" y="2060575"/>
            <a:ext cx="7621588" cy="34632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王戎不取道旁李</a:t>
            </a:r>
            <a:endParaRPr kumimoji="0" lang="en-US" altLang="zh-CN" sz="3200" b="1" i="0" u="none" strike="noStrike" kern="1200" cap="none" spc="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王戎七岁，尝与诸小儿游。看道边李树多子折枝，诸儿竞走取之，唯戎不动。人问之，答曰：“树在道边而多子，此必苦李。”取之，信然。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571612"/>
            <a:ext cx="7826095" cy="46610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王戎七岁，尝②与诸小儿游。看道边李树多子折枝，诸儿竞走③取之，唯④戎不动。人问之，答曰：“树在道边而多子，此必苦李。”取之，信然⑤。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①本文选自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世说新语▪雅量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。王戎：“竹林七贤”之一，自幼聪慧。</a:t>
            </a:r>
            <a:endParaRPr lang="en-US" altLang="zh-CN" sz="2600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②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曾经。 </a:t>
            </a:r>
            <a:endParaRPr lang="en-US" altLang="zh-CN" sz="2600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③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竞走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争着跑过去。</a:t>
            </a:r>
            <a:endParaRPr lang="en-US" altLang="zh-CN" sz="2600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④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只有。 </a:t>
            </a:r>
            <a:endParaRPr lang="en-US" altLang="zh-CN" sz="2600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⑤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信然</a:t>
            </a:r>
            <a:r>
              <a:rPr lang="en-US" altLang="zh-CN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的确如此。</a:t>
            </a:r>
            <a:endParaRPr lang="en-US" altLang="zh-CN" sz="2600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小儿游。</a:t>
            </a:r>
            <a:r>
              <a:rPr lang="zh-CN" altLang="en-US" sz="2800" b="1" dirty="0" smtClean="0">
                <a:solidFill>
                  <a:schemeClr val="bg2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看道边李树多子折枝，诸儿竞走③取之，唯④戎不动。人问之，答曰：“树在道边而多子，此必苦李。”取之，信然⑤。</a:t>
            </a:r>
            <a:endParaRPr lang="zh-CN" altLang="en-US" sz="2800" b="1" dirty="0" smtClean="0">
              <a:solidFill>
                <a:schemeClr val="bg2">
                  <a:lumMod val="8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8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诸</a:t>
            </a:r>
            <a:r>
              <a:rPr lang="en-US" altLang="zh-CN" sz="8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8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众、众多</a:t>
            </a:r>
            <a:endParaRPr lang="zh-CN" altLang="en-US" sz="8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王戎七岁，尝②与诸小儿游。看道边李树多子折枝，诸儿竞走③取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，唯④戎不动。人问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，答曰：“树在道边而多子，此必苦李。”取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，信然⑤。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之：指代某一样事物</a:t>
            </a:r>
            <a:endParaRPr lang="en-US" altLang="zh-CN" sz="44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</a:t>
            </a:r>
            <a:endParaRPr lang="zh-CN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看道边李树多子折枝，诸儿竞走③取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，唯④戎不动。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人问之，答曰：“树在道边而多子，此必苦李。”取之，信然⑤。</a:t>
            </a:r>
            <a:endParaRPr lang="zh-CN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83070" y="1130300"/>
            <a:ext cx="2414905" cy="844550"/>
            <a:chOff x="5466" y="4437"/>
            <a:chExt cx="8266" cy="1925"/>
          </a:xfrm>
        </p:grpSpPr>
        <p:pic>
          <p:nvPicPr>
            <p:cNvPr id="13" name="图片 12" descr="design-2-out-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66" y="4437"/>
              <a:ext cx="8266" cy="19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6468" y="4979"/>
              <a:ext cx="6921" cy="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altLang="en-US" sz="3000" b="1">
                  <a:solidFill>
                    <a:srgbClr val="FBF6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新宋体" panose="02010609030101010101" charset="-122"/>
                </a:rPr>
                <a:t>李子</a:t>
              </a:r>
              <a:endParaRPr lang="zh-CN" altLang="en-US" sz="3000" b="1">
                <a:solidFill>
                  <a:srgbClr val="FBF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新宋体" panose="02010609030101010101" charset="-122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0184" name="Picture 8" descr="https://timgsa.baidu.com/timg?image&amp;quality=80&amp;size=b9999_10000&amp;sec=1552474045077&amp;di=9406d4e66e8f7e365118965328003102&amp;imgtype=0&amp;src=http%3A%2F%2Fimgsrc.baidu.com%2Fimgad%2Fpic%2Fitem%2F00e93901213fb80e8a0ad7c43cd12f2eb83894ce.jpg"/>
          <p:cNvPicPr>
            <a:picLocks noChangeAspect="1" noChangeArrowheads="1"/>
          </p:cNvPicPr>
          <p:nvPr/>
        </p:nvPicPr>
        <p:blipFill>
          <a:blip r:embed="rId1"/>
          <a:srcRect b="7937"/>
          <a:stretch>
            <a:fillRect/>
          </a:stretch>
        </p:blipFill>
        <p:spPr bwMode="auto">
          <a:xfrm>
            <a:off x="2071670" y="0"/>
            <a:ext cx="494675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50" name="Picture 6" descr="https://timgsa.baidu.com/timg?image&amp;quality=80&amp;size=b9999_10000&amp;sec=1552478786017&amp;di=e65d8612bb3f33d6d8440e34741723ff&amp;imgtype=0&amp;src=http%3A%2F%2Fimg.pconline.com.cn%2Fimages%2Fupload%2Fupc%2Ftx%2Fitbbs%2F1308%2F13%2Fc28%2F24445951_1376404370278_mthum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14346" y="0"/>
            <a:ext cx="103516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42" name="Picture 2" descr="https://timgsa.baidu.com/timg?image&amp;quality=80&amp;size=b9999_10000&amp;sec=1551967486644&amp;di=6b87990af0cea32974cb6a2ac356eaa1&amp;imgtype=0&amp;src=http%3A%2F%2Fn1.itc.cn%2Fimg8%2Fwb%2Frecom%2F2016%2F07%2F30%2F146986625329533572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102789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pic.guoxuedashi.com/zixyb/6/A01468n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7" y="1414502"/>
            <a:ext cx="1149480" cy="11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甲骨文金文篆体象形字的字形演变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55" y="1398849"/>
            <a:ext cx="814147" cy="11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8" t="14888" r="16134" b="2481"/>
          <a:stretch>
            <a:fillRect/>
          </a:stretch>
        </p:blipFill>
        <p:spPr bwMode="auto">
          <a:xfrm rot="20095610">
            <a:off x="6235773" y="1544003"/>
            <a:ext cx="2424076" cy="1368189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8425" y="4613862"/>
            <a:ext cx="246888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戎马一生</a:t>
            </a:r>
            <a:endParaRPr lang="zh-CN" altLang="en-US" sz="45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91" y="1503876"/>
            <a:ext cx="1941459" cy="97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右箭头 2"/>
          <p:cNvSpPr/>
          <p:nvPr/>
        </p:nvSpPr>
        <p:spPr>
          <a:xfrm flipH="1">
            <a:off x="1805797" y="1856155"/>
            <a:ext cx="642657" cy="2661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下箭头 5"/>
          <p:cNvSpPr/>
          <p:nvPr/>
        </p:nvSpPr>
        <p:spPr>
          <a:xfrm>
            <a:off x="7447811" y="3077892"/>
            <a:ext cx="127880" cy="70638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下箭头 14"/>
          <p:cNvSpPr/>
          <p:nvPr/>
        </p:nvSpPr>
        <p:spPr>
          <a:xfrm>
            <a:off x="5425768" y="2513127"/>
            <a:ext cx="127880" cy="70638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010750" y="3133734"/>
            <a:ext cx="10210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铠甲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1122" y="3681898"/>
            <a:ext cx="10210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兵器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1175572" y="2528019"/>
            <a:ext cx="110970" cy="102079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69998" y="3539017"/>
            <a:ext cx="376592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古代武器</a:t>
            </a: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总称。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" contrast="-30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1419" r="15748" b="21361"/>
          <a:stretch>
            <a:fillRect/>
          </a:stretch>
        </p:blipFill>
        <p:spPr bwMode="auto">
          <a:xfrm>
            <a:off x="3254909" y="1472523"/>
            <a:ext cx="1067827" cy="10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  <p:bldP spid="15" grpId="0" bldLvl="0" animBg="1"/>
      <p:bldP spid="7" grpId="0"/>
      <p:bldP spid="17" grpId="0"/>
      <p:bldP spid="18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9396" name="Picture 4" descr="https://timgsa.baidu.com/timg?image&amp;quality=80&amp;size=b9999_10000&amp;sec=1551967434035&amp;di=fa393aaaa9342efff9ce736644f01ce1&amp;imgtype=0&amp;src=http%3A%2F%2Fimgsrc.baidu.com%2Fimgad%2Fpic%2Fitem%2F86d6277f9e2f07085c918508e324b899a901f226.jpg"/>
          <p:cNvPicPr>
            <a:picLocks noChangeAspect="1" noChangeArrowheads="1"/>
          </p:cNvPicPr>
          <p:nvPr/>
        </p:nvPicPr>
        <p:blipFill rotWithShape="1">
          <a:blip r:embed="rId1"/>
          <a:srcRect b="5052"/>
          <a:stretch>
            <a:fillRect/>
          </a:stretch>
        </p:blipFill>
        <p:spPr bwMode="auto">
          <a:xfrm>
            <a:off x="-1071602" y="-857280"/>
            <a:ext cx="12580326" cy="79359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看道边李树多子折枝，诸儿竞走③取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，唯④戎不动。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人问之，答曰：“树在道边而多子，此必苦李。”取之，信然⑤。</a:t>
            </a:r>
            <a:endParaRPr lang="zh-CN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47725" y="1646238"/>
            <a:ext cx="7374255" cy="721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诸儿竞走取之，唯</a:t>
            </a:r>
            <a:r>
              <a:rPr kumimoji="0" lang="zh-CN" altLang="en-US" sz="41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戎</a:t>
            </a:r>
            <a:r>
              <a:rPr kumimoji="0" lang="zh-CN" altLang="en-US" sz="41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不动。</a:t>
            </a:r>
            <a:endParaRPr kumimoji="0" lang="zh-CN" altLang="en-US" sz="4100" b="0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85800" y="2652713"/>
            <a:ext cx="4095750" cy="10652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写出了其他孩子争先恐后摘李子的场面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076825" y="2774950"/>
            <a:ext cx="3598863" cy="78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写出了王戎的冷静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5" name="左中括号 4"/>
          <p:cNvSpPr/>
          <p:nvPr/>
        </p:nvSpPr>
        <p:spPr>
          <a:xfrm rot="16200000">
            <a:off x="4687094" y="2272506"/>
            <a:ext cx="284163" cy="3254375"/>
          </a:xfrm>
          <a:prstGeom prst="leftBracke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44938" y="3719513"/>
            <a:ext cx="2233613" cy="169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对 比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7" name="直接连接符 6"/>
          <p:cNvCxnSpPr>
            <a:endCxn id="2" idx="2"/>
          </p:cNvCxnSpPr>
          <p:nvPr/>
        </p:nvCxnSpPr>
        <p:spPr>
          <a:xfrm>
            <a:off x="960120" y="3217863"/>
            <a:ext cx="3575050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76850" y="2360613"/>
            <a:ext cx="2357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7" name="图片 8" descr="287-1F20PZ92c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5"/>
          <a:stretch>
            <a:fillRect/>
          </a:stretch>
        </p:blipFill>
        <p:spPr>
          <a:xfrm>
            <a:off x="5865813" y="3962400"/>
            <a:ext cx="3382962" cy="203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王戎七岁，尝②与诸小儿游。看道边李树多子折枝，诸儿竞走③取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，唯④戎不动。人问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，答曰：“树在道边而多子，此必苦李。”取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，信然⑤。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之：指代某一样事物</a:t>
            </a:r>
            <a:endParaRPr lang="en-US" altLang="zh-CN" sz="44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王戎七岁，尝②与诸小儿游。看道边李树多子折枝，诸儿竞走③取之，唯④戎不动。人问之，答曰：“树在道边而多子，此必苦李。”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，信然⑤。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13560" y="1496695"/>
            <a:ext cx="2988310" cy="1060450"/>
            <a:chOff x="5466" y="4437"/>
            <a:chExt cx="8266" cy="1925"/>
          </a:xfrm>
        </p:grpSpPr>
        <p:pic>
          <p:nvPicPr>
            <p:cNvPr id="5" name="图片 4" descr="design-2-out-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66" y="4437"/>
              <a:ext cx="8266" cy="19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286" y="5093"/>
              <a:ext cx="3030" cy="1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altLang="en-US" sz="3000" b="1">
                  <a:solidFill>
                    <a:srgbClr val="FBF6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新宋体" panose="02010609030101010101" charset="-122"/>
                </a:rPr>
                <a:t>李子</a:t>
              </a:r>
              <a:endParaRPr lang="zh-CN" altLang="en-US" sz="3000" b="1">
                <a:solidFill>
                  <a:srgbClr val="FBF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新宋体" panose="02010609030101010101" charset="-122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王戎不取道旁李①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王戎七岁，尝②与诸小儿游。看道边李树多子折枝，诸儿竞走③取之，唯④戎不动。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人问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，答曰：“树在道边而多子，此必苦李。”</a:t>
            </a:r>
            <a:r>
              <a:rPr lang="zh-CN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取之，信然⑤。</a:t>
            </a:r>
            <a:endParaRPr lang="zh-CN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88770" y="909320"/>
            <a:ext cx="5248800" cy="1222662"/>
            <a:chOff x="5466" y="4437"/>
            <a:chExt cx="8266" cy="1925"/>
          </a:xfrm>
        </p:grpSpPr>
        <p:pic>
          <p:nvPicPr>
            <p:cNvPr id="4" name="图片 3" descr="design-2-out-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66" y="4437"/>
              <a:ext cx="8266" cy="192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467" y="4979"/>
              <a:ext cx="6921" cy="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altLang="en-US" sz="3000" b="1">
                  <a:solidFill>
                    <a:srgbClr val="FBF6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新宋体" panose="02010609030101010101" charset="-122"/>
                </a:rPr>
                <a:t>王戎不去摘李子的这件事</a:t>
              </a:r>
              <a:endParaRPr lang="zh-CN" altLang="en-US" sz="3000" b="1">
                <a:solidFill>
                  <a:srgbClr val="FBF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新宋体" panose="02010609030101010101" charset="-122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794125" y="2170113"/>
            <a:ext cx="2001838" cy="7762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3851275" y="2116138"/>
            <a:ext cx="2252663" cy="8299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人问</a:t>
            </a:r>
            <a:r>
              <a:rPr kumimoji="0" lang="zh-CN" altLang="en-US" sz="40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之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等线" pitchFamily="2" charset="-122"/>
            </a:endParaRPr>
          </a:p>
        </p:txBody>
      </p:sp>
      <p:pic>
        <p:nvPicPr>
          <p:cNvPr id="18" name="Picture 1" descr="C:\Users\Administrator\AppData\Roaming\Tencent\Users\454861128\QQ\WinTemp\RichOle\M%HDW`24@_CEA{~%8IM06YF.png"/>
          <p:cNvPicPr>
            <a:picLocks noChangeAspect="1" noChangeArrowheads="1"/>
          </p:cNvPicPr>
          <p:nvPr/>
        </p:nvPicPr>
        <p:blipFill rotWithShape="1">
          <a:blip r:embed="rId1" cstate="print"/>
          <a:srcRect l="47507" t="9447" r="4428" b="11078"/>
          <a:stretch>
            <a:fillRect/>
          </a:stretch>
        </p:blipFill>
        <p:spPr bwMode="auto">
          <a:xfrm>
            <a:off x="6660232" y="2852936"/>
            <a:ext cx="23762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21"/>
          <p:cNvGrpSpPr/>
          <p:nvPr/>
        </p:nvGrpSpPr>
        <p:grpSpPr>
          <a:xfrm>
            <a:off x="3001963" y="3429000"/>
            <a:ext cx="3417887" cy="1512888"/>
            <a:chOff x="4357686" y="190661"/>
            <a:chExt cx="2821528" cy="1900064"/>
          </a:xfrm>
        </p:grpSpPr>
        <p:sp>
          <p:nvSpPr>
            <p:cNvPr id="23" name="椭圆形标注 22"/>
            <p:cNvSpPr/>
            <p:nvPr/>
          </p:nvSpPr>
          <p:spPr>
            <a:xfrm>
              <a:off x="4357686" y="190661"/>
              <a:ext cx="2821528" cy="1900064"/>
            </a:xfrm>
            <a:prstGeom prst="wedgeEllipseCallout">
              <a:avLst>
                <a:gd name="adj1" fmla="val 60777"/>
                <a:gd name="adj2" fmla="val -796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22" name="矩形 23"/>
            <p:cNvSpPr/>
            <p:nvPr/>
          </p:nvSpPr>
          <p:spPr>
            <a:xfrm>
              <a:off x="4536008" y="357572"/>
              <a:ext cx="2643206" cy="15639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ts val="4500"/>
                </a:lnSpc>
              </a:pPr>
              <a:r>
                <a:rPr lang="zh-CN" altLang="en-US" sz="3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你怎么不去摘李子呀？</a:t>
              </a:r>
              <a:endParaRPr lang="zh-CN" altLang="en-US" sz="31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矩形 4"/>
          <p:cNvSpPr/>
          <p:nvPr/>
        </p:nvSpPr>
        <p:spPr>
          <a:xfrm>
            <a:off x="179388" y="957263"/>
            <a:ext cx="8756650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如果你看到其他孩子都去摘李子，只有王戎不动，你会问王戎什么呢？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30296" r="6730"/>
          <a:stretch>
            <a:fillRect/>
          </a:stretch>
        </p:blipFill>
        <p:spPr>
          <a:xfrm flipH="1">
            <a:off x="467544" y="3212976"/>
            <a:ext cx="1542819" cy="224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椭圆 10"/>
          <p:cNvSpPr/>
          <p:nvPr/>
        </p:nvSpPr>
        <p:spPr>
          <a:xfrm>
            <a:off x="4665663" y="2781300"/>
            <a:ext cx="144463" cy="142875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C:\Users\Administrator\AppData\Roaming\Tencent\Users\454861128\QQ\WinTemp\RichOle\M%HDW`24@_CEA{~%8IM06YF.png"/>
          <p:cNvPicPr>
            <a:picLocks noChangeAspect="1" noChangeArrowheads="1"/>
          </p:cNvPicPr>
          <p:nvPr/>
        </p:nvPicPr>
        <p:blipFill>
          <a:blip r:embed="rId1" cstate="print"/>
          <a:srcRect l="44252"/>
          <a:stretch>
            <a:fillRect/>
          </a:stretch>
        </p:blipFill>
        <p:spPr bwMode="auto">
          <a:xfrm>
            <a:off x="6947030" y="3041263"/>
            <a:ext cx="2195736" cy="295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939" name="组合 2"/>
          <p:cNvGrpSpPr/>
          <p:nvPr/>
        </p:nvGrpSpPr>
        <p:grpSpPr>
          <a:xfrm>
            <a:off x="3995738" y="1052513"/>
            <a:ext cx="3440112" cy="1512887"/>
            <a:chOff x="4357686" y="190661"/>
            <a:chExt cx="2840194" cy="1900064"/>
          </a:xfrm>
        </p:grpSpPr>
        <p:sp>
          <p:nvSpPr>
            <p:cNvPr id="4" name="椭圆形标注 3"/>
            <p:cNvSpPr/>
            <p:nvPr/>
          </p:nvSpPr>
          <p:spPr>
            <a:xfrm>
              <a:off x="4357686" y="190661"/>
              <a:ext cx="2821845" cy="1900064"/>
            </a:xfrm>
            <a:prstGeom prst="wedgeEllipseCallout">
              <a:avLst>
                <a:gd name="adj1" fmla="val 43412"/>
                <a:gd name="adj2" fmla="val 4295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47" name="矩形 4"/>
            <p:cNvSpPr/>
            <p:nvPr/>
          </p:nvSpPr>
          <p:spPr>
            <a:xfrm>
              <a:off x="4554674" y="357571"/>
              <a:ext cx="2643206" cy="15639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ts val="4500"/>
                </a:lnSpc>
              </a:pPr>
              <a:r>
                <a:rPr lang="zh-CN" altLang="en-US" sz="3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你怎么不去摘李子呀？</a:t>
              </a:r>
              <a:endParaRPr lang="zh-CN" altLang="en-US" sz="31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1819275" y="2770188"/>
            <a:ext cx="3795713" cy="1247775"/>
            <a:chOff x="2285984" y="1428742"/>
            <a:chExt cx="2714644" cy="1785950"/>
          </a:xfrm>
        </p:grpSpPr>
        <p:sp>
          <p:nvSpPr>
            <p:cNvPr id="7" name="椭圆形标注 6"/>
            <p:cNvSpPr/>
            <p:nvPr/>
          </p:nvSpPr>
          <p:spPr>
            <a:xfrm>
              <a:off x="2285984" y="1428742"/>
              <a:ext cx="2714644" cy="1785950"/>
            </a:xfrm>
            <a:prstGeom prst="wedgeEllipseCallout">
              <a:avLst>
                <a:gd name="adj1" fmla="val -46801"/>
                <a:gd name="adj2" fmla="val 3895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45" name="矩形 7"/>
            <p:cNvSpPr/>
            <p:nvPr/>
          </p:nvSpPr>
          <p:spPr>
            <a:xfrm>
              <a:off x="2500298" y="1559969"/>
              <a:ext cx="2286016" cy="14960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3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树在道边而多子，此必苦李。</a:t>
              </a:r>
              <a:endParaRPr lang="zh-CN" altLang="en-US" sz="3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/>
          <a:srcRect r="33008"/>
          <a:stretch>
            <a:fillRect/>
          </a:stretch>
        </p:blipFill>
        <p:spPr>
          <a:xfrm>
            <a:off x="97433" y="857250"/>
            <a:ext cx="1712151" cy="17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30296" r="6730"/>
          <a:stretch>
            <a:fillRect/>
          </a:stretch>
        </p:blipFill>
        <p:spPr>
          <a:xfrm flipH="1">
            <a:off x="0" y="3352090"/>
            <a:ext cx="1542820" cy="224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38300" y="4294188"/>
            <a:ext cx="5329238" cy="1272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李树生长在路边却还有这么多李子，这一定是苦李子。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  <a:sym typeface="等线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30296" r="6730"/>
          <a:stretch>
            <a:fillRect/>
          </a:stretch>
        </p:blipFill>
        <p:spPr>
          <a:xfrm flipH="1">
            <a:off x="107504" y="3729041"/>
            <a:ext cx="1542820" cy="224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5030788" y="3500438"/>
            <a:ext cx="3789363" cy="1568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202C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“必”是“一定”的意思，表现出王戎的自信。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3850" y="1068388"/>
            <a:ext cx="8605838" cy="2011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说一说：</a:t>
            </a:r>
            <a:endParaRPr kumimoji="0" lang="en-US" altLang="zh-CN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王戎是</a:t>
            </a:r>
            <a:r>
              <a: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怎么知道的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路边的李子是苦的呢</a:t>
            </a:r>
            <a:r>
              <a: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？是随便猜猜的吗？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你从哪里看出来的？</a:t>
            </a:r>
            <a:endParaRPr kumimoji="0" lang="zh-CN" altLang="zh-CN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40965" name="组合 4"/>
          <p:cNvGrpSpPr/>
          <p:nvPr/>
        </p:nvGrpSpPr>
        <p:grpSpPr>
          <a:xfrm>
            <a:off x="1258888" y="3284538"/>
            <a:ext cx="4033837" cy="1368425"/>
            <a:chOff x="2231691" y="1334782"/>
            <a:chExt cx="3040401" cy="1368152"/>
          </a:xfrm>
        </p:grpSpPr>
        <p:sp>
          <p:nvSpPr>
            <p:cNvPr id="6" name="椭圆形标注 5"/>
            <p:cNvSpPr/>
            <p:nvPr/>
          </p:nvSpPr>
          <p:spPr>
            <a:xfrm>
              <a:off x="2231691" y="1334782"/>
              <a:ext cx="2877672" cy="1368152"/>
            </a:xfrm>
            <a:prstGeom prst="wedgeEllipseCallout">
              <a:avLst>
                <a:gd name="adj1" fmla="val -46801"/>
                <a:gd name="adj2" fmla="val 3895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69" name="矩形 6"/>
            <p:cNvSpPr/>
            <p:nvPr/>
          </p:nvSpPr>
          <p:spPr>
            <a:xfrm>
              <a:off x="2446005" y="1534887"/>
              <a:ext cx="2826087" cy="10450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zh-CN" sz="3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树在道边而多子，此必苦李。</a:t>
              </a:r>
              <a:endParaRPr lang="zh-CN" altLang="en-US" sz="3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矩形: 圆角 6"/>
          <p:cNvSpPr/>
          <p:nvPr/>
        </p:nvSpPr>
        <p:spPr>
          <a:xfrm>
            <a:off x="1979613" y="3524250"/>
            <a:ext cx="2835275" cy="496888"/>
          </a:xfrm>
          <a:prstGeom prst="roundRect">
            <a:avLst/>
          </a:prstGeom>
          <a:noFill/>
          <a:ln w="508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24075" y="4449763"/>
            <a:ext cx="144463" cy="142875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400" y="1052513"/>
            <a:ext cx="8983663" cy="127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联系生活实际想一想：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为什么“树在道边而多子，此必苦李”？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8131" name="文本框 1"/>
          <p:cNvSpPr txBox="1">
            <a:spLocks noChangeArrowheads="1"/>
          </p:cNvSpPr>
          <p:nvPr/>
        </p:nvSpPr>
        <p:spPr bwMode="auto">
          <a:xfrm>
            <a:off x="436563" y="2997200"/>
            <a:ext cx="8208963" cy="20110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等线" pitchFamily="2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因为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树长在道旁，如果李子又甜又好吃，人们早就摘下来吃光了。而现在满树都是果子，就说明树上的李子不好吃，是苦李。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  <a:sym typeface="等线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606550" y="1366838"/>
            <a:ext cx="6119813" cy="121285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grpSp>
        <p:nvGrpSpPr>
          <p:cNvPr id="14339" name="组合 5"/>
          <p:cNvGrpSpPr/>
          <p:nvPr/>
        </p:nvGrpSpPr>
        <p:grpSpPr>
          <a:xfrm>
            <a:off x="1206500" y="1657350"/>
            <a:ext cx="6008166" cy="829945"/>
            <a:chOff x="2214546" y="272360"/>
            <a:chExt cx="6007102" cy="1075327"/>
          </a:xfrm>
        </p:grpSpPr>
        <p:grpSp>
          <p:nvGrpSpPr>
            <p:cNvPr id="14347" name="组合 11"/>
            <p:cNvGrpSpPr/>
            <p:nvPr/>
          </p:nvGrpSpPr>
          <p:grpSpPr>
            <a:xfrm>
              <a:off x="2857370" y="272360"/>
              <a:ext cx="5364278" cy="1075327"/>
              <a:chOff x="2133490" y="417189"/>
              <a:chExt cx="4962282" cy="918245"/>
            </a:xfrm>
          </p:grpSpPr>
          <p:sp>
            <p:nvSpPr>
              <p:cNvPr id="13" name="流程图: 联系 6"/>
              <p:cNvSpPr/>
              <p:nvPr/>
            </p:nvSpPr>
            <p:spPr>
              <a:xfrm>
                <a:off x="2133490" y="534868"/>
                <a:ext cx="651913" cy="697290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57B1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50" name="矩形 7"/>
              <p:cNvSpPr/>
              <p:nvPr/>
            </p:nvSpPr>
            <p:spPr>
              <a:xfrm>
                <a:off x="2963463" y="417189"/>
                <a:ext cx="4132309" cy="9182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zh-CN" altLang="en-US" sz="4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王戎不取道旁李</a:t>
                </a:r>
                <a:endPara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2" name="TextBox 4"/>
            <p:cNvSpPr txBox="1"/>
            <p:nvPr/>
          </p:nvSpPr>
          <p:spPr>
            <a:xfrm>
              <a:off x="2214546" y="334066"/>
              <a:ext cx="2014181" cy="9157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4000" b="1" kern="1200" cap="none" spc="0" normalizeH="0" baseline="0" noProof="0" dirty="0">
                  <a:solidFill>
                    <a:srgbClr val="F57B17"/>
                  </a:solidFill>
                  <a:latin typeface="+mn-lt"/>
                  <a:ea typeface="+mn-ea"/>
                  <a:cs typeface="+mn-cs"/>
                </a:rPr>
                <a:t>25</a:t>
              </a:r>
              <a:endParaRPr kumimoji="0" lang="zh-CN" altLang="en-US" sz="4000" b="1" kern="1200" cap="none" spc="0" normalizeH="0" baseline="0" noProof="0" dirty="0">
                <a:solidFill>
                  <a:srgbClr val="F57B17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340" name="矩形 15"/>
          <p:cNvSpPr/>
          <p:nvPr/>
        </p:nvSpPr>
        <p:spPr>
          <a:xfrm>
            <a:off x="3313113" y="1276350"/>
            <a:ext cx="10080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ó</a:t>
            </a:r>
            <a:r>
              <a:rPr lang="en-US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nɡ</a:t>
            </a:r>
            <a:endParaRPr lang="en-US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850" y="3716338"/>
            <a:ext cx="6207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755650" y="3736975"/>
            <a:ext cx="7704138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本文选自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世说新语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雅量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。王戎，晋朝人，“竹林七贤”之一，自幼聪慧。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17"/>
          <p:cNvGrpSpPr/>
          <p:nvPr/>
        </p:nvGrpSpPr>
        <p:grpSpPr>
          <a:xfrm>
            <a:off x="422275" y="3090863"/>
            <a:ext cx="7150100" cy="645160"/>
            <a:chOff x="2886930" y="2415291"/>
            <a:chExt cx="7150885" cy="644943"/>
          </a:xfrm>
        </p:grpSpPr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2886930" y="2415291"/>
              <a:ext cx="2649829" cy="6449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注释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V="1">
              <a:off x="2996480" y="3040556"/>
              <a:ext cx="7041335" cy="0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15"/>
          <p:cNvSpPr/>
          <p:nvPr/>
        </p:nvSpPr>
        <p:spPr>
          <a:xfrm>
            <a:off x="6953250" y="1489075"/>
            <a:ext cx="6207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11188" y="1470025"/>
            <a:ext cx="8208963" cy="15716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735013" y="1576388"/>
            <a:ext cx="7961313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人问之，答曰：“树在道边而多子，此必苦李。”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等线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27088" y="3357563"/>
            <a:ext cx="7629525" cy="186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     有人问他为什么不去摘李子，（王戎）回答说：“李树生长在路边却还有这么多李子，这一定是苦李子。”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  <a:sym typeface="等线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036638" y="1785938"/>
            <a:ext cx="4154488" cy="8350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1612900" y="1785938"/>
            <a:ext cx="3527425" cy="922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取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之，信然。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55650" y="4244975"/>
            <a:ext cx="7989888" cy="681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大家）摘下李子（一尝），的确如此。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  <a:sym typeface="等线" pitchFamily="2" charset="-122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1612900" y="3157538"/>
            <a:ext cx="41830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[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信然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]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的确如此。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矩形 15"/>
          <p:cNvSpPr/>
          <p:nvPr/>
        </p:nvSpPr>
        <p:spPr>
          <a:xfrm>
            <a:off x="1176338" y="3205163"/>
            <a:ext cx="6207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⑤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矩形 15"/>
          <p:cNvSpPr/>
          <p:nvPr/>
        </p:nvSpPr>
        <p:spPr>
          <a:xfrm>
            <a:off x="4130675" y="1758950"/>
            <a:ext cx="6207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⑤</a:t>
            </a:r>
            <a:endParaRPr lang="zh-CN" altLang="en-US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43" y="1269074"/>
            <a:ext cx="3257323" cy="217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7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76288" y="2106613"/>
            <a:ext cx="3135313" cy="7635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6083" name="矩形 4"/>
          <p:cNvSpPr/>
          <p:nvPr/>
        </p:nvSpPr>
        <p:spPr>
          <a:xfrm>
            <a:off x="0" y="1025525"/>
            <a:ext cx="9036050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”在文中出现了三次，三次的意思一样吗？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6288" y="2233613"/>
            <a:ext cx="3278188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诸儿竞走取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00100" y="3128963"/>
            <a:ext cx="3111500" cy="7620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0913" y="3197225"/>
            <a:ext cx="2016125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人问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62000" y="4149725"/>
            <a:ext cx="3189288" cy="7620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963" y="4238625"/>
            <a:ext cx="2016125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取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9400" y="2022475"/>
            <a:ext cx="2087563" cy="829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指李子。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8763" y="3094038"/>
            <a:ext cx="4895850" cy="829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指王戎不摘李子这件事。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7825" y="4144963"/>
            <a:ext cx="2089150" cy="829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指李子。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6" grpId="0" bldLvl="0" animBg="1"/>
      <p:bldP spid="7" grpId="0"/>
      <p:bldP spid="8" grpId="0" bldLvl="0" animBg="1"/>
      <p:bldP spid="9" grpId="0"/>
      <p:bldP spid="10" grpId="0" bldLvl="0" animBg="1"/>
      <p:bldP spid="11" grpId="0" bldLvl="0" animBg="1"/>
      <p:bldP spid="1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7950" y="981075"/>
            <a:ext cx="1500188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译文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288" y="1989138"/>
            <a:ext cx="8501063" cy="3879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王戎七岁的时候，曾经和许多小孩一起游玩。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等线" pitchFamily="2" charset="-122"/>
              </a:rPr>
              <a:t>他们看见路边李树上结了很多李子，把树枝都压弯了，许多孩子都争着跑过去摘李子，只有王戎没有动。有人问他为什么不去摘李子，王戎回答说：“李树生长在路边却还有这么多李子，这一定是苦李子。”大家摘下李子一尝，的确如此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  <a:sym typeface="等线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9388" y="1036638"/>
            <a:ext cx="1728788" cy="7620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7107" name="矩形 1"/>
          <p:cNvSpPr/>
          <p:nvPr/>
        </p:nvSpPr>
        <p:spPr>
          <a:xfrm>
            <a:off x="755650" y="2060575"/>
            <a:ext cx="8064500" cy="3044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四人一组，一人演王戎，其他人演小伙伴。演的时候可以展开丰富的想象，想一想：其他孩子见到“李树多子折枝”，会有怎样的对话？见王戎“不动”，又会怎样追问？他们会有什么样的表情？做什么动作？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8" name="文本框 3"/>
          <p:cNvSpPr txBox="1"/>
          <p:nvPr/>
        </p:nvSpPr>
        <p:spPr>
          <a:xfrm>
            <a:off x="323850" y="1125538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演一演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130" name="组合 1"/>
          <p:cNvGrpSpPr/>
          <p:nvPr/>
        </p:nvGrpSpPr>
        <p:grpSpPr>
          <a:xfrm>
            <a:off x="0" y="1125538"/>
            <a:ext cx="6408738" cy="1096962"/>
            <a:chOff x="108655" y="263109"/>
            <a:chExt cx="4786359" cy="1097974"/>
          </a:xfrm>
        </p:grpSpPr>
        <p:pic>
          <p:nvPicPr>
            <p:cNvPr id="48132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8133" name="组合 3"/>
            <p:cNvGrpSpPr/>
            <p:nvPr/>
          </p:nvGrpSpPr>
          <p:grpSpPr>
            <a:xfrm>
              <a:off x="1089165" y="536411"/>
              <a:ext cx="3805849" cy="680077"/>
              <a:chOff x="1938053" y="2511364"/>
              <a:chExt cx="3805849" cy="680077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965322" y="2511364"/>
                <a:ext cx="187447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974807" y="3191441"/>
                <a:ext cx="187565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3"/>
              <p:cNvSpPr txBox="1">
                <a:spLocks noChangeArrowheads="1"/>
              </p:cNvSpPr>
              <p:nvPr/>
            </p:nvSpPr>
            <p:spPr bwMode="auto">
              <a:xfrm>
                <a:off x="1938053" y="2543143"/>
                <a:ext cx="3805849" cy="58410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用自己的话讲讲这个故事。</a:t>
                </a:r>
                <a:endParaRPr kumimoji="0" lang="zh-CN" altLang="en-US" sz="3200" b="1" i="0" u="none" strike="noStrike" kern="1200" cap="none" spc="5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831492" y="2511364"/>
                <a:ext cx="1912410" cy="31779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849277" y="3191441"/>
                <a:ext cx="189462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矩形 9"/>
          <p:cNvSpPr/>
          <p:nvPr/>
        </p:nvSpPr>
        <p:spPr>
          <a:xfrm>
            <a:off x="827088" y="2708275"/>
            <a:ext cx="7888288" cy="1976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小组内练习讲故事，把故事讲完整。想象故事中人物会有怎样的对话、表情、动作，再把想到的内容加进去。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5965385" cy="590556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王戎不取道旁李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2196982"/>
            <a:ext cx="7826095" cy="4661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，尝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。看道边李树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，诸儿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，唯戎不动。人问之，答曰：“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endParaRPr lang="en-US" altLang="zh-CN" sz="32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______________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，此必苦李。”取之，信然。</a:t>
            </a:r>
            <a:endParaRPr lang="en-US" altLang="zh-CN" sz="32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tx2"/>
              </a:solidFill>
              <a:sym typeface="+mn-ea"/>
            </a:endParaRPr>
          </a:p>
        </p:txBody>
      </p:sp>
      <p:pic>
        <p:nvPicPr>
          <p:cNvPr id="11" name="Picture 2" descr="http://book.img.ireader.com/group6/M00/6F/C9/CmQUOViZkMeEZ0J0AAAAALgyej8324356288.jpg?v=XevtIvj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0735" y="1479550"/>
            <a:ext cx="2860040" cy="424307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3905250" y="1786890"/>
            <a:ext cx="4297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tx2"/>
                </a:solidFill>
                <a:sym typeface="+mn-ea"/>
              </a:rPr>
              <a:t>【鹤立鸡群】【渐入佳境】【楚楚可怜】</a:t>
            </a:r>
            <a:endParaRPr lang="zh-CN" altLang="en-US">
              <a:solidFill>
                <a:schemeClr val="tx2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chemeClr val="tx2"/>
                </a:solidFill>
                <a:sym typeface="+mn-ea"/>
              </a:rPr>
              <a:t>【身无长物】【标新立异】【拾人牙慧】</a:t>
            </a:r>
            <a:endParaRPr lang="zh-CN" altLang="en-US">
              <a:solidFill>
                <a:schemeClr val="tx2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chemeClr val="tx2"/>
                </a:solidFill>
                <a:sym typeface="+mn-ea"/>
              </a:rPr>
              <a:t>【覆巢之下,安有完卵】【割席绝交】</a:t>
            </a:r>
            <a:endParaRPr lang="zh-CN" altLang="en-US">
              <a:solidFill>
                <a:schemeClr val="tx2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chemeClr val="tx2"/>
                </a:solidFill>
                <a:sym typeface="+mn-ea"/>
              </a:rPr>
              <a:t>【难兄难弟】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【黑白分明】【小时了了】</a:t>
            </a: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0605" y="1291590"/>
            <a:ext cx="405447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400"/>
              <a:t>魏晋名士，</a:t>
            </a:r>
            <a:endParaRPr lang="zh-CN" altLang="en-US" sz="4400"/>
          </a:p>
          <a:p>
            <a:pPr algn="l"/>
            <a:r>
              <a:rPr lang="zh-CN" altLang="en-US" sz="4400"/>
              <a:t>竹林七贤之一。</a:t>
            </a:r>
            <a:endParaRPr lang="zh-CN" altLang="en-US" sz="4400"/>
          </a:p>
          <a:p>
            <a:pPr algn="l"/>
            <a:r>
              <a:rPr lang="zh-CN" altLang="en-US" sz="4400"/>
              <a:t>他自幼聪慧，神采秀美。</a:t>
            </a:r>
            <a:endParaRPr lang="zh-CN" altLang="en-US" sz="4400"/>
          </a:p>
          <a:p>
            <a:pPr algn="l"/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842895" y="358140"/>
            <a:ext cx="2366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   戎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18"/>
          <p:cNvSpPr txBox="1"/>
          <p:nvPr/>
        </p:nvSpPr>
        <p:spPr>
          <a:xfrm>
            <a:off x="251520" y="1598484"/>
            <a:ext cx="5994347" cy="33394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latinLnBrk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</a:t>
            </a:r>
            <a:r>
              <a:rPr kumimoji="0" lang="zh-CN" altLang="en-US" sz="3600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</a:t>
            </a:r>
            <a:r>
              <a:rPr kumimoji="0" lang="en-US" altLang="zh-CN" sz="3600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3600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世说新语</a:t>
            </a:r>
            <a:r>
              <a:rPr kumimoji="0" lang="en-US" altLang="zh-CN" sz="3600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》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是中国魏晋南北朝时期“笔记小说”的代表作，是我国最早的一部文言志人小说集，主要是记载东汉后期到晋宋间一些名士的言行与轶事。</a:t>
            </a:r>
            <a:r>
              <a:rPr kumimoji="0" lang="en-US" alt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世说新语</a:t>
            </a:r>
            <a:r>
              <a:rPr kumimoji="0" lang="en-US" alt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共三十六篇，</a:t>
            </a:r>
            <a:r>
              <a:rPr kumimoji="0" lang="en-US" alt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雅量</a:t>
            </a:r>
            <a:r>
              <a:rPr kumimoji="0" lang="en-US" alt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是其中一篇。</a:t>
            </a:r>
            <a:r>
              <a:rPr kumimoji="0" lang="en-US" alt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en-US" altLang="zh-CN" sz="28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1638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1773238"/>
            <a:ext cx="2433637" cy="3271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58480" y="1224171"/>
            <a:ext cx="4697180" cy="70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学习文言文的方法</a:t>
            </a:r>
            <a:endParaRPr kumimoji="0" lang="zh-CN" altLang="en-US" sz="4000" b="0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25500" y="2298700"/>
            <a:ext cx="7151688" cy="28368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969963" y="2374900"/>
            <a:ext cx="6264275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借助注释。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联系上下文。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遇到难句，反复多读几遍。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结合插图。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1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1012825"/>
            <a:ext cx="938213" cy="114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6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charRg st="6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6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charRg st="26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2"/>
          <p:cNvSpPr/>
          <p:nvPr/>
        </p:nvSpPr>
        <p:spPr>
          <a:xfrm>
            <a:off x="14288" y="938213"/>
            <a:ext cx="86439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读了课题，你知道课文讲了一件什么事吗？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1738" y="4311650"/>
            <a:ext cx="6481763" cy="899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王戎不去摘道路旁树上的李子。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4625975" y="2903538"/>
            <a:ext cx="142875" cy="14446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Gill Sans"/>
              <a:cs typeface="Gill Sans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084638" y="3292475"/>
            <a:ext cx="714375" cy="576263"/>
          </a:xfrm>
          <a:prstGeom prst="wedgeRoundRectCallout">
            <a:avLst>
              <a:gd name="adj1" fmla="val 32659"/>
              <a:gd name="adj2" fmla="val -7446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Gill Sans" charset="0"/>
              </a:rPr>
              <a:t>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Gill Sans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356225" y="2903538"/>
            <a:ext cx="142875" cy="14446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Gill Sans"/>
              <a:cs typeface="Gill Sans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964113" y="3297238"/>
            <a:ext cx="1071563" cy="576263"/>
          </a:xfrm>
          <a:prstGeom prst="wedgeRoundRectCallout">
            <a:avLst>
              <a:gd name="adj1" fmla="val -10956"/>
              <a:gd name="adj2" fmla="val -7329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道路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Gill Sans" charset="0"/>
            </a:endParaRPr>
          </a:p>
        </p:txBody>
      </p:sp>
      <p:grpSp>
        <p:nvGrpSpPr>
          <p:cNvPr id="18440" name="组合 5"/>
          <p:cNvGrpSpPr/>
          <p:nvPr/>
        </p:nvGrpSpPr>
        <p:grpSpPr>
          <a:xfrm>
            <a:off x="971550" y="2112963"/>
            <a:ext cx="6007762" cy="829945"/>
            <a:chOff x="2214546" y="272360"/>
            <a:chExt cx="6008273" cy="1077385"/>
          </a:xfrm>
        </p:grpSpPr>
        <p:grpSp>
          <p:nvGrpSpPr>
            <p:cNvPr id="18444" name="组合 11"/>
            <p:cNvGrpSpPr/>
            <p:nvPr/>
          </p:nvGrpSpPr>
          <p:grpSpPr>
            <a:xfrm>
              <a:off x="2857539" y="272360"/>
              <a:ext cx="5365280" cy="1077385"/>
              <a:chOff x="2133647" y="417189"/>
              <a:chExt cx="4963209" cy="920002"/>
            </a:xfrm>
          </p:grpSpPr>
          <p:sp>
            <p:nvSpPr>
              <p:cNvPr id="13" name="流程图: 联系 6"/>
              <p:cNvSpPr/>
              <p:nvPr/>
            </p:nvSpPr>
            <p:spPr>
              <a:xfrm>
                <a:off x="2133647" y="535092"/>
                <a:ext cx="652084" cy="698625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57B1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47" name="矩形 7"/>
              <p:cNvSpPr/>
              <p:nvPr/>
            </p:nvSpPr>
            <p:spPr>
              <a:xfrm>
                <a:off x="2963463" y="417189"/>
                <a:ext cx="4133393" cy="9200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zh-CN" altLang="en-US" sz="4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王戎不取道旁李</a:t>
                </a:r>
                <a:endPara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2" name="TextBox 4"/>
            <p:cNvSpPr txBox="1"/>
            <p:nvPr/>
          </p:nvSpPr>
          <p:spPr>
            <a:xfrm>
              <a:off x="2214546" y="334184"/>
              <a:ext cx="2014709" cy="917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4000" b="1" kern="1200" cap="none" spc="0" normalizeH="0" baseline="0" noProof="0" dirty="0">
                  <a:solidFill>
                    <a:srgbClr val="F57B17"/>
                  </a:solidFill>
                  <a:latin typeface="+mn-lt"/>
                  <a:ea typeface="+mn-ea"/>
                  <a:cs typeface="+mn-cs"/>
                </a:rPr>
                <a:t>25</a:t>
              </a:r>
              <a:endParaRPr kumimoji="0" lang="zh-CN" altLang="en-US" sz="4000" b="1" kern="1200" cap="none" spc="0" normalizeH="0" baseline="0" noProof="0" dirty="0">
                <a:solidFill>
                  <a:srgbClr val="F57B17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441" name="矩形 14"/>
          <p:cNvSpPr/>
          <p:nvPr/>
        </p:nvSpPr>
        <p:spPr>
          <a:xfrm>
            <a:off x="3076575" y="1731963"/>
            <a:ext cx="10080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ó</a:t>
            </a:r>
            <a:r>
              <a:rPr lang="en-US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nɡ</a:t>
            </a:r>
            <a:endParaRPr lang="en-US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6511925" y="2924175"/>
            <a:ext cx="142875" cy="14446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Gill Sans"/>
              <a:cs typeface="Gill Sans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119813" y="3319463"/>
            <a:ext cx="1071563" cy="576263"/>
          </a:xfrm>
          <a:prstGeom prst="wedgeRoundRectCallout">
            <a:avLst>
              <a:gd name="adj1" fmla="val -10956"/>
              <a:gd name="adj2" fmla="val -7329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Gill Sans" charset="0"/>
              </a:rPr>
              <a:t>李子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9480" y="4774565"/>
            <a:ext cx="7416800" cy="590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0095" y="4947167"/>
            <a:ext cx="7826095" cy="4661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9805" y="256540"/>
            <a:ext cx="71932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914400" lvl="2" indent="0" algn="l">
              <a:buNone/>
            </a:pP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阅读要求一：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lvl="2" indent="0">
              <a:buNone/>
            </a:pP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我会读准字音，读通句子</a:t>
            </a:r>
            <a:endParaRPr lang="zh-CN" altLang="en-US" sz="2800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208086" y="2226037"/>
            <a:ext cx="8670029" cy="39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王戎不取道旁李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    王戎七岁，尝与诸小儿游。看道边李树多子折枝，诸儿竞走取之，唯戎不动。人问之，答曰：“树在道边而多子，此必苦李。”取之，信然。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9690" y="2227058"/>
            <a:ext cx="8668424" cy="39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王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戎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不取道旁李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    王戎七岁，尝与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诸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小儿游。看道边李树多子折枝，诸儿</a:t>
            </a:r>
            <a:r>
              <a:rPr lang="zh-CN" altLang="en-US" sz="33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竞</a:t>
            </a:r>
            <a:r>
              <a:rPr lang="zh-CN" altLang="en-US" sz="33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itchFamily="2" charset="-122"/>
              </a:rPr>
              <a:t>走取之，唯戎不动。人问之，答曰：“树在道边而多子，此必苦李。”取之，信然。</a:t>
            </a:r>
            <a:endParaRPr lang="zh-CN" altLang="en-US" sz="3300" b="1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7862" y="2953476"/>
            <a:ext cx="69161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zhū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05581" y="2096798"/>
            <a:ext cx="86010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rónɡ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87011" y="3670804"/>
            <a:ext cx="86010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5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jìnɡ</a:t>
            </a:r>
            <a:endParaRPr lang="en-US" altLang="zh-CN" sz="195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矩形 33"/>
          <p:cNvSpPr/>
          <p:nvPr/>
        </p:nvSpPr>
        <p:spPr>
          <a:xfrm>
            <a:off x="880745" y="4008755"/>
            <a:ext cx="186880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zhū</a:t>
            </a:r>
            <a:endParaRPr lang="en-US" altLang="zh-CN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诸</a:t>
            </a:r>
            <a:endParaRPr lang="zh-CN" altLang="en-US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8800" y="2023110"/>
            <a:ext cx="232346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rónɡ</a:t>
            </a:r>
            <a:endParaRPr lang="en-US" altLang="zh-CN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戎</a:t>
            </a:r>
            <a:endParaRPr lang="zh-CN" altLang="en-US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82265" y="4008755"/>
            <a:ext cx="232346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jìnɡ</a:t>
            </a:r>
            <a:endParaRPr lang="en-US" altLang="zh-CN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竞</a:t>
            </a:r>
            <a:endParaRPr lang="zh-CN" altLang="en-US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4480" y="2088515"/>
            <a:ext cx="232346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w</a:t>
            </a: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é</a:t>
            </a: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i</a:t>
            </a:r>
            <a:endParaRPr lang="en-US" altLang="zh-CN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唯</a:t>
            </a:r>
            <a:endParaRPr lang="zh-CN" altLang="en-US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7945" y="2088515"/>
            <a:ext cx="232346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ch</a:t>
            </a: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á</a:t>
            </a:r>
            <a:r>
              <a:rPr lang="en-US" altLang="zh-CN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ng</a:t>
            </a:r>
            <a:endParaRPr lang="en-US" altLang="zh-CN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err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尝</a:t>
            </a:r>
            <a:endParaRPr lang="zh-CN" altLang="en-US" sz="3200" b="1" dirty="0" err="1">
              <a:solidFill>
                <a:srgbClr val="0000FF"/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2365" y="382905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阅读要求一：我会读准字音，读通句子</a:t>
            </a:r>
            <a:endParaRPr lang="zh-CN" alt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77af6f9d-ae4d-4dbb-8b3c-286118b8d3b1"/>
  <p:tag name="COMMONDATA" val="eyJoZGlkIjoiOTY1NjYwMTAyY2IyY2U4MWJjZTlkYTgyNTQ4MWQ5YTkifQ=="/>
</p:tagLst>
</file>

<file path=ppt/theme/theme1.xml><?xml version="1.0" encoding="utf-8"?>
<a:theme xmlns:a="http://schemas.openxmlformats.org/drawingml/2006/main" name="A000120141119A06PPBG">
  <a:themeElements>
    <a:clrScheme name="自定义 188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90C413"/>
      </a:accent1>
      <a:accent2>
        <a:srgbClr val="BABD3D"/>
      </a:accent2>
      <a:accent3>
        <a:srgbClr val="DCAB48"/>
      </a:accent3>
      <a:accent4>
        <a:srgbClr val="6B8A4B"/>
      </a:accent4>
      <a:accent5>
        <a:srgbClr val="00B0F0"/>
      </a:accent5>
      <a:accent6>
        <a:srgbClr val="B84D30"/>
      </a:accent6>
      <a:hlink>
        <a:srgbClr val="409BA2"/>
      </a:hlink>
      <a:folHlink>
        <a:srgbClr val="AFB2B4"/>
      </a:folHlink>
    </a:clrScheme>
    <a:fontScheme name="自定义 15">
      <a:majorFont>
        <a:latin typeface="Arial Black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A000120141119A06PPBG</Template>
  <TotalTime>0</TotalTime>
  <Words>2787</Words>
  <Application>WPS 演示</Application>
  <PresentationFormat>全屏显示(4:3)</PresentationFormat>
  <Paragraphs>292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宋体</vt:lpstr>
      <vt:lpstr>Wingdings</vt:lpstr>
      <vt:lpstr>Wingdings 2</vt:lpstr>
      <vt:lpstr>Calibri</vt:lpstr>
      <vt:lpstr>楷体</vt:lpstr>
      <vt:lpstr>Times New Roman</vt:lpstr>
      <vt:lpstr>隶书</vt:lpstr>
      <vt:lpstr>黑体</vt:lpstr>
      <vt:lpstr>仿宋</vt:lpstr>
      <vt:lpstr>Gill Sans</vt:lpstr>
      <vt:lpstr>Gill Sans</vt:lpstr>
      <vt:lpstr>Gill Sans MT</vt:lpstr>
      <vt:lpstr>等线</vt:lpstr>
      <vt:lpstr>幼圆</vt:lpstr>
      <vt:lpstr>微软雅黑</vt:lpstr>
      <vt:lpstr>Arial Unicode MS</vt:lpstr>
      <vt:lpstr>Arial Black</vt:lpstr>
      <vt:lpstr>新宋体</vt:lpstr>
      <vt:lpstr>华文楷体</vt:lpstr>
      <vt:lpstr>A000120141119A06PPBG</vt:lpstr>
      <vt:lpstr>25.王戎不取道旁李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</vt:lpstr>
      <vt:lpstr>PowerPoint 演示文稿</vt:lpstr>
      <vt:lpstr>         </vt:lpstr>
      <vt:lpstr>PowerPoint 演示文稿</vt:lpstr>
      <vt:lpstr>PowerPoint 演示文稿</vt:lpstr>
      <vt:lpstr>        王戎不取道旁李①</vt:lpstr>
      <vt:lpstr>        王戎不取道旁李①</vt:lpstr>
      <vt:lpstr>        王戎不取道旁李①</vt:lpstr>
      <vt:lpstr>        王戎不取道旁李①</vt:lpstr>
      <vt:lpstr>PowerPoint 演示文稿</vt:lpstr>
      <vt:lpstr>PowerPoint 演示文稿</vt:lpstr>
      <vt:lpstr>PowerPoint 演示文稿</vt:lpstr>
      <vt:lpstr>PowerPoint 演示文稿</vt:lpstr>
      <vt:lpstr>        王戎不取道旁李①</vt:lpstr>
      <vt:lpstr>PowerPoint 演示文稿</vt:lpstr>
      <vt:lpstr>        王戎不取道旁李①</vt:lpstr>
      <vt:lpstr>        王戎不取道旁李①</vt:lpstr>
      <vt:lpstr>        王戎不取道旁李①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王戎不取道旁李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26.王戎不取道旁李</dc:title>
  <dc:creator>dell</dc:creator>
  <cp:lastModifiedBy>dell</cp:lastModifiedBy>
  <cp:revision>136</cp:revision>
  <dcterms:created xsi:type="dcterms:W3CDTF">1900-01-01T00:00:00Z</dcterms:created>
  <dcterms:modified xsi:type="dcterms:W3CDTF">2022-11-17T05:57:49Z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0917C372F0844C018FA71F39BD7C6BC9</vt:lpwstr>
  </property>
</Properties>
</file>