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289" r:id="rId2"/>
    <p:sldId id="257" r:id="rId3"/>
    <p:sldId id="258" r:id="rId4"/>
    <p:sldId id="259" r:id="rId5"/>
    <p:sldId id="260" r:id="rId6"/>
    <p:sldId id="261" r:id="rId7"/>
    <p:sldId id="291" r:id="rId8"/>
    <p:sldId id="263" r:id="rId9"/>
    <p:sldId id="264" r:id="rId10"/>
    <p:sldId id="266" r:id="rId11"/>
    <p:sldId id="285" r:id="rId12"/>
    <p:sldId id="292" r:id="rId13"/>
    <p:sldId id="288" r:id="rId14"/>
    <p:sldId id="272" r:id="rId15"/>
    <p:sldId id="290" r:id="rId16"/>
    <p:sldId id="268" r:id="rId17"/>
    <p:sldId id="279" r:id="rId18"/>
    <p:sldId id="281" r:id="rId19"/>
    <p:sldId id="280" r:id="rId20"/>
    <p:sldId id="282" r:id="rId21"/>
    <p:sldId id="283" r:id="rId22"/>
    <p:sldId id="284" r:id="rId23"/>
    <p:sldId id="271" r:id="rId24"/>
    <p:sldId id="273" r:id="rId25"/>
    <p:sldId id="274"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247">
          <p15:clr>
            <a:srgbClr val="A4A3A4"/>
          </p15:clr>
        </p15:guide>
        <p15:guide id="2" orient="horz" pos="2418">
          <p15:clr>
            <a:srgbClr val="A4A3A4"/>
          </p15:clr>
        </p15:guide>
        <p15:guide id="3" pos="2934">
          <p15:clr>
            <a:srgbClr val="A4A3A4"/>
          </p15:clr>
        </p15:guide>
        <p15:guide id="4" orient="horz" pos="318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4F54"/>
    <a:srgbClr val="3D2B19"/>
    <a:srgbClr val="EBEFF2"/>
    <a:srgbClr val="A3A621"/>
    <a:srgbClr val="B88E20"/>
    <a:srgbClr val="467435"/>
    <a:srgbClr val="8CA4A1"/>
    <a:srgbClr val="7D9087"/>
    <a:srgbClr val="42490E"/>
    <a:srgbClr val="3743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95065" autoAdjust="0"/>
  </p:normalViewPr>
  <p:slideViewPr>
    <p:cSldViewPr snapToGrid="0" showGuides="1">
      <p:cViewPr varScale="1">
        <p:scale>
          <a:sx n="115" d="100"/>
          <a:sy n="115" d="100"/>
        </p:scale>
        <p:origin x="684" y="108"/>
      </p:cViewPr>
      <p:guideLst>
        <p:guide pos="1247"/>
        <p:guide orient="horz" pos="2418"/>
        <p:guide pos="2934"/>
        <p:guide orient="horz" pos="3185"/>
      </p:guideLst>
    </p:cSldViewPr>
  </p:slideViewPr>
  <p:notesTextViewPr>
    <p:cViewPr>
      <p:scale>
        <a:sx n="1" d="1"/>
        <a:sy n="1" d="1"/>
      </p:scale>
      <p:origin x="0" y="0"/>
    </p:cViewPr>
  </p:notesTextViewPr>
  <p:notesViewPr>
    <p:cSldViewPr snapToGrid="0">
      <p:cViewPr varScale="1">
        <p:scale>
          <a:sx n="63" d="100"/>
          <a:sy n="63" d="100"/>
        </p:scale>
        <p:origin x="2280"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844"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845"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073CC0-AECE-40EE-8662-3B559D2CA9CA}" type="datetimeFigureOut">
              <a:rPr lang="zh-CN" altLang="en-US" smtClean="0"/>
              <a:t>2019/3/12</a:t>
            </a:fld>
            <a:endParaRPr lang="zh-CN" altLang="en-US"/>
          </a:p>
        </p:txBody>
      </p:sp>
      <p:sp>
        <p:nvSpPr>
          <p:cNvPr id="1048846"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847"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1D1770-3B4F-414F-801E-F560713A608E}" type="slidenum">
              <a:rPr lang="zh-CN" altLang="en-US" smtClean="0"/>
              <a:t>‹#›</a:t>
            </a:fld>
            <a:endParaRPr lang="zh-CN" altLang="en-US"/>
          </a:p>
        </p:txBody>
      </p:sp>
    </p:spTree>
    <p:extLst>
      <p:ext uri="{BB962C8B-B14F-4D97-AF65-F5344CB8AC3E}">
        <p14:creationId xmlns:p14="http://schemas.microsoft.com/office/powerpoint/2010/main" val="2834584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838"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839"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07BAB-9715-46FC-9D10-D1CFAE156949}" type="datetimeFigureOut">
              <a:rPr lang="zh-CN" altLang="en-US" smtClean="0"/>
              <a:t>2019/3/12</a:t>
            </a:fld>
            <a:endParaRPr lang="zh-CN" altLang="en-US"/>
          </a:p>
        </p:txBody>
      </p:sp>
      <p:sp>
        <p:nvSpPr>
          <p:cNvPr id="1048840"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8841"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842"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843"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E3FCB-9F64-4976-B312-4A3898CA2F25}" type="slidenum">
              <a:rPr lang="zh-CN" altLang="en-US" smtClean="0"/>
              <a:t>‹#›</a:t>
            </a:fld>
            <a:endParaRPr lang="zh-CN" altLang="en-US"/>
          </a:p>
        </p:txBody>
      </p:sp>
    </p:spTree>
    <p:extLst>
      <p:ext uri="{BB962C8B-B14F-4D97-AF65-F5344CB8AC3E}">
        <p14:creationId xmlns:p14="http://schemas.microsoft.com/office/powerpoint/2010/main" val="1180879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3" name="幻灯片图像占位符 1"/>
          <p:cNvSpPr>
            <a:spLocks noGrp="1" noRot="1" noChangeAspect="1"/>
          </p:cNvSpPr>
          <p:nvPr>
            <p:ph type="sldImg"/>
          </p:nvPr>
        </p:nvSpPr>
        <p:spPr/>
      </p:sp>
      <p:sp>
        <p:nvSpPr>
          <p:cNvPr id="1048594" name="备注占位符 2"/>
          <p:cNvSpPr>
            <a:spLocks noGrp="1"/>
          </p:cNvSpPr>
          <p:nvPr>
            <p:ph type="body" idx="1"/>
          </p:nvPr>
        </p:nvSpPr>
        <p:spPr/>
        <p:txBody>
          <a:bodyPr/>
          <a:lstStyle/>
          <a:p>
            <a:endParaRPr lang="zh-CN" altLang="en-US"/>
          </a:p>
        </p:txBody>
      </p:sp>
      <p:sp>
        <p:nvSpPr>
          <p:cNvPr id="1048595" name="灯片编号占位符 3"/>
          <p:cNvSpPr>
            <a:spLocks noGrp="1"/>
          </p:cNvSpPr>
          <p:nvPr>
            <p:ph type="sldNum" sz="quarter" idx="5"/>
          </p:nvPr>
        </p:nvSpPr>
        <p:spPr/>
        <p:txBody>
          <a:bodyPr/>
          <a:lstStyle/>
          <a:p>
            <a:fld id="{A33E3FCB-9F64-4976-B312-4A3898CA2F25}" type="slidenum">
              <a:rPr lang="zh-CN" altLang="en-US" smtClean="0"/>
              <a:t>1</a:t>
            </a:fld>
            <a:endParaRPr lang="zh-CN" altLang="en-US"/>
          </a:p>
        </p:txBody>
      </p:sp>
    </p:spTree>
    <p:extLst>
      <p:ext uri="{BB962C8B-B14F-4D97-AF65-F5344CB8AC3E}">
        <p14:creationId xmlns:p14="http://schemas.microsoft.com/office/powerpoint/2010/main" val="2192264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3" name="幻灯片图像占位符 1"/>
          <p:cNvSpPr>
            <a:spLocks noGrp="1" noRot="1" noChangeAspect="1"/>
          </p:cNvSpPr>
          <p:nvPr>
            <p:ph type="sldImg"/>
          </p:nvPr>
        </p:nvSpPr>
        <p:spPr/>
      </p:sp>
      <p:sp>
        <p:nvSpPr>
          <p:cNvPr id="1048594" name="备注占位符 2"/>
          <p:cNvSpPr>
            <a:spLocks noGrp="1"/>
          </p:cNvSpPr>
          <p:nvPr>
            <p:ph type="body" idx="1"/>
          </p:nvPr>
        </p:nvSpPr>
        <p:spPr/>
        <p:txBody>
          <a:bodyPr/>
          <a:lstStyle/>
          <a:p>
            <a:endParaRPr lang="zh-CN" altLang="en-US"/>
          </a:p>
        </p:txBody>
      </p:sp>
      <p:sp>
        <p:nvSpPr>
          <p:cNvPr id="1048595" name="灯片编号占位符 3"/>
          <p:cNvSpPr>
            <a:spLocks noGrp="1"/>
          </p:cNvSpPr>
          <p:nvPr>
            <p:ph type="sldNum" sz="quarter" idx="5"/>
          </p:nvPr>
        </p:nvSpPr>
        <p:spPr/>
        <p:txBody>
          <a:bodyPr/>
          <a:lstStyle/>
          <a:p>
            <a:fld id="{A33E3FCB-9F64-4976-B312-4A3898CA2F25}" type="slidenum">
              <a:rPr lang="zh-CN" altLang="en-US" smtClean="0"/>
              <a:t>2</a:t>
            </a:fld>
            <a:endParaRPr lang="zh-CN" altLang="en-US"/>
          </a:p>
        </p:txBody>
      </p:sp>
    </p:spTree>
    <p:extLst>
      <p:ext uri="{BB962C8B-B14F-4D97-AF65-F5344CB8AC3E}">
        <p14:creationId xmlns:p14="http://schemas.microsoft.com/office/powerpoint/2010/main" val="361620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7" name="幻灯片图像占位符 1"/>
          <p:cNvSpPr>
            <a:spLocks noGrp="1" noRot="1" noChangeAspect="1"/>
          </p:cNvSpPr>
          <p:nvPr>
            <p:ph type="sldImg"/>
          </p:nvPr>
        </p:nvSpPr>
        <p:spPr/>
      </p:sp>
      <p:sp>
        <p:nvSpPr>
          <p:cNvPr id="1048608" name="备注占位符 2"/>
          <p:cNvSpPr>
            <a:spLocks noGrp="1"/>
          </p:cNvSpPr>
          <p:nvPr>
            <p:ph type="body" idx="1"/>
          </p:nvPr>
        </p:nvSpPr>
        <p:spPr/>
        <p:txBody>
          <a:bodyPr/>
          <a:lstStyle/>
          <a:p>
            <a:endParaRPr lang="zh-CN" altLang="en-US"/>
          </a:p>
        </p:txBody>
      </p:sp>
      <p:sp>
        <p:nvSpPr>
          <p:cNvPr id="1048609" name="灯片编号占位符 3"/>
          <p:cNvSpPr>
            <a:spLocks noGrp="1"/>
          </p:cNvSpPr>
          <p:nvPr>
            <p:ph type="sldNum" sz="quarter" idx="5"/>
          </p:nvPr>
        </p:nvSpPr>
        <p:spPr/>
        <p:txBody>
          <a:bodyPr/>
          <a:lstStyle/>
          <a:p>
            <a:fld id="{A33E3FCB-9F64-4976-B312-4A3898CA2F25}" type="slidenum">
              <a:rPr lang="zh-CN" altLang="en-US" smtClean="0"/>
              <a:t>4</a:t>
            </a:fld>
            <a:endParaRPr lang="zh-CN" altLang="en-US"/>
          </a:p>
        </p:txBody>
      </p:sp>
    </p:spTree>
    <p:extLst>
      <p:ext uri="{BB962C8B-B14F-4D97-AF65-F5344CB8AC3E}">
        <p14:creationId xmlns:p14="http://schemas.microsoft.com/office/powerpoint/2010/main" val="3223086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3E3FCB-9F64-4976-B312-4A3898CA2F25}" type="slidenum">
              <a:rPr lang="zh-CN" altLang="en-US" smtClean="0"/>
              <a:t>6</a:t>
            </a:fld>
            <a:endParaRPr lang="zh-CN" altLang="en-US"/>
          </a:p>
        </p:txBody>
      </p:sp>
    </p:spTree>
    <p:extLst>
      <p:ext uri="{BB962C8B-B14F-4D97-AF65-F5344CB8AC3E}">
        <p14:creationId xmlns:p14="http://schemas.microsoft.com/office/powerpoint/2010/main" val="3351027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3E3FCB-9F64-4976-B312-4A3898CA2F25}" type="slidenum">
              <a:rPr lang="zh-CN" altLang="en-US" smtClean="0"/>
              <a:t>7</a:t>
            </a:fld>
            <a:endParaRPr lang="zh-CN" altLang="en-US"/>
          </a:p>
        </p:txBody>
      </p:sp>
    </p:spTree>
    <p:extLst>
      <p:ext uri="{BB962C8B-B14F-4D97-AF65-F5344CB8AC3E}">
        <p14:creationId xmlns:p14="http://schemas.microsoft.com/office/powerpoint/2010/main" val="3917216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4" name="幻灯片图像占位符 1"/>
          <p:cNvSpPr>
            <a:spLocks noGrp="1" noRot="1" noChangeAspect="1"/>
          </p:cNvSpPr>
          <p:nvPr>
            <p:ph type="sldImg"/>
          </p:nvPr>
        </p:nvSpPr>
        <p:spPr/>
      </p:sp>
      <p:sp>
        <p:nvSpPr>
          <p:cNvPr id="1048655" name="备注占位符 2"/>
          <p:cNvSpPr>
            <a:spLocks noGrp="1"/>
          </p:cNvSpPr>
          <p:nvPr>
            <p:ph type="body" idx="1"/>
          </p:nvPr>
        </p:nvSpPr>
        <p:spPr/>
        <p:txBody>
          <a:bodyPr/>
          <a:lstStyle/>
          <a:p>
            <a:endParaRPr lang="zh-CN" altLang="en-US"/>
          </a:p>
        </p:txBody>
      </p:sp>
      <p:sp>
        <p:nvSpPr>
          <p:cNvPr id="1048656" name="灯片编号占位符 3"/>
          <p:cNvSpPr>
            <a:spLocks noGrp="1"/>
          </p:cNvSpPr>
          <p:nvPr>
            <p:ph type="sldNum" sz="quarter" idx="5"/>
          </p:nvPr>
        </p:nvSpPr>
        <p:spPr/>
        <p:txBody>
          <a:bodyPr/>
          <a:lstStyle/>
          <a:p>
            <a:fld id="{A33E3FCB-9F64-4976-B312-4A3898CA2F25}" type="slidenum">
              <a:rPr lang="zh-CN" altLang="en-US" smtClean="0"/>
              <a:t>8</a:t>
            </a:fld>
            <a:endParaRPr lang="zh-CN" altLang="en-US"/>
          </a:p>
        </p:txBody>
      </p:sp>
    </p:spTree>
    <p:extLst>
      <p:ext uri="{BB962C8B-B14F-4D97-AF65-F5344CB8AC3E}">
        <p14:creationId xmlns:p14="http://schemas.microsoft.com/office/powerpoint/2010/main" val="977188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5" name="幻灯片图像占位符 1"/>
          <p:cNvSpPr>
            <a:spLocks noGrp="1" noRot="1" noChangeAspect="1"/>
          </p:cNvSpPr>
          <p:nvPr>
            <p:ph type="sldImg"/>
          </p:nvPr>
        </p:nvSpPr>
        <p:spPr/>
      </p:sp>
      <p:sp>
        <p:nvSpPr>
          <p:cNvPr id="1048706" name="备注占位符 2"/>
          <p:cNvSpPr>
            <a:spLocks noGrp="1"/>
          </p:cNvSpPr>
          <p:nvPr>
            <p:ph type="body" idx="1"/>
          </p:nvPr>
        </p:nvSpPr>
        <p:spPr/>
        <p:txBody>
          <a:bodyPr/>
          <a:lstStyle/>
          <a:p>
            <a:endParaRPr lang="zh-CN" altLang="en-US"/>
          </a:p>
        </p:txBody>
      </p:sp>
      <p:sp>
        <p:nvSpPr>
          <p:cNvPr id="1048707" name="灯片编号占位符 3"/>
          <p:cNvSpPr>
            <a:spLocks noGrp="1"/>
          </p:cNvSpPr>
          <p:nvPr>
            <p:ph type="sldNum" sz="quarter" idx="5"/>
          </p:nvPr>
        </p:nvSpPr>
        <p:spPr/>
        <p:txBody>
          <a:bodyPr/>
          <a:lstStyle/>
          <a:p>
            <a:fld id="{A33E3FCB-9F64-4976-B312-4A3898CA2F25}" type="slidenum">
              <a:rPr lang="zh-CN" altLang="en-US" smtClean="0"/>
              <a:t>16</a:t>
            </a:fld>
            <a:endParaRPr lang="zh-CN" altLang="en-US"/>
          </a:p>
        </p:txBody>
      </p:sp>
    </p:spTree>
    <p:extLst>
      <p:ext uri="{BB962C8B-B14F-4D97-AF65-F5344CB8AC3E}">
        <p14:creationId xmlns:p14="http://schemas.microsoft.com/office/powerpoint/2010/main" val="1549193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1" name="幻灯片图像占位符 1"/>
          <p:cNvSpPr>
            <a:spLocks noGrp="1" noRot="1" noChangeAspect="1"/>
          </p:cNvSpPr>
          <p:nvPr>
            <p:ph type="sldImg"/>
          </p:nvPr>
        </p:nvSpPr>
        <p:spPr/>
      </p:sp>
      <p:sp>
        <p:nvSpPr>
          <p:cNvPr id="1048732" name="备注占位符 2"/>
          <p:cNvSpPr>
            <a:spLocks noGrp="1"/>
          </p:cNvSpPr>
          <p:nvPr>
            <p:ph type="body" idx="1"/>
          </p:nvPr>
        </p:nvSpPr>
        <p:spPr/>
        <p:txBody>
          <a:bodyPr/>
          <a:lstStyle/>
          <a:p>
            <a:endParaRPr lang="zh-CN" altLang="en-US"/>
          </a:p>
        </p:txBody>
      </p:sp>
      <p:sp>
        <p:nvSpPr>
          <p:cNvPr id="1048733" name="灯片编号占位符 3"/>
          <p:cNvSpPr>
            <a:spLocks noGrp="1"/>
          </p:cNvSpPr>
          <p:nvPr>
            <p:ph type="sldNum" sz="quarter" idx="5"/>
          </p:nvPr>
        </p:nvSpPr>
        <p:spPr/>
        <p:txBody>
          <a:bodyPr/>
          <a:lstStyle/>
          <a:p>
            <a:fld id="{A33E3FCB-9F64-4976-B312-4A3898CA2F25}" type="slidenum">
              <a:rPr lang="zh-CN" altLang="en-US" smtClean="0"/>
              <a:t>23</a:t>
            </a:fld>
            <a:endParaRPr lang="zh-CN" altLang="en-US"/>
          </a:p>
        </p:txBody>
      </p:sp>
    </p:spTree>
    <p:extLst>
      <p:ext uri="{BB962C8B-B14F-4D97-AF65-F5344CB8AC3E}">
        <p14:creationId xmlns:p14="http://schemas.microsoft.com/office/powerpoint/2010/main" val="727335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6" name="幻灯片图像占位符 1"/>
          <p:cNvSpPr>
            <a:spLocks noGrp="1" noRot="1" noChangeAspect="1"/>
          </p:cNvSpPr>
          <p:nvPr>
            <p:ph type="sldImg"/>
          </p:nvPr>
        </p:nvSpPr>
        <p:spPr/>
      </p:sp>
      <p:sp>
        <p:nvSpPr>
          <p:cNvPr id="1048777" name="备注占位符 2"/>
          <p:cNvSpPr>
            <a:spLocks noGrp="1"/>
          </p:cNvSpPr>
          <p:nvPr>
            <p:ph type="body" idx="1"/>
          </p:nvPr>
        </p:nvSpPr>
        <p:spPr/>
        <p:txBody>
          <a:bodyPr/>
          <a:lstStyle/>
          <a:p>
            <a:endParaRPr lang="zh-CN" altLang="en-US"/>
          </a:p>
        </p:txBody>
      </p:sp>
      <p:sp>
        <p:nvSpPr>
          <p:cNvPr id="1048778" name="灯片编号占位符 3"/>
          <p:cNvSpPr>
            <a:spLocks noGrp="1"/>
          </p:cNvSpPr>
          <p:nvPr>
            <p:ph type="sldNum" sz="quarter" idx="5"/>
          </p:nvPr>
        </p:nvSpPr>
        <p:spPr/>
        <p:txBody>
          <a:bodyPr/>
          <a:lstStyle/>
          <a:p>
            <a:fld id="{A33E3FCB-9F64-4976-B312-4A3898CA2F25}" type="slidenum">
              <a:rPr lang="zh-CN" altLang="en-US" smtClean="0"/>
              <a:t>25</a:t>
            </a:fld>
            <a:endParaRPr lang="zh-CN" altLang="en-US"/>
          </a:p>
        </p:txBody>
      </p:sp>
    </p:spTree>
    <p:extLst>
      <p:ext uri="{BB962C8B-B14F-4D97-AF65-F5344CB8AC3E}">
        <p14:creationId xmlns:p14="http://schemas.microsoft.com/office/powerpoint/2010/main" val="316064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097152" name="图片 2"/>
          <p:cNvPicPr>
            <a:picLocks noChangeAspect="1"/>
          </p:cNvPicPr>
          <p:nvPr userDrawn="1"/>
        </p:nvPicPr>
        <p:blipFill>
          <a:blip r:embed="rId2"/>
          <a:stretch>
            <a:fillRect/>
          </a:stretch>
        </p:blipFill>
        <p:spPr>
          <a:xfrm>
            <a:off x="-1" y="0"/>
            <a:ext cx="9184821" cy="5143500"/>
          </a:xfrm>
          <a:prstGeom prst="rect">
            <a:avLst/>
          </a:prstGeom>
        </p:spPr>
      </p:pic>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8809"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1048810"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48811" name="Date Placeholder 3"/>
          <p:cNvSpPr>
            <a:spLocks noGrp="1"/>
          </p:cNvSpPr>
          <p:nvPr>
            <p:ph type="dt" sz="half" idx="10"/>
          </p:nvPr>
        </p:nvSpPr>
        <p:spPr/>
        <p:txBody>
          <a:bodyPr/>
          <a:lstStyle/>
          <a:p>
            <a:fld id="{81701D8D-7752-4E28-A60B-FEAC855BFA0E}" type="datetimeFigureOut">
              <a:rPr lang="zh-CN" altLang="en-US" smtClean="0"/>
              <a:t>2019/3/12</a:t>
            </a:fld>
            <a:endParaRPr lang="zh-CN" altLang="en-US"/>
          </a:p>
        </p:txBody>
      </p:sp>
      <p:sp>
        <p:nvSpPr>
          <p:cNvPr id="1048812" name="Footer Placeholder 4"/>
          <p:cNvSpPr>
            <a:spLocks noGrp="1"/>
          </p:cNvSpPr>
          <p:nvPr>
            <p:ph type="ftr" sz="quarter" idx="11"/>
          </p:nvPr>
        </p:nvSpPr>
        <p:spPr/>
        <p:txBody>
          <a:bodyPr/>
          <a:lstStyle/>
          <a:p>
            <a:endParaRPr lang="zh-CN" altLang="en-US"/>
          </a:p>
        </p:txBody>
      </p:sp>
      <p:sp>
        <p:nvSpPr>
          <p:cNvPr id="1048813" name="Slide Number Placeholder 5"/>
          <p:cNvSpPr>
            <a:spLocks noGrp="1"/>
          </p:cNvSpPr>
          <p:nvPr>
            <p:ph type="sldNum" sz="quarter" idx="12"/>
          </p:nvPr>
        </p:nvSpPr>
        <p:spPr/>
        <p:txBody>
          <a:bodyPr/>
          <a:lstStyle/>
          <a:p>
            <a:fld id="{B54F0180-2065-47EC-8B76-A04C81F2331E}" type="slidenum">
              <a:rPr lang="zh-CN" altLang="en-US" smtClean="0"/>
              <a:t>‹#›</a:t>
            </a:fld>
            <a:endParaRPr lang="zh-CN" altLang="en-US"/>
          </a:p>
        </p:txBody>
      </p:sp>
    </p:spTree>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8814"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1048815"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1048816"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48817"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1048818"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48819" name="Date Placeholder 6"/>
          <p:cNvSpPr>
            <a:spLocks noGrp="1"/>
          </p:cNvSpPr>
          <p:nvPr>
            <p:ph type="dt" sz="half" idx="10"/>
          </p:nvPr>
        </p:nvSpPr>
        <p:spPr/>
        <p:txBody>
          <a:bodyPr/>
          <a:lstStyle/>
          <a:p>
            <a:fld id="{81701D8D-7752-4E28-A60B-FEAC855BFA0E}" type="datetimeFigureOut">
              <a:rPr lang="zh-CN" altLang="en-US" smtClean="0"/>
              <a:t>2019/3/12</a:t>
            </a:fld>
            <a:endParaRPr lang="zh-CN" altLang="en-US"/>
          </a:p>
        </p:txBody>
      </p:sp>
      <p:sp>
        <p:nvSpPr>
          <p:cNvPr id="1048820" name="Footer Placeholder 7"/>
          <p:cNvSpPr>
            <a:spLocks noGrp="1"/>
          </p:cNvSpPr>
          <p:nvPr>
            <p:ph type="ftr" sz="quarter" idx="11"/>
          </p:nvPr>
        </p:nvSpPr>
        <p:spPr/>
        <p:txBody>
          <a:bodyPr/>
          <a:lstStyle/>
          <a:p>
            <a:endParaRPr lang="zh-CN" altLang="en-US"/>
          </a:p>
        </p:txBody>
      </p:sp>
      <p:sp>
        <p:nvSpPr>
          <p:cNvPr id="1048821" name="Slide Number Placeholder 8"/>
          <p:cNvSpPr>
            <a:spLocks noGrp="1"/>
          </p:cNvSpPr>
          <p:nvPr>
            <p:ph type="sldNum" sz="quarter" idx="12"/>
          </p:nvPr>
        </p:nvSpPr>
        <p:spPr/>
        <p:txBody>
          <a:bodyPr/>
          <a:lstStyle/>
          <a:p>
            <a:fld id="{B54F0180-2065-47EC-8B76-A04C81F2331E}" type="slidenum">
              <a:rPr lang="zh-CN" altLang="en-US" smtClean="0"/>
              <a:t>‹#›</a:t>
            </a:fld>
            <a:endParaRPr lang="zh-CN" altLang="en-US"/>
          </a:p>
        </p:txBody>
      </p:sp>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822" name="Title 1"/>
          <p:cNvSpPr>
            <a:spLocks noGrp="1"/>
          </p:cNvSpPr>
          <p:nvPr>
            <p:ph type="title"/>
          </p:nvPr>
        </p:nvSpPr>
        <p:spPr/>
        <p:txBody>
          <a:bodyPr/>
          <a:lstStyle/>
          <a:p>
            <a:r>
              <a:rPr lang="zh-CN" altLang="en-US"/>
              <a:t>单击此处编辑母版标题样式</a:t>
            </a:r>
            <a:endParaRPr lang="en-US" dirty="0"/>
          </a:p>
        </p:txBody>
      </p:sp>
      <p:sp>
        <p:nvSpPr>
          <p:cNvPr id="1048823" name="Date Placeholder 2"/>
          <p:cNvSpPr>
            <a:spLocks noGrp="1"/>
          </p:cNvSpPr>
          <p:nvPr>
            <p:ph type="dt" sz="half" idx="10"/>
          </p:nvPr>
        </p:nvSpPr>
        <p:spPr/>
        <p:txBody>
          <a:bodyPr/>
          <a:lstStyle/>
          <a:p>
            <a:fld id="{81701D8D-7752-4E28-A60B-FEAC855BFA0E}" type="datetimeFigureOut">
              <a:rPr lang="zh-CN" altLang="en-US" smtClean="0"/>
              <a:t>2019/3/12</a:t>
            </a:fld>
            <a:endParaRPr lang="zh-CN" altLang="en-US"/>
          </a:p>
        </p:txBody>
      </p:sp>
      <p:sp>
        <p:nvSpPr>
          <p:cNvPr id="1048824" name="Footer Placeholder 3"/>
          <p:cNvSpPr>
            <a:spLocks noGrp="1"/>
          </p:cNvSpPr>
          <p:nvPr>
            <p:ph type="ftr" sz="quarter" idx="11"/>
          </p:nvPr>
        </p:nvSpPr>
        <p:spPr/>
        <p:txBody>
          <a:bodyPr/>
          <a:lstStyle/>
          <a:p>
            <a:endParaRPr lang="zh-CN" altLang="en-US"/>
          </a:p>
        </p:txBody>
      </p:sp>
      <p:sp>
        <p:nvSpPr>
          <p:cNvPr id="1048825" name="Slide Number Placeholder 4"/>
          <p:cNvSpPr>
            <a:spLocks noGrp="1"/>
          </p:cNvSpPr>
          <p:nvPr>
            <p:ph type="sldNum" sz="quarter" idx="12"/>
          </p:nvPr>
        </p:nvSpPr>
        <p:spPr/>
        <p:txBody>
          <a:bodyPr/>
          <a:lstStyle/>
          <a:p>
            <a:fld id="{B54F0180-2065-47EC-8B76-A04C81F2331E}" type="slidenum">
              <a:rPr lang="zh-CN" altLang="en-US" smtClean="0"/>
              <a:t>‹#›</a:t>
            </a:fld>
            <a:endParaRPr lang="zh-CN" altLang="en-US"/>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779" name="Date Placeholder 1"/>
          <p:cNvSpPr>
            <a:spLocks noGrp="1"/>
          </p:cNvSpPr>
          <p:nvPr>
            <p:ph type="dt" sz="half" idx="10"/>
          </p:nvPr>
        </p:nvSpPr>
        <p:spPr/>
        <p:txBody>
          <a:bodyPr/>
          <a:lstStyle/>
          <a:p>
            <a:fld id="{81701D8D-7752-4E28-A60B-FEAC855BFA0E}" type="datetimeFigureOut">
              <a:rPr lang="zh-CN" altLang="en-US" smtClean="0"/>
              <a:t>2019/3/12</a:t>
            </a:fld>
            <a:endParaRPr lang="zh-CN" altLang="en-US"/>
          </a:p>
        </p:txBody>
      </p:sp>
      <p:sp>
        <p:nvSpPr>
          <p:cNvPr id="1048780" name="Footer Placeholder 2"/>
          <p:cNvSpPr>
            <a:spLocks noGrp="1"/>
          </p:cNvSpPr>
          <p:nvPr>
            <p:ph type="ftr" sz="quarter" idx="11"/>
          </p:nvPr>
        </p:nvSpPr>
        <p:spPr/>
        <p:txBody>
          <a:bodyPr/>
          <a:lstStyle/>
          <a:p>
            <a:endParaRPr lang="zh-CN" altLang="en-US"/>
          </a:p>
        </p:txBody>
      </p:sp>
      <p:sp>
        <p:nvSpPr>
          <p:cNvPr id="1048781" name="Slide Number Placeholder 3"/>
          <p:cNvSpPr>
            <a:spLocks noGrp="1"/>
          </p:cNvSpPr>
          <p:nvPr>
            <p:ph type="sldNum" sz="quarter" idx="12"/>
          </p:nvPr>
        </p:nvSpPr>
        <p:spPr/>
        <p:txBody>
          <a:bodyPr/>
          <a:lstStyle/>
          <a:p>
            <a:fld id="{B54F0180-2065-47EC-8B76-A04C81F2331E}" type="slidenum">
              <a:rPr lang="zh-CN" altLang="en-US" smtClean="0"/>
              <a:t>‹#›</a:t>
            </a:fld>
            <a:endParaRPr lang="zh-CN" altLang="en-US"/>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8826"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1048827"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48828"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1048829" name="Date Placeholder 4"/>
          <p:cNvSpPr>
            <a:spLocks noGrp="1"/>
          </p:cNvSpPr>
          <p:nvPr>
            <p:ph type="dt" sz="half" idx="10"/>
          </p:nvPr>
        </p:nvSpPr>
        <p:spPr/>
        <p:txBody>
          <a:bodyPr/>
          <a:lstStyle/>
          <a:p>
            <a:fld id="{81701D8D-7752-4E28-A60B-FEAC855BFA0E}" type="datetimeFigureOut">
              <a:rPr lang="zh-CN" altLang="en-US" smtClean="0"/>
              <a:t>2019/3/12</a:t>
            </a:fld>
            <a:endParaRPr lang="zh-CN" altLang="en-US"/>
          </a:p>
        </p:txBody>
      </p:sp>
      <p:sp>
        <p:nvSpPr>
          <p:cNvPr id="1048830" name="Footer Placeholder 5"/>
          <p:cNvSpPr>
            <a:spLocks noGrp="1"/>
          </p:cNvSpPr>
          <p:nvPr>
            <p:ph type="ftr" sz="quarter" idx="11"/>
          </p:nvPr>
        </p:nvSpPr>
        <p:spPr/>
        <p:txBody>
          <a:bodyPr/>
          <a:lstStyle/>
          <a:p>
            <a:endParaRPr lang="zh-CN" altLang="en-US"/>
          </a:p>
        </p:txBody>
      </p:sp>
      <p:sp>
        <p:nvSpPr>
          <p:cNvPr id="1048831" name="Slide Number Placeholder 6"/>
          <p:cNvSpPr>
            <a:spLocks noGrp="1"/>
          </p:cNvSpPr>
          <p:nvPr>
            <p:ph type="sldNum" sz="quarter" idx="12"/>
          </p:nvPr>
        </p:nvSpPr>
        <p:spPr/>
        <p:txBody>
          <a:bodyPr/>
          <a:lstStyle/>
          <a:p>
            <a:fld id="{B54F0180-2065-47EC-8B76-A04C81F2331E}" type="slidenum">
              <a:rPr lang="zh-CN" altLang="en-US" smtClean="0"/>
              <a:t>‹#›</a:t>
            </a:fld>
            <a:endParaRPr lang="zh-CN" altLang="en-US"/>
          </a:p>
        </p:txBody>
      </p:sp>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883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104883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104883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1048835" name="Date Placeholder 4"/>
          <p:cNvSpPr>
            <a:spLocks noGrp="1"/>
          </p:cNvSpPr>
          <p:nvPr>
            <p:ph type="dt" sz="half" idx="10"/>
          </p:nvPr>
        </p:nvSpPr>
        <p:spPr/>
        <p:txBody>
          <a:bodyPr/>
          <a:lstStyle/>
          <a:p>
            <a:fld id="{81701D8D-7752-4E28-A60B-FEAC855BFA0E}" type="datetimeFigureOut">
              <a:rPr lang="zh-CN" altLang="en-US" smtClean="0"/>
              <a:t>2019/3/12</a:t>
            </a:fld>
            <a:endParaRPr lang="zh-CN" altLang="en-US"/>
          </a:p>
        </p:txBody>
      </p:sp>
      <p:sp>
        <p:nvSpPr>
          <p:cNvPr id="1048836" name="Footer Placeholder 5"/>
          <p:cNvSpPr>
            <a:spLocks noGrp="1"/>
          </p:cNvSpPr>
          <p:nvPr>
            <p:ph type="ftr" sz="quarter" idx="11"/>
          </p:nvPr>
        </p:nvSpPr>
        <p:spPr/>
        <p:txBody>
          <a:bodyPr/>
          <a:lstStyle/>
          <a:p>
            <a:endParaRPr lang="zh-CN" altLang="en-US"/>
          </a:p>
        </p:txBody>
      </p:sp>
      <p:sp>
        <p:nvSpPr>
          <p:cNvPr id="1048837" name="Slide Number Placeholder 6"/>
          <p:cNvSpPr>
            <a:spLocks noGrp="1"/>
          </p:cNvSpPr>
          <p:nvPr>
            <p:ph type="sldNum" sz="quarter" idx="12"/>
          </p:nvPr>
        </p:nvSpPr>
        <p:spPr/>
        <p:txBody>
          <a:bodyPr/>
          <a:lstStyle/>
          <a:p>
            <a:fld id="{B54F0180-2065-47EC-8B76-A04C81F2331E}" type="slidenum">
              <a:rPr lang="zh-CN" altLang="en-US" smtClean="0"/>
              <a:t>‹#›</a:t>
            </a:fld>
            <a:endParaRPr lang="zh-CN" altLang="en-US"/>
          </a:p>
        </p:txBody>
      </p:sp>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8804" name="Title 1"/>
          <p:cNvSpPr>
            <a:spLocks noGrp="1"/>
          </p:cNvSpPr>
          <p:nvPr>
            <p:ph type="title"/>
          </p:nvPr>
        </p:nvSpPr>
        <p:spPr/>
        <p:txBody>
          <a:bodyPr/>
          <a:lstStyle/>
          <a:p>
            <a:r>
              <a:rPr lang="zh-CN" altLang="en-US"/>
              <a:t>单击此处编辑母版标题样式</a:t>
            </a:r>
            <a:endParaRPr lang="en-US" dirty="0"/>
          </a:p>
        </p:txBody>
      </p:sp>
      <p:sp>
        <p:nvSpPr>
          <p:cNvPr id="1048805"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48806" name="Date Placeholder 3"/>
          <p:cNvSpPr>
            <a:spLocks noGrp="1"/>
          </p:cNvSpPr>
          <p:nvPr>
            <p:ph type="dt" sz="half" idx="10"/>
          </p:nvPr>
        </p:nvSpPr>
        <p:spPr/>
        <p:txBody>
          <a:bodyPr/>
          <a:lstStyle/>
          <a:p>
            <a:fld id="{81701D8D-7752-4E28-A60B-FEAC855BFA0E}" type="datetimeFigureOut">
              <a:rPr lang="zh-CN" altLang="en-US" smtClean="0"/>
              <a:t>2019/3/12</a:t>
            </a:fld>
            <a:endParaRPr lang="zh-CN" altLang="en-US"/>
          </a:p>
        </p:txBody>
      </p:sp>
      <p:sp>
        <p:nvSpPr>
          <p:cNvPr id="1048807" name="Footer Placeholder 4"/>
          <p:cNvSpPr>
            <a:spLocks noGrp="1"/>
          </p:cNvSpPr>
          <p:nvPr>
            <p:ph type="ftr" sz="quarter" idx="11"/>
          </p:nvPr>
        </p:nvSpPr>
        <p:spPr/>
        <p:txBody>
          <a:bodyPr/>
          <a:lstStyle/>
          <a:p>
            <a:endParaRPr lang="zh-CN" altLang="en-US"/>
          </a:p>
        </p:txBody>
      </p:sp>
      <p:sp>
        <p:nvSpPr>
          <p:cNvPr id="1048808" name="Slide Number Placeholder 5"/>
          <p:cNvSpPr>
            <a:spLocks noGrp="1"/>
          </p:cNvSpPr>
          <p:nvPr>
            <p:ph type="sldNum" sz="quarter" idx="12"/>
          </p:nvPr>
        </p:nvSpPr>
        <p:spPr/>
        <p:txBody>
          <a:bodyPr/>
          <a:lstStyle/>
          <a:p>
            <a:fld id="{B54F0180-2065-47EC-8B76-A04C81F2331E}" type="slidenum">
              <a:rPr lang="zh-CN" altLang="en-US" smtClean="0"/>
              <a:t>‹#›</a:t>
            </a:fld>
            <a:endParaRPr lang="zh-CN" altLang="en-US"/>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FF2"/>
        </a:solidFill>
        <a:effectLst/>
      </p:bgPr>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1048577"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48578"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1701D8D-7752-4E28-A60B-FEAC855BFA0E}" type="datetimeFigureOut">
              <a:rPr lang="zh-CN" altLang="en-US" smtClean="0"/>
              <a:t>2019/3/12</a:t>
            </a:fld>
            <a:endParaRPr lang="zh-CN" altLang="en-US"/>
          </a:p>
        </p:txBody>
      </p:sp>
      <p:sp>
        <p:nvSpPr>
          <p:cNvPr id="1048579"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1048580"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54F0180-2065-47EC-8B76-A04C81F2331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1" name="椭圆 7"/>
          <p:cNvSpPr/>
          <p:nvPr/>
        </p:nvSpPr>
        <p:spPr>
          <a:xfrm>
            <a:off x="4248424" y="3097969"/>
            <a:ext cx="1724833" cy="1619710"/>
          </a:xfrm>
          <a:prstGeom prst="ellipse">
            <a:avLst/>
          </a:prstGeom>
          <a:solidFill>
            <a:srgbClr val="9F4F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F4F54"/>
              </a:solidFill>
            </a:endParaRPr>
          </a:p>
        </p:txBody>
      </p:sp>
      <p:sp>
        <p:nvSpPr>
          <p:cNvPr id="1048582" name="文本框 15"/>
          <p:cNvSpPr txBox="1"/>
          <p:nvPr/>
        </p:nvSpPr>
        <p:spPr>
          <a:xfrm>
            <a:off x="2431877" y="1823547"/>
            <a:ext cx="6475095" cy="949299"/>
          </a:xfrm>
          <a:prstGeom prst="rect">
            <a:avLst/>
          </a:prstGeom>
          <a:noFill/>
        </p:spPr>
        <p:txBody>
          <a:bodyPr wrap="square" rtlCol="0">
            <a:spAutoFit/>
          </a:bodyPr>
          <a:lstStyle/>
          <a:p>
            <a:pPr algn="ctr">
              <a:lnSpc>
                <a:spcPct val="150000"/>
              </a:lnSpc>
            </a:pPr>
            <a:r>
              <a:rPr lang="zh-CN" altLang="en-US" sz="4400" b="1" dirty="0">
                <a:solidFill>
                  <a:srgbClr val="9F4F54"/>
                </a:solidFill>
                <a:latin typeface="+mj-ea"/>
                <a:ea typeface="+mj-ea"/>
              </a:rPr>
              <a:t>第七盟</a:t>
            </a:r>
            <a:r>
              <a:rPr lang="zh-CN" altLang="en-US" sz="4400" b="1" dirty="0" smtClean="0">
                <a:solidFill>
                  <a:srgbClr val="9F4F54"/>
                </a:solidFill>
                <a:latin typeface="+mj-ea"/>
                <a:ea typeface="+mj-ea"/>
              </a:rPr>
              <a:t>区第一次研训活动</a:t>
            </a:r>
            <a:endParaRPr lang="zh-CN" altLang="en-US" sz="4400" b="1" dirty="0">
              <a:solidFill>
                <a:srgbClr val="9F4F54"/>
              </a:solidFill>
              <a:latin typeface="+mj-ea"/>
              <a:ea typeface="+mj-ea"/>
            </a:endParaRPr>
          </a:p>
        </p:txBody>
      </p:sp>
      <p:sp>
        <p:nvSpPr>
          <p:cNvPr id="2" name="文本框 0"/>
          <p:cNvSpPr txBox="1"/>
          <p:nvPr/>
        </p:nvSpPr>
        <p:spPr>
          <a:xfrm>
            <a:off x="4313815" y="3469243"/>
            <a:ext cx="1594052" cy="877163"/>
          </a:xfrm>
          <a:prstGeom prst="rect">
            <a:avLst/>
          </a:prstGeom>
          <a:noFill/>
        </p:spPr>
        <p:txBody>
          <a:bodyPr wrap="square" rtlCol="0">
            <a:spAutoFit/>
          </a:bodyPr>
          <a:lstStyle/>
          <a:p>
            <a:pPr algn="ctr">
              <a:lnSpc>
                <a:spcPct val="150000"/>
              </a:lnSpc>
            </a:pPr>
            <a:r>
              <a:rPr lang="zh-CN" altLang="en-US" b="1" dirty="0" smtClean="0">
                <a:solidFill>
                  <a:schemeClr val="bg1"/>
                </a:solidFill>
              </a:rPr>
              <a:t>世纪星幼儿园</a:t>
            </a:r>
            <a:r>
              <a:rPr lang="en-US" altLang="zh-CN" sz="1600" b="1" dirty="0" smtClean="0">
                <a:solidFill>
                  <a:schemeClr val="bg1"/>
                </a:solidFill>
              </a:rPr>
              <a:t>2019</a:t>
            </a:r>
            <a:r>
              <a:rPr lang="zh-CN" altLang="en-US" sz="1600" b="1" dirty="0">
                <a:solidFill>
                  <a:schemeClr val="bg1"/>
                </a:solidFill>
              </a:rPr>
              <a:t>年</a:t>
            </a:r>
            <a:r>
              <a:rPr lang="en-US" altLang="zh-CN" sz="1600" b="1" dirty="0">
                <a:solidFill>
                  <a:schemeClr val="bg1"/>
                </a:solidFill>
              </a:rPr>
              <a:t>3</a:t>
            </a:r>
            <a:r>
              <a:rPr lang="zh-CN" altLang="en-US" sz="1600" b="1" dirty="0">
                <a:solidFill>
                  <a:schemeClr val="bg1"/>
                </a:solidFill>
              </a:rPr>
              <a:t>月</a:t>
            </a:r>
            <a:r>
              <a:rPr lang="en-US" altLang="zh-CN" sz="1600" b="1" dirty="0">
                <a:solidFill>
                  <a:schemeClr val="bg1"/>
                </a:solidFill>
              </a:rPr>
              <a:t>12</a:t>
            </a:r>
            <a:r>
              <a:rPr lang="zh-CN" altLang="en-US" sz="1600" b="1" dirty="0">
                <a:solidFill>
                  <a:schemeClr val="bg1"/>
                </a:solidFill>
              </a:rPr>
              <a:t>日</a:t>
            </a:r>
          </a:p>
        </p:txBody>
      </p:sp>
    </p:spTree>
    <p:extLst>
      <p:ext uri="{BB962C8B-B14F-4D97-AF65-F5344CB8AC3E}">
        <p14:creationId xmlns:p14="http://schemas.microsoft.com/office/powerpoint/2010/main" val="585867440"/>
      </p:ext>
    </p:extLst>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2" name="文本框 33"/>
          <p:cNvSpPr txBox="1"/>
          <p:nvPr/>
        </p:nvSpPr>
        <p:spPr>
          <a:xfrm>
            <a:off x="3325507" y="172438"/>
            <a:ext cx="2492991" cy="646331"/>
          </a:xfrm>
          <a:prstGeom prst="rect">
            <a:avLst/>
          </a:prstGeom>
          <a:noFill/>
        </p:spPr>
        <p:txBody>
          <a:bodyPr wrap="none" rtlCol="0">
            <a:spAutoFit/>
          </a:bodyPr>
          <a:lstStyle/>
          <a:p>
            <a:pPr algn="ctr"/>
            <a:r>
              <a:rPr lang="zh-CN" sz="3600" dirty="0">
                <a:solidFill>
                  <a:srgbClr val="9F4F54"/>
                </a:solidFill>
                <a:latin typeface="+mj-ea"/>
                <a:ea typeface="+mj-ea"/>
              </a:rPr>
              <a:t>我们的尝试</a:t>
            </a:r>
          </a:p>
        </p:txBody>
      </p:sp>
      <p:pic>
        <p:nvPicPr>
          <p:cNvPr id="2097158" name="图片 2"/>
          <p:cNvPicPr>
            <a:picLocks noChangeAspect="1"/>
          </p:cNvPicPr>
          <p:nvPr/>
        </p:nvPicPr>
        <p:blipFill rotWithShape="1">
          <a:blip r:embed="rId2"/>
          <a:srcRect t="12908" r="65464" b="7215"/>
          <a:stretch>
            <a:fillRect/>
          </a:stretch>
        </p:blipFill>
        <p:spPr>
          <a:xfrm>
            <a:off x="672779" y="1268191"/>
            <a:ext cx="1713251" cy="1713251"/>
          </a:xfrm>
          <a:prstGeom prst="ellipse">
            <a:avLst/>
          </a:prstGeom>
        </p:spPr>
      </p:pic>
      <p:pic>
        <p:nvPicPr>
          <p:cNvPr id="2097159" name="图片 29"/>
          <p:cNvPicPr>
            <a:picLocks noChangeAspect="1"/>
          </p:cNvPicPr>
          <p:nvPr/>
        </p:nvPicPr>
        <p:blipFill rotWithShape="1">
          <a:blip r:embed="rId2"/>
          <a:srcRect t="12908" r="65464" b="7215"/>
          <a:stretch>
            <a:fillRect/>
          </a:stretch>
        </p:blipFill>
        <p:spPr>
          <a:xfrm>
            <a:off x="3704319" y="1268192"/>
            <a:ext cx="1713251" cy="1713251"/>
          </a:xfrm>
          <a:prstGeom prst="ellipse">
            <a:avLst/>
          </a:prstGeom>
        </p:spPr>
      </p:pic>
      <p:pic>
        <p:nvPicPr>
          <p:cNvPr id="2097160" name="图片 30"/>
          <p:cNvPicPr>
            <a:picLocks noChangeAspect="1"/>
          </p:cNvPicPr>
          <p:nvPr/>
        </p:nvPicPr>
        <p:blipFill rotWithShape="1">
          <a:blip r:embed="rId2"/>
          <a:srcRect t="12908" r="65464" b="7215"/>
          <a:stretch>
            <a:fillRect/>
          </a:stretch>
        </p:blipFill>
        <p:spPr>
          <a:xfrm>
            <a:off x="6887621" y="1268191"/>
            <a:ext cx="1713251" cy="1713251"/>
          </a:xfrm>
          <a:prstGeom prst="ellipse">
            <a:avLst/>
          </a:prstGeom>
        </p:spPr>
      </p:pic>
      <p:sp>
        <p:nvSpPr>
          <p:cNvPr id="2" name="object 2"/>
          <p:cNvSpPr txBox="1">
            <a:spLocks noGrp="1"/>
          </p:cNvSpPr>
          <p:nvPr>
            <p:ph type="title"/>
          </p:nvPr>
        </p:nvSpPr>
        <p:spPr>
          <a:xfrm>
            <a:off x="565158" y="3066533"/>
            <a:ext cx="1928495" cy="935990"/>
          </a:xfrm>
          <a:prstGeom prst="rect">
            <a:avLst/>
          </a:prstGeom>
        </p:spPr>
        <p:txBody>
          <a:bodyPr vert="horz" wrap="square" lIns="0" tIns="12700" rIns="0" bIns="0" rtlCol="0">
            <a:spAutoFit/>
          </a:bodyPr>
          <a:lstStyle/>
          <a:p>
            <a:pPr marL="12700">
              <a:lnSpc>
                <a:spcPct val="100000"/>
              </a:lnSpc>
              <a:spcBef>
                <a:spcPts val="100"/>
              </a:spcBef>
            </a:pPr>
            <a:r>
              <a:rPr sz="2000" b="1" spc="-10" dirty="0"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1</a:t>
            </a:r>
            <a:r>
              <a:rPr lang="en-US" sz="2000" b="1" dirty="0"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a:t>
            </a:r>
            <a:r>
              <a:rPr sz="2000" b="1" dirty="0"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从</a:t>
            </a:r>
            <a:r>
              <a:rPr sz="2000" b="1"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“原有作息时间安排”上发现问题</a:t>
            </a:r>
            <a:r>
              <a:rPr lang="zh-CN" sz="2000" b="1"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a:t>
            </a:r>
          </a:p>
        </p:txBody>
      </p:sp>
      <p:sp>
        <p:nvSpPr>
          <p:cNvPr id="4" name="object 2"/>
          <p:cNvSpPr txBox="1">
            <a:spLocks noGrp="1"/>
          </p:cNvSpPr>
          <p:nvPr/>
        </p:nvSpPr>
        <p:spPr>
          <a:xfrm>
            <a:off x="3096519" y="3066533"/>
            <a:ext cx="2928849" cy="936154"/>
          </a:xfrm>
          <a:prstGeom prst="rect">
            <a:avLst/>
          </a:prstGeom>
        </p:spPr>
        <p:txBody>
          <a:bodyPr vert="horz" wrap="square" lIns="0" tIns="12700" rIns="0" bIns="0" rtlCol="0">
            <a:spAutoFit/>
          </a:bodyPr>
          <a:lstStyle>
            <a:lvl1pPr>
              <a:defRPr sz="4800" b="1" i="0">
                <a:solidFill>
                  <a:srgbClr val="333399"/>
                </a:solidFill>
                <a:latin typeface="华文琥珀" panose="02010800040101010101" charset="-122"/>
                <a:ea typeface="+mj-ea"/>
                <a:cs typeface="华文琥珀" panose="02010800040101010101" charset="-122"/>
              </a:defRPr>
            </a:lvl1pPr>
          </a:lstStyle>
          <a:p>
            <a:pPr marL="12700" defTabSz="685800">
              <a:spcBef>
                <a:spcPts val="100"/>
              </a:spcBef>
            </a:pPr>
            <a:r>
              <a:rPr sz="2000" spc="-10" dirty="0"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2</a:t>
            </a:r>
            <a:r>
              <a:rPr lang="en-US" sz="2000" spc="-10" dirty="0"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a:t>
            </a:r>
            <a:r>
              <a:rPr sz="2000" spc="-10" dirty="0"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优化调整出一定的</a:t>
            </a:r>
            <a:r>
              <a:rPr sz="2000" spc="-10"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“弹性环节”，形成新的“弹性作息”表。</a:t>
            </a:r>
          </a:p>
        </p:txBody>
      </p:sp>
      <p:sp>
        <p:nvSpPr>
          <p:cNvPr id="3" name="object 2"/>
          <p:cNvSpPr txBox="1"/>
          <p:nvPr/>
        </p:nvSpPr>
        <p:spPr>
          <a:xfrm>
            <a:off x="6526000" y="2908592"/>
            <a:ext cx="2436495" cy="1428596"/>
          </a:xfrm>
          <a:prstGeom prst="rect">
            <a:avLst/>
          </a:prstGeom>
        </p:spPr>
        <p:txBody>
          <a:bodyPr vert="horz" wrap="square" lIns="0" tIns="195580" rIns="0" bIns="0" rtlCol="0">
            <a:spAutoFit/>
          </a:bodyPr>
          <a:lstStyle/>
          <a:p>
            <a:pPr marL="12700" defTabSz="685800">
              <a:spcBef>
                <a:spcPts val="100"/>
              </a:spcBef>
            </a:pPr>
            <a:r>
              <a:rPr sz="2000" b="1" dirty="0"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3</a:t>
            </a:r>
            <a:r>
              <a:rPr lang="en-US" sz="2000" b="1"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a:t>
            </a:r>
            <a:r>
              <a:rPr sz="2000" b="1"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根据课程的资源和幼儿兴趣需要，灵活的调整半日活动各环节的先后顺序。</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97158"/>
                                        </p:tgtEl>
                                        <p:attrNameLst>
                                          <p:attrName>style.visibility</p:attrName>
                                        </p:attrNameLst>
                                      </p:cBhvr>
                                      <p:to>
                                        <p:strVal val="visible"/>
                                      </p:to>
                                    </p:set>
                                    <p:anim calcmode="lin" valueType="num">
                                      <p:cBhvr additive="base">
                                        <p:cTn id="11" dur="500" fill="hold"/>
                                        <p:tgtEl>
                                          <p:spTgt spid="2097158"/>
                                        </p:tgtEl>
                                        <p:attrNameLst>
                                          <p:attrName>ppt_x</p:attrName>
                                        </p:attrNameLst>
                                      </p:cBhvr>
                                      <p:tavLst>
                                        <p:tav tm="0">
                                          <p:val>
                                            <p:strVal val="#ppt_x"/>
                                          </p:val>
                                        </p:tav>
                                        <p:tav tm="100000">
                                          <p:val>
                                            <p:strVal val="#ppt_x"/>
                                          </p:val>
                                        </p:tav>
                                      </p:tavLst>
                                    </p:anim>
                                    <p:anim calcmode="lin" valueType="num">
                                      <p:cBhvr additive="base">
                                        <p:cTn id="12" dur="500" fill="hold"/>
                                        <p:tgtEl>
                                          <p:spTgt spid="209715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97159"/>
                                        </p:tgtEl>
                                        <p:attrNameLst>
                                          <p:attrName>style.visibility</p:attrName>
                                        </p:attrNameLst>
                                      </p:cBhvr>
                                      <p:to>
                                        <p:strVal val="visible"/>
                                      </p:to>
                                    </p:set>
                                    <p:anim calcmode="lin" valueType="num">
                                      <p:cBhvr additive="base">
                                        <p:cTn id="21" dur="500" fill="hold"/>
                                        <p:tgtEl>
                                          <p:spTgt spid="2097159"/>
                                        </p:tgtEl>
                                        <p:attrNameLst>
                                          <p:attrName>ppt_x</p:attrName>
                                        </p:attrNameLst>
                                      </p:cBhvr>
                                      <p:tavLst>
                                        <p:tav tm="0">
                                          <p:val>
                                            <p:strVal val="#ppt_x"/>
                                          </p:val>
                                        </p:tav>
                                        <p:tav tm="100000">
                                          <p:val>
                                            <p:strVal val="#ppt_x"/>
                                          </p:val>
                                        </p:tav>
                                      </p:tavLst>
                                    </p:anim>
                                    <p:anim calcmode="lin" valueType="num">
                                      <p:cBhvr additive="base">
                                        <p:cTn id="22" dur="500" fill="hold"/>
                                        <p:tgtEl>
                                          <p:spTgt spid="209715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97160"/>
                                        </p:tgtEl>
                                        <p:attrNameLst>
                                          <p:attrName>style.visibility</p:attrName>
                                        </p:attrNameLst>
                                      </p:cBhvr>
                                      <p:to>
                                        <p:strVal val="visible"/>
                                      </p:to>
                                    </p:set>
                                    <p:anim calcmode="lin" valueType="num">
                                      <p:cBhvr additive="base">
                                        <p:cTn id="31" dur="500" fill="hold"/>
                                        <p:tgtEl>
                                          <p:spTgt spid="2097160"/>
                                        </p:tgtEl>
                                        <p:attrNameLst>
                                          <p:attrName>ppt_x</p:attrName>
                                        </p:attrNameLst>
                                      </p:cBhvr>
                                      <p:tavLst>
                                        <p:tav tm="0">
                                          <p:val>
                                            <p:strVal val="#ppt_x"/>
                                          </p:val>
                                        </p:tav>
                                        <p:tav tm="100000">
                                          <p:val>
                                            <p:strVal val="#ppt_x"/>
                                          </p:val>
                                        </p:tav>
                                      </p:tavLst>
                                    </p:anim>
                                    <p:anim calcmode="lin" valueType="num">
                                      <p:cBhvr additive="base">
                                        <p:cTn id="32" dur="500" fill="hold"/>
                                        <p:tgtEl>
                                          <p:spTgt spid="20971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3" name="图片 2"/>
          <p:cNvPicPr>
            <a:picLocks noChangeAspect="1"/>
          </p:cNvPicPr>
          <p:nvPr/>
        </p:nvPicPr>
        <p:blipFill rotWithShape="1">
          <a:blip r:embed="rId2"/>
          <a:srcRect t="7813" b="7813"/>
          <a:stretch>
            <a:fillRect/>
          </a:stretch>
        </p:blipFill>
        <p:spPr>
          <a:xfrm>
            <a:off x="0" y="0"/>
            <a:ext cx="9144000" cy="5143500"/>
          </a:xfrm>
          <a:prstGeom prst="rect">
            <a:avLst/>
          </a:prstGeom>
        </p:spPr>
      </p:pic>
      <p:sp>
        <p:nvSpPr>
          <p:cNvPr id="1048762" name="矩形 10"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582410" y="126209"/>
            <a:ext cx="5414645" cy="646331"/>
          </a:xfrm>
          <a:prstGeom prst="rect">
            <a:avLst/>
          </a:prstGeom>
        </p:spPr>
        <p:txBody>
          <a:bodyPr wrap="square">
            <a:spAutoFit/>
          </a:bodyPr>
          <a:lstStyle/>
          <a:p>
            <a:pPr algn="ctr"/>
            <a:r>
              <a:rPr lang="zh-CN" altLang="en-US" sz="3600" dirty="0">
                <a:solidFill>
                  <a:srgbClr val="9F4F54"/>
                </a:solidFill>
                <a:latin typeface="+mj-ea"/>
                <a:ea typeface="+mj-ea"/>
                <a:sym typeface="Calibri" panose="020F0502020204030204" pitchFamily="34" charset="0"/>
              </a:rPr>
              <a:t>我们的尝试</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2223" y="672289"/>
            <a:ext cx="3657143" cy="4171429"/>
          </a:xfrm>
          <a:prstGeom prst="rect">
            <a:avLst/>
          </a:prstGeom>
        </p:spPr>
      </p:pic>
      <p:sp>
        <p:nvSpPr>
          <p:cNvPr id="6" name="object 6"/>
          <p:cNvSpPr txBox="1"/>
          <p:nvPr/>
        </p:nvSpPr>
        <p:spPr>
          <a:xfrm>
            <a:off x="209267" y="837193"/>
            <a:ext cx="4729941" cy="3844642"/>
          </a:xfrm>
          <a:prstGeom prst="rect">
            <a:avLst/>
          </a:prstGeom>
        </p:spPr>
        <p:txBody>
          <a:bodyPr vert="horz" wrap="square" lIns="0" tIns="12700" rIns="0" bIns="0" rtlCol="0">
            <a:spAutoFit/>
          </a:bodyPr>
          <a:lstStyle/>
          <a:p>
            <a:pPr>
              <a:lnSpc>
                <a:spcPct val="150000"/>
              </a:lnSpc>
            </a:pPr>
            <a:r>
              <a:rPr lang="zh-CN" altLang="en-US" sz="1600" dirty="0" smtClean="0">
                <a:solidFill>
                  <a:srgbClr val="9F4F54"/>
                </a:solidFill>
                <a:latin typeface="微软雅黑" panose="020B0503020204020204" charset="-122"/>
                <a:ea typeface="微软雅黑" panose="020B0503020204020204" charset="-122"/>
                <a:cs typeface="微软雅黑" panose="020B0503020204020204" charset="-122"/>
              </a:rPr>
              <a:t>我们</a:t>
            </a:r>
            <a:r>
              <a:rPr lang="zh-CN" altLang="en-US" sz="1600" dirty="0">
                <a:solidFill>
                  <a:srgbClr val="9F4F54"/>
                </a:solidFill>
                <a:latin typeface="微软雅黑" panose="020B0503020204020204" charset="-122"/>
                <a:ea typeface="微软雅黑" panose="020B0503020204020204" charset="-122"/>
                <a:cs typeface="微软雅黑" panose="020B0503020204020204" charset="-122"/>
              </a:rPr>
              <a:t>结合幼儿活动中的实际情况做出了以下调整</a:t>
            </a:r>
            <a:r>
              <a:rPr lang="en-US" altLang="zh-CN" sz="1600" dirty="0">
                <a:solidFill>
                  <a:srgbClr val="9F4F54"/>
                </a:solidFill>
                <a:latin typeface="微软雅黑" panose="020B0503020204020204" charset="-122"/>
                <a:ea typeface="微软雅黑" panose="020B0503020204020204" charset="-122"/>
                <a:cs typeface="微软雅黑" panose="020B0503020204020204" charset="-122"/>
              </a:rPr>
              <a:t>:</a:t>
            </a:r>
            <a:br>
              <a:rPr lang="en-US" altLang="zh-CN" sz="1600" dirty="0">
                <a:solidFill>
                  <a:srgbClr val="9F4F54"/>
                </a:solidFill>
                <a:latin typeface="微软雅黑" panose="020B0503020204020204" charset="-122"/>
                <a:ea typeface="微软雅黑" panose="020B0503020204020204" charset="-122"/>
                <a:cs typeface="微软雅黑" panose="020B0503020204020204" charset="-122"/>
              </a:rPr>
            </a:br>
            <a:r>
              <a:rPr lang="en-US" altLang="zh-CN" sz="1600" dirty="0">
                <a:solidFill>
                  <a:schemeClr val="bg2">
                    <a:lumMod val="25000"/>
                  </a:schemeClr>
                </a:solidFill>
                <a:latin typeface="微软雅黑" panose="020B0503020204020204" charset="-122"/>
                <a:ea typeface="微软雅黑" panose="020B0503020204020204" charset="-122"/>
                <a:cs typeface="微软雅黑" panose="020B0503020204020204" charset="-122"/>
              </a:rPr>
              <a:t>    </a:t>
            </a:r>
            <a:r>
              <a:rPr lang="zh-CN" altLang="en-US" sz="1400" dirty="0" smtClean="0">
                <a:solidFill>
                  <a:schemeClr val="bg2">
                    <a:lumMod val="25000"/>
                  </a:schemeClr>
                </a:solidFill>
                <a:latin typeface="微软雅黑" panose="020B0503020204020204" charset="-122"/>
                <a:ea typeface="微软雅黑" panose="020B0503020204020204" charset="-122"/>
                <a:cs typeface="微软雅黑" panose="020B0503020204020204" charset="-122"/>
              </a:rPr>
              <a:t>将</a:t>
            </a:r>
            <a:r>
              <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rPr>
              <a:t>原有早晨的晨间谈话、点名、吃点心、区域游戏等活动整合为“晨间活动”，并在晨间的点心环节让孩子“自主吃点心”，也就是在班级特别开设自主点心区域</a:t>
            </a:r>
            <a:r>
              <a:rPr lang="en-US" altLang="zh-CN" sz="1400" dirty="0">
                <a:solidFill>
                  <a:schemeClr val="bg2">
                    <a:lumMod val="25000"/>
                  </a:schemeClr>
                </a:solidFill>
                <a:latin typeface="微软雅黑" panose="020B0503020204020204" charset="-122"/>
                <a:ea typeface="微软雅黑" panose="020B0503020204020204" charset="-122"/>
                <a:cs typeface="微软雅黑" panose="020B0503020204020204" charset="-122"/>
              </a:rPr>
              <a:t>《</a:t>
            </a:r>
            <a:r>
              <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rPr>
              <a:t>生活区</a:t>
            </a:r>
            <a:r>
              <a:rPr lang="en-US" altLang="zh-CN" sz="1400" dirty="0">
                <a:solidFill>
                  <a:schemeClr val="bg2">
                    <a:lumMod val="25000"/>
                  </a:schemeClr>
                </a:solidFill>
                <a:latin typeface="微软雅黑" panose="020B0503020204020204" charset="-122"/>
                <a:ea typeface="微软雅黑" panose="020B0503020204020204" charset="-122"/>
                <a:cs typeface="微软雅黑" panose="020B0503020204020204" charset="-122"/>
              </a:rPr>
              <a:t>)</a:t>
            </a:r>
            <a:r>
              <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rPr>
              <a:t>，引导孩子将自己的区域游戏与自主点心活动结合，孩子可以根据自己的意愿，自主选择先玩还是先吃，只要在规定时段内用完点心，都是可以的。</a:t>
            </a:r>
            <a:endParaRPr lang="en-US" altLang="zh-CN" sz="140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dirty="0">
                <a:solidFill>
                  <a:schemeClr val="bg2">
                    <a:lumMod val="25000"/>
                  </a:schemeClr>
                </a:solidFill>
                <a:latin typeface="微软雅黑" panose="020B0503020204020204" charset="-122"/>
                <a:ea typeface="微软雅黑" panose="020B0503020204020204" charset="-122"/>
                <a:cs typeface="微软雅黑" panose="020B0503020204020204" charset="-122"/>
              </a:rPr>
              <a:t> </a:t>
            </a:r>
            <a:r>
              <a:rPr lang="zh-CN" altLang="en-US" b="1" dirty="0">
                <a:solidFill>
                  <a:srgbClr val="C00000"/>
                </a:solidFill>
                <a:latin typeface="微软雅黑" panose="020B0503020204020204" charset="-122"/>
                <a:ea typeface="微软雅黑" panose="020B0503020204020204" charset="-122"/>
                <a:cs typeface="微软雅黑" panose="020B0503020204020204" charset="-122"/>
              </a:rPr>
              <a:t>共识</a:t>
            </a:r>
            <a:endParaRPr lang="en-US" altLang="zh-CN" b="1" dirty="0">
              <a:solidFill>
                <a:srgbClr val="C00000"/>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rPr>
              <a:t>打破精细、零散的时间界限，将时间化零为整，促进幼儿的自我管理。</a:t>
            </a:r>
            <a:r>
              <a:rPr lang="zh-CN" altLang="en-US" sz="1200" dirty="0">
                <a:solidFill>
                  <a:schemeClr val="bg2">
                    <a:lumMod val="25000"/>
                  </a:schemeClr>
                </a:solidFill>
                <a:latin typeface="微软雅黑" panose="020B0503020204020204" charset="-122"/>
                <a:ea typeface="微软雅黑" panose="020B0503020204020204" charset="-122"/>
                <a:cs typeface="微软雅黑" panose="020B0503020204020204" charset="-122"/>
              </a:rPr>
              <a:t/>
            </a:r>
            <a:br>
              <a:rPr lang="zh-CN" altLang="en-US" sz="1200" dirty="0">
                <a:solidFill>
                  <a:schemeClr val="bg2">
                    <a:lumMod val="25000"/>
                  </a:schemeClr>
                </a:solidFill>
                <a:latin typeface="微软雅黑" panose="020B0503020204020204" charset="-122"/>
                <a:ea typeface="微软雅黑" panose="020B0503020204020204" charset="-122"/>
                <a:cs typeface="微软雅黑" panose="020B0503020204020204" charset="-122"/>
              </a:rPr>
            </a:br>
            <a:endParaRPr lang="zh-CN" altLang="en-US" sz="120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3" name="图片 2"/>
          <p:cNvPicPr>
            <a:picLocks noChangeAspect="1"/>
          </p:cNvPicPr>
          <p:nvPr/>
        </p:nvPicPr>
        <p:blipFill rotWithShape="1">
          <a:blip r:embed="rId2"/>
          <a:srcRect t="7813" b="7813"/>
          <a:stretch>
            <a:fillRect/>
          </a:stretch>
        </p:blipFill>
        <p:spPr>
          <a:xfrm>
            <a:off x="0" y="0"/>
            <a:ext cx="9144000" cy="5143500"/>
          </a:xfrm>
          <a:prstGeom prst="rect">
            <a:avLst/>
          </a:prstGeom>
        </p:spPr>
      </p:pic>
      <p:sp>
        <p:nvSpPr>
          <p:cNvPr id="1048761" name="文本框 9"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157938" y="748447"/>
            <a:ext cx="8154790" cy="4097275"/>
          </a:xfrm>
          <a:prstGeom prst="rect">
            <a:avLst/>
          </a:prstGeom>
          <a:noFill/>
        </p:spPr>
        <p:txBody>
          <a:bodyPr wrap="square" rtlCol="0">
            <a:spAutoFit/>
          </a:bodyPr>
          <a:lstStyle/>
          <a:p>
            <a:pPr marL="12700" marR="2167255">
              <a:lnSpc>
                <a:spcPct val="150000"/>
              </a:lnSpc>
              <a:spcBef>
                <a:spcPts val="740"/>
              </a:spcBef>
            </a:pPr>
            <a:r>
              <a:rPr lang="zh-CN" altLang="en-US" sz="1600" b="1" dirty="0"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    刚</a:t>
            </a:r>
            <a:r>
              <a:rPr lang="zh-CN" altLang="en-US" sz="1600" b="1"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开始实施“弹性作息”， 引导小班幼儿在区域活动中进行“自主吃点心”时就遇到了很大的</a:t>
            </a:r>
            <a:r>
              <a:rPr lang="zh-CN" altLang="en-US" sz="1600" b="1" dirty="0"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问题</a:t>
            </a:r>
            <a:r>
              <a:rPr lang="en-US" altLang="zh-CN" sz="1600" b="1" dirty="0"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1600" b="1"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班级老师说： “原来集体吃点心， 虽然孩子吃完的顺序有先有后， 但我们可以全盘了解孩子“谁吃了？谁没吃？ ”可是自主吃点心后， 孩子们一下子散到区域里， 不仅要一个一个喊过来， 而且也容易发生有孩子漏掉没吃的情况</a:t>
            </a:r>
            <a:r>
              <a:rPr lang="zh-CN" altLang="en-US" sz="1600" b="1" dirty="0"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。中</a:t>
            </a:r>
            <a:r>
              <a:rPr lang="zh-CN" altLang="en-US" sz="1600" b="1"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大班孩子可以用签名的方式来管理， 小班的孩子怎么办？ ”保育老师</a:t>
            </a:r>
            <a:r>
              <a:rPr lang="zh-CN" altLang="en-US" sz="1600" b="1" dirty="0"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说： “</a:t>
            </a:r>
            <a:r>
              <a:rPr lang="zh-CN" altLang="en-US" sz="1600" b="1"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原来集体吃点心， 我们在这一项工作上的时间只需要二十分钟多一些， 可是自主吃点心后， 我需要盯在点心区域四十分钟的时间， 只要有孩子来</a:t>
            </a:r>
            <a:r>
              <a:rPr lang="zh-CN" altLang="en-US" sz="1600" b="1" dirty="0"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吃，</a:t>
            </a:r>
            <a:r>
              <a:rPr lang="zh-CN" altLang="en-US" sz="1600" b="1"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我就要盯在那里直到最后一个孩子吃完</a:t>
            </a:r>
            <a:r>
              <a:rPr lang="en-US" altLang="zh-CN" sz="1600" b="1"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1600" b="1"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
            </a:r>
            <a:br>
              <a:rPr lang="zh-CN" altLang="en-US" sz="1600" b="1"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br>
            <a:endParaRPr lang="zh-CN" altLang="en-US" sz="1600" b="1"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48762" name="矩形 10"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1152661" y="163672"/>
            <a:ext cx="5414645" cy="646331"/>
          </a:xfrm>
          <a:prstGeom prst="rect">
            <a:avLst/>
          </a:prstGeom>
        </p:spPr>
        <p:txBody>
          <a:bodyPr wrap="square">
            <a:spAutoFit/>
          </a:bodyPr>
          <a:lstStyle/>
          <a:p>
            <a:pPr algn="ctr"/>
            <a:r>
              <a:rPr lang="zh-CN" altLang="en-US" sz="3600" dirty="0">
                <a:solidFill>
                  <a:srgbClr val="9F4F54"/>
                </a:solidFill>
                <a:latin typeface="+mj-ea"/>
                <a:ea typeface="+mj-ea"/>
                <a:sym typeface="Calibri" panose="020F0502020204030204" pitchFamily="34" charset="0"/>
              </a:rPr>
              <a:t>教师的问题</a:t>
            </a:r>
          </a:p>
        </p:txBody>
      </p:sp>
    </p:spTree>
    <p:extLst>
      <p:ext uri="{BB962C8B-B14F-4D97-AF65-F5344CB8AC3E}">
        <p14:creationId xmlns:p14="http://schemas.microsoft.com/office/powerpoint/2010/main" val="193834416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8761">
                                            <p:txEl>
                                              <p:pRg st="0" end="0"/>
                                            </p:txEl>
                                          </p:spTgt>
                                        </p:tgtEl>
                                        <p:attrNameLst>
                                          <p:attrName>style.visibility</p:attrName>
                                        </p:attrNameLst>
                                      </p:cBhvr>
                                      <p:to>
                                        <p:strVal val="visible"/>
                                      </p:to>
                                    </p:set>
                                    <p:anim calcmode="lin" valueType="num">
                                      <p:cBhvr additive="base">
                                        <p:cTn id="7" dur="500" fill="hold"/>
                                        <p:tgtEl>
                                          <p:spTgt spid="104876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876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2" name="文本框 33"/>
          <p:cNvSpPr txBox="1"/>
          <p:nvPr/>
        </p:nvSpPr>
        <p:spPr>
          <a:xfrm>
            <a:off x="3261362" y="172438"/>
            <a:ext cx="2621280" cy="583565"/>
          </a:xfrm>
          <a:prstGeom prst="rect">
            <a:avLst/>
          </a:prstGeom>
          <a:noFill/>
        </p:spPr>
        <p:txBody>
          <a:bodyPr wrap="none" rtlCol="0">
            <a:spAutoFit/>
          </a:bodyPr>
          <a:lstStyle/>
          <a:p>
            <a:pPr algn="ctr"/>
            <a:r>
              <a:rPr lang="zh-CN" sz="3200" dirty="0">
                <a:solidFill>
                  <a:srgbClr val="9F4F54"/>
                </a:solidFill>
                <a:latin typeface="微软雅黑" panose="020B0503020204020204" charset="-122"/>
                <a:ea typeface="微软雅黑" panose="020B0503020204020204" charset="-122"/>
              </a:rPr>
              <a:t>如何解决问题</a:t>
            </a:r>
            <a:endParaRPr lang="zh-CN" sz="3600" dirty="0">
              <a:solidFill>
                <a:srgbClr val="9F4F54"/>
              </a:solidFill>
              <a:latin typeface="微软雅黑" panose="020B0503020204020204" charset="-122"/>
              <a:ea typeface="微软雅黑" panose="020B0503020204020204" charset="-122"/>
            </a:endParaRPr>
          </a:p>
        </p:txBody>
      </p:sp>
      <p:sp>
        <p:nvSpPr>
          <p:cNvPr id="6" name="object 6"/>
          <p:cNvSpPr/>
          <p:nvPr/>
        </p:nvSpPr>
        <p:spPr>
          <a:xfrm>
            <a:off x="586152" y="2474977"/>
            <a:ext cx="2470785" cy="2243455"/>
          </a:xfrm>
          <a:prstGeom prst="rect">
            <a:avLst/>
          </a:prstGeom>
          <a:blipFill>
            <a:blip r:embed="rId2" cstate="print"/>
            <a:stretch>
              <a:fillRect/>
            </a:stretch>
          </a:blipFill>
        </p:spPr>
        <p:txBody>
          <a:bodyPr wrap="square" lIns="0" tIns="0" rIns="0" bIns="0" rtlCol="0"/>
          <a:lstStyle/>
          <a:p>
            <a:endParaRPr sz="1350"/>
          </a:p>
        </p:txBody>
      </p:sp>
      <p:sp>
        <p:nvSpPr>
          <p:cNvPr id="4" name="object 4"/>
          <p:cNvSpPr/>
          <p:nvPr/>
        </p:nvSpPr>
        <p:spPr>
          <a:xfrm>
            <a:off x="3353754" y="2474977"/>
            <a:ext cx="2528888" cy="2243138"/>
          </a:xfrm>
          <a:prstGeom prst="rect">
            <a:avLst/>
          </a:prstGeom>
          <a:blipFill>
            <a:blip r:embed="rId3" cstate="print"/>
            <a:stretch>
              <a:fillRect/>
            </a:stretch>
          </a:blipFill>
        </p:spPr>
        <p:txBody>
          <a:bodyPr wrap="square" lIns="0" tIns="0" rIns="0" bIns="0" rtlCol="0"/>
          <a:lstStyle/>
          <a:p>
            <a:endParaRPr sz="1350"/>
          </a:p>
        </p:txBody>
      </p:sp>
      <p:sp>
        <p:nvSpPr>
          <p:cNvPr id="5" name="object 5"/>
          <p:cNvSpPr/>
          <p:nvPr/>
        </p:nvSpPr>
        <p:spPr>
          <a:xfrm>
            <a:off x="6179459" y="2476501"/>
            <a:ext cx="2616994" cy="2241614"/>
          </a:xfrm>
          <a:prstGeom prst="rect">
            <a:avLst/>
          </a:prstGeom>
          <a:blipFill>
            <a:blip r:embed="rId4" cstate="print"/>
            <a:stretch>
              <a:fillRect/>
            </a:stretch>
          </a:blipFill>
        </p:spPr>
        <p:txBody>
          <a:bodyPr wrap="square" lIns="0" tIns="0" rIns="0" bIns="0" rtlCol="0"/>
          <a:lstStyle/>
          <a:p>
            <a:endParaRPr sz="1350"/>
          </a:p>
        </p:txBody>
      </p:sp>
      <p:sp>
        <p:nvSpPr>
          <p:cNvPr id="7" name="object 3"/>
          <p:cNvSpPr txBox="1"/>
          <p:nvPr/>
        </p:nvSpPr>
        <p:spPr>
          <a:xfrm>
            <a:off x="132520" y="854812"/>
            <a:ext cx="7355436" cy="1499770"/>
          </a:xfrm>
          <a:prstGeom prst="rect">
            <a:avLst/>
          </a:prstGeom>
        </p:spPr>
        <p:txBody>
          <a:bodyPr vert="horz" wrap="square" lIns="0" tIns="9525" rIns="0" bIns="0" rtlCol="0">
            <a:spAutoFit/>
          </a:bodyPr>
          <a:lstStyle/>
          <a:p>
            <a:pPr marL="440690">
              <a:lnSpc>
                <a:spcPct val="150000"/>
              </a:lnSpc>
              <a:spcBef>
                <a:spcPts val="100"/>
              </a:spcBef>
            </a:pPr>
            <a:r>
              <a:rPr sz="1600" b="1" dirty="0" err="1" smtClean="0">
                <a:solidFill>
                  <a:srgbClr val="9F4F54"/>
                </a:solidFill>
                <a:latin typeface="宋体" panose="02010600030101010101" pitchFamily="2" charset="-122"/>
                <a:ea typeface="宋体" panose="02010600030101010101" pitchFamily="2" charset="-122"/>
                <a:cs typeface="宋体" panose="02010600030101010101" pitchFamily="2" charset="-122"/>
              </a:rPr>
              <a:t>面对老师们的质疑和困惑</a:t>
            </a:r>
            <a:r>
              <a:rPr sz="1600" b="1" dirty="0" err="1">
                <a:solidFill>
                  <a:srgbClr val="9F4F54"/>
                </a:solidFill>
                <a:latin typeface="宋体" panose="02010600030101010101" pitchFamily="2" charset="-122"/>
                <a:ea typeface="宋体" panose="02010600030101010101" pitchFamily="2" charset="-122"/>
                <a:cs typeface="宋体" panose="02010600030101010101" pitchFamily="2" charset="-122"/>
              </a:rPr>
              <a:t>，需要思考的是</a:t>
            </a:r>
            <a:r>
              <a:rPr sz="1600" b="1" dirty="0" smtClean="0">
                <a:solidFill>
                  <a:srgbClr val="9F4F54"/>
                </a:solidFill>
                <a:latin typeface="宋体" panose="02010600030101010101" pitchFamily="2" charset="-122"/>
                <a:ea typeface="宋体" panose="02010600030101010101" pitchFamily="2" charset="-122"/>
                <a:cs typeface="宋体" panose="02010600030101010101" pitchFamily="2" charset="-122"/>
              </a:rPr>
              <a:t>：</a:t>
            </a:r>
            <a:endParaRPr lang="en-US" sz="1600" b="1" dirty="0" smtClean="0">
              <a:solidFill>
                <a:srgbClr val="9F4F54"/>
              </a:solidFill>
              <a:latin typeface="宋体" panose="02010600030101010101" pitchFamily="2" charset="-122"/>
              <a:ea typeface="宋体" panose="02010600030101010101" pitchFamily="2" charset="-122"/>
              <a:cs typeface="宋体" panose="02010600030101010101" pitchFamily="2" charset="-122"/>
            </a:endParaRPr>
          </a:p>
          <a:p>
            <a:pPr marL="440690" algn="l">
              <a:lnSpc>
                <a:spcPct val="150000"/>
              </a:lnSpc>
              <a:spcBef>
                <a:spcPts val="100"/>
              </a:spcBef>
            </a:pPr>
            <a:r>
              <a:rPr sz="1600" b="1" dirty="0"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实施弹性作息绝不是要给老师</a:t>
            </a:r>
            <a:r>
              <a:rPr sz="1600" b="1" spc="-5"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a:t>
            </a:r>
            <a:r>
              <a:rPr sz="1600" b="1" dirty="0" err="1">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增加负担</a:t>
            </a:r>
            <a:r>
              <a:rPr sz="1600" b="1" dirty="0"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a:t>
            </a:r>
            <a:r>
              <a:rPr sz="1600" b="1" dirty="0" err="1"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老师们一旦有了不适感</a:t>
            </a:r>
            <a:r>
              <a:rPr sz="1600" b="1" dirty="0" err="1">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，就会使工作的落实遇到障碍</a:t>
            </a:r>
            <a:r>
              <a:rPr sz="1600" b="1" dirty="0" err="1"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。大家认为一定要解决问题</a:t>
            </a:r>
            <a:r>
              <a:rPr sz="1600" b="1" dirty="0" err="1">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，才能真正落实</a:t>
            </a:r>
            <a:r>
              <a:rPr sz="1600" b="1" dirty="0"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a:t>
            </a:r>
            <a:r>
              <a:rPr lang="zh-CN" sz="1600" b="1" dirty="0" smtClean="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要</a:t>
            </a:r>
            <a:r>
              <a:rPr sz="1600" b="1"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经过一段时间的观察讨论、分享</a:t>
            </a:r>
            <a:r>
              <a:rPr sz="1600" b="1" spc="-5"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a:t>
            </a:r>
            <a:r>
              <a:rPr sz="1600" b="1"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交流，找到解决问题的方法</a:t>
            </a:r>
            <a:r>
              <a:rPr lang="zh-CN" sz="1600" b="1" dirty="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5" name="文本框 81"/>
          <p:cNvSpPr txBox="1"/>
          <p:nvPr/>
        </p:nvSpPr>
        <p:spPr>
          <a:xfrm>
            <a:off x="3787172" y="172438"/>
            <a:ext cx="1569660" cy="646331"/>
          </a:xfrm>
          <a:prstGeom prst="rect">
            <a:avLst/>
          </a:prstGeom>
          <a:noFill/>
        </p:spPr>
        <p:txBody>
          <a:bodyPr wrap="none" rtlCol="0">
            <a:spAutoFit/>
          </a:bodyPr>
          <a:lstStyle/>
          <a:p>
            <a:pPr algn="ctr"/>
            <a:r>
              <a:rPr lang="zh-CN" sz="3600" dirty="0">
                <a:solidFill>
                  <a:srgbClr val="9F4F54"/>
                </a:solidFill>
                <a:latin typeface="+mj-ea"/>
                <a:ea typeface="+mj-ea"/>
              </a:rPr>
              <a:t>反  思</a:t>
            </a:r>
          </a:p>
        </p:txBody>
      </p:sp>
      <p:grpSp>
        <p:nvGrpSpPr>
          <p:cNvPr id="6" name="组合 5"/>
          <p:cNvGrpSpPr/>
          <p:nvPr/>
        </p:nvGrpSpPr>
        <p:grpSpPr>
          <a:xfrm>
            <a:off x="2536897" y="1177477"/>
            <a:ext cx="2120828" cy="3466398"/>
            <a:chOff x="2578685" y="1403340"/>
            <a:chExt cx="2120828" cy="3466398"/>
          </a:xfrm>
        </p:grpSpPr>
        <p:sp>
          <p:nvSpPr>
            <p:cNvPr id="1048744" name="Freeform 5"/>
            <p:cNvSpPr>
              <a:spLocks noEditPoints="1"/>
            </p:cNvSpPr>
            <p:nvPr/>
          </p:nvSpPr>
          <p:spPr bwMode="auto">
            <a:xfrm>
              <a:off x="2733886" y="1403340"/>
              <a:ext cx="1485619" cy="1712072"/>
            </a:xfrm>
            <a:custGeom>
              <a:avLst/>
              <a:gdLst>
                <a:gd name="T0" fmla="*/ 1275 w 2552"/>
                <a:gd name="T1" fmla="*/ 0 h 2941"/>
                <a:gd name="T2" fmla="*/ 0 w 2552"/>
                <a:gd name="T3" fmla="*/ 734 h 2941"/>
                <a:gd name="T4" fmla="*/ 0 w 2552"/>
                <a:gd name="T5" fmla="*/ 2210 h 2941"/>
                <a:gd name="T6" fmla="*/ 1275 w 2552"/>
                <a:gd name="T7" fmla="*/ 2941 h 2941"/>
                <a:gd name="T8" fmla="*/ 2552 w 2552"/>
                <a:gd name="T9" fmla="*/ 2210 h 2941"/>
                <a:gd name="T10" fmla="*/ 2552 w 2552"/>
                <a:gd name="T11" fmla="*/ 734 h 2941"/>
                <a:gd name="T12" fmla="*/ 1275 w 2552"/>
                <a:gd name="T13" fmla="*/ 0 h 2941"/>
                <a:gd name="T14" fmla="*/ 2391 w 2552"/>
                <a:gd name="T15" fmla="*/ 2117 h 2941"/>
                <a:gd name="T16" fmla="*/ 1275 w 2552"/>
                <a:gd name="T17" fmla="*/ 2757 h 2941"/>
                <a:gd name="T18" fmla="*/ 161 w 2552"/>
                <a:gd name="T19" fmla="*/ 2117 h 2941"/>
                <a:gd name="T20" fmla="*/ 161 w 2552"/>
                <a:gd name="T21" fmla="*/ 827 h 2941"/>
                <a:gd name="T22" fmla="*/ 1275 w 2552"/>
                <a:gd name="T23" fmla="*/ 187 h 2941"/>
                <a:gd name="T24" fmla="*/ 2391 w 2552"/>
                <a:gd name="T25" fmla="*/ 827 h 2941"/>
                <a:gd name="T26" fmla="*/ 2391 w 2552"/>
                <a:gd name="T27" fmla="*/ 2117 h 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52" h="2941">
                  <a:moveTo>
                    <a:pt x="1275" y="0"/>
                  </a:moveTo>
                  <a:lnTo>
                    <a:pt x="0" y="734"/>
                  </a:lnTo>
                  <a:lnTo>
                    <a:pt x="0" y="2210"/>
                  </a:lnTo>
                  <a:lnTo>
                    <a:pt x="1275" y="2941"/>
                  </a:lnTo>
                  <a:lnTo>
                    <a:pt x="2552" y="2210"/>
                  </a:lnTo>
                  <a:lnTo>
                    <a:pt x="2552" y="734"/>
                  </a:lnTo>
                  <a:lnTo>
                    <a:pt x="1275" y="0"/>
                  </a:lnTo>
                  <a:close/>
                  <a:moveTo>
                    <a:pt x="2391" y="2117"/>
                  </a:moveTo>
                  <a:lnTo>
                    <a:pt x="1275" y="2757"/>
                  </a:lnTo>
                  <a:lnTo>
                    <a:pt x="161" y="2117"/>
                  </a:lnTo>
                  <a:lnTo>
                    <a:pt x="161" y="827"/>
                  </a:lnTo>
                  <a:lnTo>
                    <a:pt x="1275" y="187"/>
                  </a:lnTo>
                  <a:lnTo>
                    <a:pt x="2391" y="827"/>
                  </a:lnTo>
                  <a:lnTo>
                    <a:pt x="2391" y="2117"/>
                  </a:lnTo>
                  <a:close/>
                </a:path>
              </a:pathLst>
            </a:custGeom>
            <a:solidFill>
              <a:srgbClr val="9F4F54"/>
            </a:solidFill>
            <a:ln w="15875" cap="flat">
              <a:noFill/>
              <a:prstDash val="solid"/>
              <a:miter lim="800000"/>
            </a:ln>
          </p:spPr>
          <p:txBody>
            <a:bodyPr vert="horz" wrap="square" lIns="45720" tIns="22860" rIns="45720" bIns="22860" numCol="1" anchor="t" anchorCtr="0" compatLnSpc="1"/>
            <a:lstStyle/>
            <a:p>
              <a:endParaRPr lang="en-US" sz="900">
                <a:solidFill>
                  <a:schemeClr val="bg1">
                    <a:lumMod val="50000"/>
                  </a:schemeClr>
                </a:solidFill>
              </a:endParaRPr>
            </a:p>
          </p:txBody>
        </p:sp>
        <p:sp>
          <p:nvSpPr>
            <p:cNvPr id="1048745" name="Freeform 44"/>
            <p:cNvSpPr/>
            <p:nvPr/>
          </p:nvSpPr>
          <p:spPr bwMode="auto">
            <a:xfrm>
              <a:off x="2919693" y="1616800"/>
              <a:ext cx="1114006" cy="1285152"/>
            </a:xfrm>
            <a:custGeom>
              <a:avLst/>
              <a:gdLst>
                <a:gd name="T0" fmla="*/ 895 w 1790"/>
                <a:gd name="T1" fmla="*/ 0 h 2065"/>
                <a:gd name="T2" fmla="*/ 0 w 1790"/>
                <a:gd name="T3" fmla="*/ 515 h 2065"/>
                <a:gd name="T4" fmla="*/ 0 w 1790"/>
                <a:gd name="T5" fmla="*/ 1550 h 2065"/>
                <a:gd name="T6" fmla="*/ 895 w 1790"/>
                <a:gd name="T7" fmla="*/ 2065 h 2065"/>
                <a:gd name="T8" fmla="*/ 1790 w 1790"/>
                <a:gd name="T9" fmla="*/ 1550 h 2065"/>
                <a:gd name="T10" fmla="*/ 1790 w 1790"/>
                <a:gd name="T11" fmla="*/ 515 h 2065"/>
                <a:gd name="T12" fmla="*/ 895 w 1790"/>
                <a:gd name="T13" fmla="*/ 0 h 2065"/>
              </a:gdLst>
              <a:ahLst/>
              <a:cxnLst>
                <a:cxn ang="0">
                  <a:pos x="T0" y="T1"/>
                </a:cxn>
                <a:cxn ang="0">
                  <a:pos x="T2" y="T3"/>
                </a:cxn>
                <a:cxn ang="0">
                  <a:pos x="T4" y="T5"/>
                </a:cxn>
                <a:cxn ang="0">
                  <a:pos x="T6" y="T7"/>
                </a:cxn>
                <a:cxn ang="0">
                  <a:pos x="T8" y="T9"/>
                </a:cxn>
                <a:cxn ang="0">
                  <a:pos x="T10" y="T11"/>
                </a:cxn>
                <a:cxn ang="0">
                  <a:pos x="T12" y="T13"/>
                </a:cxn>
              </a:cxnLst>
              <a:rect l="0" t="0" r="r" b="b"/>
              <a:pathLst>
                <a:path w="1790" h="2065">
                  <a:moveTo>
                    <a:pt x="895" y="0"/>
                  </a:moveTo>
                  <a:lnTo>
                    <a:pt x="0" y="515"/>
                  </a:lnTo>
                  <a:lnTo>
                    <a:pt x="0" y="1550"/>
                  </a:lnTo>
                  <a:lnTo>
                    <a:pt x="895" y="2065"/>
                  </a:lnTo>
                  <a:lnTo>
                    <a:pt x="1790" y="1550"/>
                  </a:lnTo>
                  <a:lnTo>
                    <a:pt x="1790" y="515"/>
                  </a:lnTo>
                  <a:lnTo>
                    <a:pt x="895" y="0"/>
                  </a:lnTo>
                  <a:close/>
                </a:path>
              </a:pathLst>
            </a:custGeom>
            <a:solidFill>
              <a:srgbClr val="9F4F54"/>
            </a:solidFill>
            <a:ln>
              <a:noFill/>
            </a:ln>
          </p:spPr>
          <p:txBody>
            <a:bodyPr vert="horz" wrap="square" lIns="45720" tIns="22860" rIns="45720" bIns="22860" numCol="1" anchor="t" anchorCtr="0" compatLnSpc="1"/>
            <a:lstStyle/>
            <a:p>
              <a:endParaRPr lang="en-US" sz="900">
                <a:solidFill>
                  <a:schemeClr val="bg1">
                    <a:lumMod val="50000"/>
                  </a:schemeClr>
                </a:solidFill>
              </a:endParaRPr>
            </a:p>
          </p:txBody>
        </p:sp>
        <p:grpSp>
          <p:nvGrpSpPr>
            <p:cNvPr id="69" name="组合 68"/>
            <p:cNvGrpSpPr/>
            <p:nvPr/>
          </p:nvGrpSpPr>
          <p:grpSpPr>
            <a:xfrm>
              <a:off x="3189559" y="1972241"/>
              <a:ext cx="574271" cy="574271"/>
              <a:chOff x="3191434" y="2145028"/>
              <a:chExt cx="359165" cy="359165"/>
            </a:xfrm>
            <a:solidFill>
              <a:schemeClr val="bg1"/>
            </a:solidFill>
          </p:grpSpPr>
          <p:sp>
            <p:nvSpPr>
              <p:cNvPr id="1048747" name="AutoShape 123"/>
              <p:cNvSpPr/>
              <p:nvPr/>
            </p:nvSpPr>
            <p:spPr bwMode="auto">
              <a:xfrm>
                <a:off x="319143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748" name="AutoShape 124"/>
              <p:cNvSpPr/>
              <p:nvPr/>
            </p:nvSpPr>
            <p:spPr bwMode="auto">
              <a:xfrm>
                <a:off x="3292736" y="2245717"/>
                <a:ext cx="157173" cy="157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749" name="AutoShape 125"/>
              <p:cNvSpPr/>
              <p:nvPr/>
            </p:nvSpPr>
            <p:spPr bwMode="auto">
              <a:xfrm>
                <a:off x="3325891" y="2279484"/>
                <a:ext cx="90253" cy="902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grpSp>
        <p:sp>
          <p:nvSpPr>
            <p:cNvPr id="1048758" name="xiongmao"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2578685" y="3115412"/>
              <a:ext cx="2120828" cy="1754326"/>
            </a:xfrm>
            <a:prstGeom prst="rect">
              <a:avLst/>
            </a:prstGeom>
            <a:noFill/>
          </p:spPr>
          <p:txBody>
            <a:bodyPr wrap="square" rtlCol="0">
              <a:spAutoFit/>
            </a:bodyPr>
            <a:lstStyle/>
            <a:p>
              <a:pPr marR="5080">
                <a:lnSpc>
                  <a:spcPct val="150000"/>
                </a:lnSpc>
              </a:pPr>
              <a:r>
                <a:rPr b="1" dirty="0">
                  <a:solidFill>
                    <a:schemeClr val="bg1">
                      <a:lumMod val="50000"/>
                    </a:schemeClr>
                  </a:solidFill>
                  <a:sym typeface="+mn-ea"/>
                </a:rPr>
                <a:t>帮助幼儿建立良好的作息常规和秩序感是实施“弹性 作息”的基础。</a:t>
              </a:r>
              <a:endParaRPr lang="zh-CN" altLang="en-US" b="1" dirty="0">
                <a:solidFill>
                  <a:schemeClr val="bg1">
                    <a:lumMod val="50000"/>
                  </a:schemeClr>
                </a:solidFill>
                <a:sym typeface="+mn-ea"/>
              </a:endParaRPr>
            </a:p>
          </p:txBody>
        </p:sp>
      </p:grpSp>
      <p:grpSp>
        <p:nvGrpSpPr>
          <p:cNvPr id="7" name="组合 6"/>
          <p:cNvGrpSpPr/>
          <p:nvPr/>
        </p:nvGrpSpPr>
        <p:grpSpPr>
          <a:xfrm>
            <a:off x="4760331" y="1177477"/>
            <a:ext cx="2122607" cy="3050900"/>
            <a:chOff x="4888552" y="1403340"/>
            <a:chExt cx="2122607" cy="3050900"/>
          </a:xfrm>
        </p:grpSpPr>
        <p:sp>
          <p:nvSpPr>
            <p:cNvPr id="1048738" name="Freeform 5"/>
            <p:cNvSpPr>
              <a:spLocks noEditPoints="1"/>
            </p:cNvSpPr>
            <p:nvPr/>
          </p:nvSpPr>
          <p:spPr bwMode="auto">
            <a:xfrm>
              <a:off x="4966152" y="1403340"/>
              <a:ext cx="1485619" cy="1712072"/>
            </a:xfrm>
            <a:custGeom>
              <a:avLst/>
              <a:gdLst>
                <a:gd name="T0" fmla="*/ 1275 w 2552"/>
                <a:gd name="T1" fmla="*/ 0 h 2941"/>
                <a:gd name="T2" fmla="*/ 0 w 2552"/>
                <a:gd name="T3" fmla="*/ 734 h 2941"/>
                <a:gd name="T4" fmla="*/ 0 w 2552"/>
                <a:gd name="T5" fmla="*/ 2210 h 2941"/>
                <a:gd name="T6" fmla="*/ 1275 w 2552"/>
                <a:gd name="T7" fmla="*/ 2941 h 2941"/>
                <a:gd name="T8" fmla="*/ 2552 w 2552"/>
                <a:gd name="T9" fmla="*/ 2210 h 2941"/>
                <a:gd name="T10" fmla="*/ 2552 w 2552"/>
                <a:gd name="T11" fmla="*/ 734 h 2941"/>
                <a:gd name="T12" fmla="*/ 1275 w 2552"/>
                <a:gd name="T13" fmla="*/ 0 h 2941"/>
                <a:gd name="T14" fmla="*/ 2391 w 2552"/>
                <a:gd name="T15" fmla="*/ 2117 h 2941"/>
                <a:gd name="T16" fmla="*/ 1275 w 2552"/>
                <a:gd name="T17" fmla="*/ 2757 h 2941"/>
                <a:gd name="T18" fmla="*/ 161 w 2552"/>
                <a:gd name="T19" fmla="*/ 2117 h 2941"/>
                <a:gd name="T20" fmla="*/ 161 w 2552"/>
                <a:gd name="T21" fmla="*/ 827 h 2941"/>
                <a:gd name="T22" fmla="*/ 1275 w 2552"/>
                <a:gd name="T23" fmla="*/ 187 h 2941"/>
                <a:gd name="T24" fmla="*/ 2391 w 2552"/>
                <a:gd name="T25" fmla="*/ 827 h 2941"/>
                <a:gd name="T26" fmla="*/ 2391 w 2552"/>
                <a:gd name="T27" fmla="*/ 2117 h 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52" h="2941">
                  <a:moveTo>
                    <a:pt x="1275" y="0"/>
                  </a:moveTo>
                  <a:lnTo>
                    <a:pt x="0" y="734"/>
                  </a:lnTo>
                  <a:lnTo>
                    <a:pt x="0" y="2210"/>
                  </a:lnTo>
                  <a:lnTo>
                    <a:pt x="1275" y="2941"/>
                  </a:lnTo>
                  <a:lnTo>
                    <a:pt x="2552" y="2210"/>
                  </a:lnTo>
                  <a:lnTo>
                    <a:pt x="2552" y="734"/>
                  </a:lnTo>
                  <a:lnTo>
                    <a:pt x="1275" y="0"/>
                  </a:lnTo>
                  <a:close/>
                  <a:moveTo>
                    <a:pt x="2391" y="2117"/>
                  </a:moveTo>
                  <a:lnTo>
                    <a:pt x="1275" y="2757"/>
                  </a:lnTo>
                  <a:lnTo>
                    <a:pt x="161" y="2117"/>
                  </a:lnTo>
                  <a:lnTo>
                    <a:pt x="161" y="827"/>
                  </a:lnTo>
                  <a:lnTo>
                    <a:pt x="1275" y="187"/>
                  </a:lnTo>
                  <a:lnTo>
                    <a:pt x="2391" y="827"/>
                  </a:lnTo>
                  <a:lnTo>
                    <a:pt x="2391" y="2117"/>
                  </a:lnTo>
                  <a:close/>
                </a:path>
              </a:pathLst>
            </a:custGeom>
            <a:solidFill>
              <a:srgbClr val="9F4F54"/>
            </a:solidFill>
            <a:ln w="15875" cap="flat">
              <a:noFill/>
              <a:prstDash val="solid"/>
              <a:miter lim="800000"/>
            </a:ln>
          </p:spPr>
          <p:txBody>
            <a:bodyPr vert="horz" wrap="square" lIns="45720" tIns="22860" rIns="45720" bIns="22860" numCol="1" anchor="t" anchorCtr="0" compatLnSpc="1"/>
            <a:lstStyle/>
            <a:p>
              <a:endParaRPr lang="en-US" sz="900">
                <a:solidFill>
                  <a:schemeClr val="bg1">
                    <a:lumMod val="50000"/>
                  </a:schemeClr>
                </a:solidFill>
              </a:endParaRPr>
            </a:p>
          </p:txBody>
        </p:sp>
        <p:sp>
          <p:nvSpPr>
            <p:cNvPr id="1048739" name="Freeform 50"/>
            <p:cNvSpPr/>
            <p:nvPr/>
          </p:nvSpPr>
          <p:spPr bwMode="auto">
            <a:xfrm>
              <a:off x="5151959" y="1616800"/>
              <a:ext cx="1114006" cy="1285152"/>
            </a:xfrm>
            <a:custGeom>
              <a:avLst/>
              <a:gdLst>
                <a:gd name="T0" fmla="*/ 895 w 1790"/>
                <a:gd name="T1" fmla="*/ 0 h 2065"/>
                <a:gd name="T2" fmla="*/ 0 w 1790"/>
                <a:gd name="T3" fmla="*/ 515 h 2065"/>
                <a:gd name="T4" fmla="*/ 0 w 1790"/>
                <a:gd name="T5" fmla="*/ 1550 h 2065"/>
                <a:gd name="T6" fmla="*/ 895 w 1790"/>
                <a:gd name="T7" fmla="*/ 2065 h 2065"/>
                <a:gd name="T8" fmla="*/ 1790 w 1790"/>
                <a:gd name="T9" fmla="*/ 1550 h 2065"/>
                <a:gd name="T10" fmla="*/ 1790 w 1790"/>
                <a:gd name="T11" fmla="*/ 515 h 2065"/>
                <a:gd name="T12" fmla="*/ 895 w 1790"/>
                <a:gd name="T13" fmla="*/ 0 h 2065"/>
              </a:gdLst>
              <a:ahLst/>
              <a:cxnLst>
                <a:cxn ang="0">
                  <a:pos x="T0" y="T1"/>
                </a:cxn>
                <a:cxn ang="0">
                  <a:pos x="T2" y="T3"/>
                </a:cxn>
                <a:cxn ang="0">
                  <a:pos x="T4" y="T5"/>
                </a:cxn>
                <a:cxn ang="0">
                  <a:pos x="T6" y="T7"/>
                </a:cxn>
                <a:cxn ang="0">
                  <a:pos x="T8" y="T9"/>
                </a:cxn>
                <a:cxn ang="0">
                  <a:pos x="T10" y="T11"/>
                </a:cxn>
                <a:cxn ang="0">
                  <a:pos x="T12" y="T13"/>
                </a:cxn>
              </a:cxnLst>
              <a:rect l="0" t="0" r="r" b="b"/>
              <a:pathLst>
                <a:path w="1790" h="2065">
                  <a:moveTo>
                    <a:pt x="895" y="0"/>
                  </a:moveTo>
                  <a:lnTo>
                    <a:pt x="0" y="515"/>
                  </a:lnTo>
                  <a:lnTo>
                    <a:pt x="0" y="1550"/>
                  </a:lnTo>
                  <a:lnTo>
                    <a:pt x="895" y="2065"/>
                  </a:lnTo>
                  <a:lnTo>
                    <a:pt x="1790" y="1550"/>
                  </a:lnTo>
                  <a:lnTo>
                    <a:pt x="1790" y="515"/>
                  </a:lnTo>
                  <a:lnTo>
                    <a:pt x="895" y="0"/>
                  </a:lnTo>
                  <a:close/>
                </a:path>
              </a:pathLst>
            </a:custGeom>
            <a:solidFill>
              <a:srgbClr val="9F4F54"/>
            </a:solidFill>
            <a:ln>
              <a:noFill/>
            </a:ln>
          </p:spPr>
          <p:txBody>
            <a:bodyPr vert="horz" wrap="square" lIns="45720" tIns="22860" rIns="45720" bIns="22860" numCol="1" anchor="t" anchorCtr="0" compatLnSpc="1"/>
            <a:lstStyle/>
            <a:p>
              <a:endParaRPr lang="en-US" sz="900">
                <a:solidFill>
                  <a:schemeClr val="bg1">
                    <a:lumMod val="50000"/>
                  </a:schemeClr>
                </a:solidFill>
              </a:endParaRPr>
            </a:p>
          </p:txBody>
        </p:sp>
        <p:grpSp>
          <p:nvGrpSpPr>
            <p:cNvPr id="68" name="Group 124"/>
            <p:cNvGrpSpPr/>
            <p:nvPr/>
          </p:nvGrpSpPr>
          <p:grpSpPr>
            <a:xfrm>
              <a:off x="5421334" y="2017398"/>
              <a:ext cx="575253" cy="483957"/>
              <a:chOff x="5368132" y="2625725"/>
              <a:chExt cx="465138" cy="391319"/>
            </a:xfrm>
            <a:solidFill>
              <a:schemeClr val="bg1"/>
            </a:solidFill>
          </p:grpSpPr>
          <p:sp>
            <p:nvSpPr>
              <p:cNvPr id="1048741"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742"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743"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grpSp>
        <p:sp>
          <p:nvSpPr>
            <p:cNvPr id="1048759" name="xiongmao"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4888552" y="3115412"/>
              <a:ext cx="2122607" cy="1338828"/>
            </a:xfrm>
            <a:prstGeom prst="rect">
              <a:avLst/>
            </a:prstGeom>
            <a:noFill/>
          </p:spPr>
          <p:txBody>
            <a:bodyPr wrap="square" rtlCol="0">
              <a:spAutoFit/>
            </a:bodyPr>
            <a:lstStyle/>
            <a:p>
              <a:pPr fontAlgn="auto">
                <a:lnSpc>
                  <a:spcPct val="150000"/>
                </a:lnSpc>
                <a:spcBef>
                  <a:spcPts val="0"/>
                </a:spcBef>
              </a:pPr>
              <a:r>
                <a:rPr b="1" dirty="0">
                  <a:solidFill>
                    <a:schemeClr val="bg1">
                      <a:lumMod val="50000"/>
                    </a:schemeClr>
                  </a:solidFill>
                  <a:sym typeface="+mn-ea"/>
                </a:rPr>
                <a:t>教师的课程意识和正确的儿童观是“弹性作息”的保证。</a:t>
              </a:r>
              <a:endParaRPr lang="zh-CN" altLang="en-US" b="1" dirty="0">
                <a:solidFill>
                  <a:schemeClr val="bg1">
                    <a:lumMod val="50000"/>
                  </a:schemeClr>
                </a:solidFill>
                <a:sym typeface="+mn-ea"/>
              </a:endParaRPr>
            </a:p>
          </p:txBody>
        </p:sp>
      </p:grpSp>
      <p:grpSp>
        <p:nvGrpSpPr>
          <p:cNvPr id="8" name="组合 7"/>
          <p:cNvGrpSpPr/>
          <p:nvPr/>
        </p:nvGrpSpPr>
        <p:grpSpPr>
          <a:xfrm>
            <a:off x="6954680" y="1177477"/>
            <a:ext cx="2183646" cy="3003451"/>
            <a:chOff x="7091734" y="1403340"/>
            <a:chExt cx="2183646" cy="3003451"/>
          </a:xfrm>
        </p:grpSpPr>
        <p:sp>
          <p:nvSpPr>
            <p:cNvPr id="1048734" name="Freeform 5"/>
            <p:cNvSpPr>
              <a:spLocks noEditPoints="1"/>
            </p:cNvSpPr>
            <p:nvPr/>
          </p:nvSpPr>
          <p:spPr bwMode="auto">
            <a:xfrm>
              <a:off x="7198419" y="1403340"/>
              <a:ext cx="1485619" cy="1712072"/>
            </a:xfrm>
            <a:custGeom>
              <a:avLst/>
              <a:gdLst>
                <a:gd name="T0" fmla="*/ 1275 w 2552"/>
                <a:gd name="T1" fmla="*/ 0 h 2941"/>
                <a:gd name="T2" fmla="*/ 0 w 2552"/>
                <a:gd name="T3" fmla="*/ 734 h 2941"/>
                <a:gd name="T4" fmla="*/ 0 w 2552"/>
                <a:gd name="T5" fmla="*/ 2210 h 2941"/>
                <a:gd name="T6" fmla="*/ 1275 w 2552"/>
                <a:gd name="T7" fmla="*/ 2941 h 2941"/>
                <a:gd name="T8" fmla="*/ 2552 w 2552"/>
                <a:gd name="T9" fmla="*/ 2210 h 2941"/>
                <a:gd name="T10" fmla="*/ 2552 w 2552"/>
                <a:gd name="T11" fmla="*/ 734 h 2941"/>
                <a:gd name="T12" fmla="*/ 1275 w 2552"/>
                <a:gd name="T13" fmla="*/ 0 h 2941"/>
                <a:gd name="T14" fmla="*/ 2391 w 2552"/>
                <a:gd name="T15" fmla="*/ 2117 h 2941"/>
                <a:gd name="T16" fmla="*/ 1275 w 2552"/>
                <a:gd name="T17" fmla="*/ 2757 h 2941"/>
                <a:gd name="T18" fmla="*/ 161 w 2552"/>
                <a:gd name="T19" fmla="*/ 2117 h 2941"/>
                <a:gd name="T20" fmla="*/ 161 w 2552"/>
                <a:gd name="T21" fmla="*/ 827 h 2941"/>
                <a:gd name="T22" fmla="*/ 1275 w 2552"/>
                <a:gd name="T23" fmla="*/ 187 h 2941"/>
                <a:gd name="T24" fmla="*/ 2391 w 2552"/>
                <a:gd name="T25" fmla="*/ 827 h 2941"/>
                <a:gd name="T26" fmla="*/ 2391 w 2552"/>
                <a:gd name="T27" fmla="*/ 2117 h 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52" h="2941">
                  <a:moveTo>
                    <a:pt x="1275" y="0"/>
                  </a:moveTo>
                  <a:lnTo>
                    <a:pt x="0" y="734"/>
                  </a:lnTo>
                  <a:lnTo>
                    <a:pt x="0" y="2210"/>
                  </a:lnTo>
                  <a:lnTo>
                    <a:pt x="1275" y="2941"/>
                  </a:lnTo>
                  <a:lnTo>
                    <a:pt x="2552" y="2210"/>
                  </a:lnTo>
                  <a:lnTo>
                    <a:pt x="2552" y="734"/>
                  </a:lnTo>
                  <a:lnTo>
                    <a:pt x="1275" y="0"/>
                  </a:lnTo>
                  <a:close/>
                  <a:moveTo>
                    <a:pt x="2391" y="2117"/>
                  </a:moveTo>
                  <a:lnTo>
                    <a:pt x="1275" y="2757"/>
                  </a:lnTo>
                  <a:lnTo>
                    <a:pt x="161" y="2117"/>
                  </a:lnTo>
                  <a:lnTo>
                    <a:pt x="161" y="827"/>
                  </a:lnTo>
                  <a:lnTo>
                    <a:pt x="1275" y="187"/>
                  </a:lnTo>
                  <a:lnTo>
                    <a:pt x="2391" y="827"/>
                  </a:lnTo>
                  <a:lnTo>
                    <a:pt x="2391" y="2117"/>
                  </a:lnTo>
                  <a:close/>
                </a:path>
              </a:pathLst>
            </a:custGeom>
            <a:solidFill>
              <a:srgbClr val="9F4F54"/>
            </a:solidFill>
            <a:ln w="15875" cap="flat">
              <a:noFill/>
              <a:prstDash val="solid"/>
              <a:miter lim="800000"/>
            </a:ln>
          </p:spPr>
          <p:txBody>
            <a:bodyPr vert="horz" wrap="square" lIns="45720" tIns="22860" rIns="45720" bIns="22860" numCol="1" anchor="t" anchorCtr="0" compatLnSpc="1"/>
            <a:lstStyle/>
            <a:p>
              <a:endParaRPr lang="en-US" sz="900">
                <a:solidFill>
                  <a:schemeClr val="bg1">
                    <a:lumMod val="50000"/>
                  </a:schemeClr>
                </a:solidFill>
              </a:endParaRPr>
            </a:p>
          </p:txBody>
        </p:sp>
        <p:sp>
          <p:nvSpPr>
            <p:cNvPr id="1048735" name="Freeform 53"/>
            <p:cNvSpPr/>
            <p:nvPr/>
          </p:nvSpPr>
          <p:spPr bwMode="auto">
            <a:xfrm>
              <a:off x="7384226" y="1616800"/>
              <a:ext cx="1114006" cy="1285152"/>
            </a:xfrm>
            <a:custGeom>
              <a:avLst/>
              <a:gdLst>
                <a:gd name="T0" fmla="*/ 895 w 1790"/>
                <a:gd name="T1" fmla="*/ 0 h 2065"/>
                <a:gd name="T2" fmla="*/ 0 w 1790"/>
                <a:gd name="T3" fmla="*/ 515 h 2065"/>
                <a:gd name="T4" fmla="*/ 0 w 1790"/>
                <a:gd name="T5" fmla="*/ 1550 h 2065"/>
                <a:gd name="T6" fmla="*/ 895 w 1790"/>
                <a:gd name="T7" fmla="*/ 2065 h 2065"/>
                <a:gd name="T8" fmla="*/ 1790 w 1790"/>
                <a:gd name="T9" fmla="*/ 1550 h 2065"/>
                <a:gd name="T10" fmla="*/ 1790 w 1790"/>
                <a:gd name="T11" fmla="*/ 515 h 2065"/>
                <a:gd name="T12" fmla="*/ 895 w 1790"/>
                <a:gd name="T13" fmla="*/ 0 h 2065"/>
              </a:gdLst>
              <a:ahLst/>
              <a:cxnLst>
                <a:cxn ang="0">
                  <a:pos x="T0" y="T1"/>
                </a:cxn>
                <a:cxn ang="0">
                  <a:pos x="T2" y="T3"/>
                </a:cxn>
                <a:cxn ang="0">
                  <a:pos x="T4" y="T5"/>
                </a:cxn>
                <a:cxn ang="0">
                  <a:pos x="T6" y="T7"/>
                </a:cxn>
                <a:cxn ang="0">
                  <a:pos x="T8" y="T9"/>
                </a:cxn>
                <a:cxn ang="0">
                  <a:pos x="T10" y="T11"/>
                </a:cxn>
                <a:cxn ang="0">
                  <a:pos x="T12" y="T13"/>
                </a:cxn>
              </a:cxnLst>
              <a:rect l="0" t="0" r="r" b="b"/>
              <a:pathLst>
                <a:path w="1790" h="2065">
                  <a:moveTo>
                    <a:pt x="895" y="0"/>
                  </a:moveTo>
                  <a:lnTo>
                    <a:pt x="0" y="515"/>
                  </a:lnTo>
                  <a:lnTo>
                    <a:pt x="0" y="1550"/>
                  </a:lnTo>
                  <a:lnTo>
                    <a:pt x="895" y="2065"/>
                  </a:lnTo>
                  <a:lnTo>
                    <a:pt x="1790" y="1550"/>
                  </a:lnTo>
                  <a:lnTo>
                    <a:pt x="1790" y="515"/>
                  </a:lnTo>
                  <a:lnTo>
                    <a:pt x="895" y="0"/>
                  </a:lnTo>
                  <a:close/>
                </a:path>
              </a:pathLst>
            </a:custGeom>
            <a:solidFill>
              <a:srgbClr val="9F4F54"/>
            </a:solidFill>
            <a:ln>
              <a:noFill/>
            </a:ln>
          </p:spPr>
          <p:txBody>
            <a:bodyPr vert="horz" wrap="square" lIns="45720" tIns="22860" rIns="45720" bIns="22860" numCol="1" anchor="t" anchorCtr="0" compatLnSpc="1"/>
            <a:lstStyle/>
            <a:p>
              <a:endParaRPr lang="en-US" sz="900">
                <a:solidFill>
                  <a:schemeClr val="bg1">
                    <a:lumMod val="50000"/>
                  </a:schemeClr>
                </a:solidFill>
              </a:endParaRPr>
            </a:p>
          </p:txBody>
        </p:sp>
        <p:sp>
          <p:nvSpPr>
            <p:cNvPr id="1048737" name="AutoShape 59"/>
            <p:cNvSpPr/>
            <p:nvPr/>
          </p:nvSpPr>
          <p:spPr bwMode="auto">
            <a:xfrm>
              <a:off x="7607373" y="1972553"/>
              <a:ext cx="576184" cy="573647"/>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760" name="xiongmao"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7091734" y="3067963"/>
              <a:ext cx="2183646" cy="1338828"/>
            </a:xfrm>
            <a:prstGeom prst="rect">
              <a:avLst/>
            </a:prstGeom>
            <a:noFill/>
          </p:spPr>
          <p:txBody>
            <a:bodyPr wrap="square" rtlCol="0">
              <a:spAutoFit/>
            </a:bodyPr>
            <a:lstStyle/>
            <a:p>
              <a:pPr marR="135255">
                <a:lnSpc>
                  <a:spcPct val="150000"/>
                </a:lnSpc>
                <a:spcBef>
                  <a:spcPts val="1300"/>
                </a:spcBef>
              </a:pPr>
              <a:r>
                <a:rPr b="1" dirty="0">
                  <a:solidFill>
                    <a:schemeClr val="bg1">
                      <a:lumMod val="50000"/>
                    </a:schemeClr>
                  </a:solidFill>
                  <a:sym typeface="+mn-ea"/>
                </a:rPr>
                <a:t>重视集体活动、区域活动与生活活动之间的相互渗透。</a:t>
              </a:r>
              <a:endParaRPr lang="zh-CN" altLang="en-US" b="1" dirty="0">
                <a:solidFill>
                  <a:schemeClr val="bg1">
                    <a:lumMod val="50000"/>
                  </a:schemeClr>
                </a:solidFill>
                <a:sym typeface="+mn-ea"/>
              </a:endParaRPr>
            </a:p>
          </p:txBody>
        </p:sp>
      </p:grpSp>
      <p:grpSp>
        <p:nvGrpSpPr>
          <p:cNvPr id="5" name="组合 4"/>
          <p:cNvGrpSpPr/>
          <p:nvPr/>
        </p:nvGrpSpPr>
        <p:grpSpPr>
          <a:xfrm>
            <a:off x="73825" y="1177477"/>
            <a:ext cx="2014143" cy="3003451"/>
            <a:chOff x="-104505" y="1734430"/>
            <a:chExt cx="2014143" cy="3003451"/>
          </a:xfrm>
        </p:grpSpPr>
        <p:grpSp>
          <p:nvGrpSpPr>
            <p:cNvPr id="4" name="组合 3"/>
            <p:cNvGrpSpPr/>
            <p:nvPr/>
          </p:nvGrpSpPr>
          <p:grpSpPr>
            <a:xfrm>
              <a:off x="-104505" y="1734430"/>
              <a:ext cx="2014143" cy="3003451"/>
              <a:chOff x="246159" y="1407757"/>
              <a:chExt cx="2014143" cy="3003451"/>
            </a:xfrm>
          </p:grpSpPr>
          <p:sp>
            <p:nvSpPr>
              <p:cNvPr id="1048750" name="Freeform 5"/>
              <p:cNvSpPr>
                <a:spLocks noEditPoints="1"/>
              </p:cNvSpPr>
              <p:nvPr/>
            </p:nvSpPr>
            <p:spPr bwMode="auto">
              <a:xfrm>
                <a:off x="455938" y="1407757"/>
                <a:ext cx="1485619" cy="1712072"/>
              </a:xfrm>
              <a:custGeom>
                <a:avLst/>
                <a:gdLst>
                  <a:gd name="T0" fmla="*/ 1275 w 2552"/>
                  <a:gd name="T1" fmla="*/ 0 h 2941"/>
                  <a:gd name="T2" fmla="*/ 0 w 2552"/>
                  <a:gd name="T3" fmla="*/ 734 h 2941"/>
                  <a:gd name="T4" fmla="*/ 0 w 2552"/>
                  <a:gd name="T5" fmla="*/ 2210 h 2941"/>
                  <a:gd name="T6" fmla="*/ 1275 w 2552"/>
                  <a:gd name="T7" fmla="*/ 2941 h 2941"/>
                  <a:gd name="T8" fmla="*/ 2552 w 2552"/>
                  <a:gd name="T9" fmla="*/ 2210 h 2941"/>
                  <a:gd name="T10" fmla="*/ 2552 w 2552"/>
                  <a:gd name="T11" fmla="*/ 734 h 2941"/>
                  <a:gd name="T12" fmla="*/ 1275 w 2552"/>
                  <a:gd name="T13" fmla="*/ 0 h 2941"/>
                  <a:gd name="T14" fmla="*/ 2391 w 2552"/>
                  <a:gd name="T15" fmla="*/ 2117 h 2941"/>
                  <a:gd name="T16" fmla="*/ 1275 w 2552"/>
                  <a:gd name="T17" fmla="*/ 2757 h 2941"/>
                  <a:gd name="T18" fmla="*/ 161 w 2552"/>
                  <a:gd name="T19" fmla="*/ 2117 h 2941"/>
                  <a:gd name="T20" fmla="*/ 161 w 2552"/>
                  <a:gd name="T21" fmla="*/ 827 h 2941"/>
                  <a:gd name="T22" fmla="*/ 1275 w 2552"/>
                  <a:gd name="T23" fmla="*/ 187 h 2941"/>
                  <a:gd name="T24" fmla="*/ 2391 w 2552"/>
                  <a:gd name="T25" fmla="*/ 827 h 2941"/>
                  <a:gd name="T26" fmla="*/ 2391 w 2552"/>
                  <a:gd name="T27" fmla="*/ 2117 h 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52" h="2941">
                    <a:moveTo>
                      <a:pt x="1275" y="0"/>
                    </a:moveTo>
                    <a:lnTo>
                      <a:pt x="0" y="734"/>
                    </a:lnTo>
                    <a:lnTo>
                      <a:pt x="0" y="2210"/>
                    </a:lnTo>
                    <a:lnTo>
                      <a:pt x="1275" y="2941"/>
                    </a:lnTo>
                    <a:lnTo>
                      <a:pt x="2552" y="2210"/>
                    </a:lnTo>
                    <a:lnTo>
                      <a:pt x="2552" y="734"/>
                    </a:lnTo>
                    <a:lnTo>
                      <a:pt x="1275" y="0"/>
                    </a:lnTo>
                    <a:close/>
                    <a:moveTo>
                      <a:pt x="2391" y="2117"/>
                    </a:moveTo>
                    <a:lnTo>
                      <a:pt x="1275" y="2757"/>
                    </a:lnTo>
                    <a:lnTo>
                      <a:pt x="161" y="2117"/>
                    </a:lnTo>
                    <a:lnTo>
                      <a:pt x="161" y="827"/>
                    </a:lnTo>
                    <a:lnTo>
                      <a:pt x="1275" y="187"/>
                    </a:lnTo>
                    <a:lnTo>
                      <a:pt x="2391" y="827"/>
                    </a:lnTo>
                    <a:lnTo>
                      <a:pt x="2391" y="2117"/>
                    </a:lnTo>
                    <a:close/>
                  </a:path>
                </a:pathLst>
              </a:custGeom>
              <a:solidFill>
                <a:srgbClr val="9F4F54"/>
              </a:solidFill>
              <a:ln w="15875" cap="flat">
                <a:noFill/>
                <a:prstDash val="solid"/>
                <a:miter lim="800000"/>
              </a:ln>
            </p:spPr>
            <p:txBody>
              <a:bodyPr vert="horz" wrap="square" lIns="45720" tIns="22860" rIns="45720" bIns="22860" numCol="1" anchor="t" anchorCtr="0" compatLnSpc="1"/>
              <a:lstStyle/>
              <a:p>
                <a:endParaRPr lang="en-US" sz="900">
                  <a:solidFill>
                    <a:schemeClr val="bg1">
                      <a:lumMod val="50000"/>
                    </a:schemeClr>
                  </a:solidFill>
                </a:endParaRPr>
              </a:p>
            </p:txBody>
          </p:sp>
          <p:sp>
            <p:nvSpPr>
              <p:cNvPr id="1048751" name="Freeform 47"/>
              <p:cNvSpPr/>
              <p:nvPr/>
            </p:nvSpPr>
            <p:spPr bwMode="auto">
              <a:xfrm>
                <a:off x="641744" y="1616800"/>
                <a:ext cx="1114006" cy="1285152"/>
              </a:xfrm>
              <a:custGeom>
                <a:avLst/>
                <a:gdLst>
                  <a:gd name="T0" fmla="*/ 895 w 1790"/>
                  <a:gd name="T1" fmla="*/ 0 h 2065"/>
                  <a:gd name="T2" fmla="*/ 0 w 1790"/>
                  <a:gd name="T3" fmla="*/ 515 h 2065"/>
                  <a:gd name="T4" fmla="*/ 0 w 1790"/>
                  <a:gd name="T5" fmla="*/ 1550 h 2065"/>
                  <a:gd name="T6" fmla="*/ 895 w 1790"/>
                  <a:gd name="T7" fmla="*/ 2065 h 2065"/>
                  <a:gd name="T8" fmla="*/ 1790 w 1790"/>
                  <a:gd name="T9" fmla="*/ 1550 h 2065"/>
                  <a:gd name="T10" fmla="*/ 1790 w 1790"/>
                  <a:gd name="T11" fmla="*/ 515 h 2065"/>
                  <a:gd name="T12" fmla="*/ 895 w 1790"/>
                  <a:gd name="T13" fmla="*/ 0 h 2065"/>
                </a:gdLst>
                <a:ahLst/>
                <a:cxnLst>
                  <a:cxn ang="0">
                    <a:pos x="T0" y="T1"/>
                  </a:cxn>
                  <a:cxn ang="0">
                    <a:pos x="T2" y="T3"/>
                  </a:cxn>
                  <a:cxn ang="0">
                    <a:pos x="T4" y="T5"/>
                  </a:cxn>
                  <a:cxn ang="0">
                    <a:pos x="T6" y="T7"/>
                  </a:cxn>
                  <a:cxn ang="0">
                    <a:pos x="T8" y="T9"/>
                  </a:cxn>
                  <a:cxn ang="0">
                    <a:pos x="T10" y="T11"/>
                  </a:cxn>
                  <a:cxn ang="0">
                    <a:pos x="T12" y="T13"/>
                  </a:cxn>
                </a:cxnLst>
                <a:rect l="0" t="0" r="r" b="b"/>
                <a:pathLst>
                  <a:path w="1790" h="2065">
                    <a:moveTo>
                      <a:pt x="895" y="0"/>
                    </a:moveTo>
                    <a:lnTo>
                      <a:pt x="0" y="515"/>
                    </a:lnTo>
                    <a:lnTo>
                      <a:pt x="0" y="1550"/>
                    </a:lnTo>
                    <a:lnTo>
                      <a:pt x="895" y="2065"/>
                    </a:lnTo>
                    <a:lnTo>
                      <a:pt x="1790" y="1550"/>
                    </a:lnTo>
                    <a:lnTo>
                      <a:pt x="1790" y="515"/>
                    </a:lnTo>
                    <a:lnTo>
                      <a:pt x="895" y="0"/>
                    </a:lnTo>
                    <a:close/>
                  </a:path>
                </a:pathLst>
              </a:custGeom>
              <a:solidFill>
                <a:srgbClr val="9F4F54"/>
              </a:solidFill>
              <a:ln>
                <a:noFill/>
              </a:ln>
            </p:spPr>
            <p:txBody>
              <a:bodyPr vert="horz" wrap="square" lIns="45720" tIns="22860" rIns="45720" bIns="22860" numCol="1" anchor="t" anchorCtr="0" compatLnSpc="1"/>
              <a:lstStyle/>
              <a:p>
                <a:endParaRPr lang="en-US" sz="900">
                  <a:solidFill>
                    <a:schemeClr val="bg1">
                      <a:lumMod val="50000"/>
                    </a:schemeClr>
                  </a:solidFill>
                </a:endParaRPr>
              </a:p>
            </p:txBody>
          </p:sp>
          <p:sp>
            <p:nvSpPr>
              <p:cNvPr id="1048757" name="xiongmao"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246159" y="3119829"/>
                <a:ext cx="2014143" cy="1291379"/>
              </a:xfrm>
              <a:prstGeom prst="rect">
                <a:avLst/>
              </a:prstGeom>
              <a:noFill/>
            </p:spPr>
            <p:txBody>
              <a:bodyPr wrap="square" rtlCol="0">
                <a:spAutoFit/>
              </a:bodyPr>
              <a:lstStyle/>
              <a:p>
                <a:pPr>
                  <a:lnSpc>
                    <a:spcPct val="150000"/>
                  </a:lnSpc>
                </a:pPr>
                <a:r>
                  <a:rPr b="1" dirty="0">
                    <a:solidFill>
                      <a:schemeClr val="bg1">
                        <a:lumMod val="50000"/>
                      </a:schemeClr>
                    </a:solidFill>
                    <a:sym typeface="+mn-ea"/>
                  </a:rPr>
                  <a:t>“弹性”不等同于随意，实施“弹性作息”要有度。</a:t>
                </a:r>
                <a:endParaRPr lang="zh-CN" altLang="en-US" b="1" dirty="0">
                  <a:solidFill>
                    <a:schemeClr val="bg1">
                      <a:lumMod val="50000"/>
                    </a:schemeClr>
                  </a:solidFill>
                  <a:sym typeface="+mn-ea"/>
                </a:endParaRPr>
              </a:p>
            </p:txBody>
          </p:sp>
        </p:grpSp>
        <p:grpSp>
          <p:nvGrpSpPr>
            <p:cNvPr id="70" name="组合 76"/>
            <p:cNvGrpSpPr/>
            <p:nvPr/>
          </p:nvGrpSpPr>
          <p:grpSpPr>
            <a:xfrm flipH="1">
              <a:off x="610923" y="2239656"/>
              <a:ext cx="574271" cy="574271"/>
              <a:chOff x="2473104" y="2145028"/>
              <a:chExt cx="359165" cy="359165"/>
            </a:xfrm>
            <a:solidFill>
              <a:schemeClr val="bg1"/>
            </a:solidFill>
          </p:grpSpPr>
          <p:sp>
            <p:nvSpPr>
              <p:cNvPr id="1048753" name="AutoShape 126"/>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754" name="AutoShape 127"/>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gr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3" name="图片 2"/>
          <p:cNvPicPr>
            <a:picLocks noChangeAspect="1"/>
          </p:cNvPicPr>
          <p:nvPr/>
        </p:nvPicPr>
        <p:blipFill rotWithShape="1">
          <a:blip r:embed="rId2"/>
          <a:srcRect t="7813" b="7813"/>
          <a:stretch>
            <a:fillRect/>
          </a:stretch>
        </p:blipFill>
        <p:spPr>
          <a:xfrm>
            <a:off x="0" y="0"/>
            <a:ext cx="9144000" cy="5143500"/>
          </a:xfrm>
          <a:prstGeom prst="rect">
            <a:avLst/>
          </a:prstGeom>
        </p:spPr>
      </p:pic>
      <p:sp>
        <p:nvSpPr>
          <p:cNvPr id="1048761" name="文本框 9"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169813" y="586290"/>
            <a:ext cx="8078788" cy="4557210"/>
          </a:xfrm>
          <a:prstGeom prst="rect">
            <a:avLst/>
          </a:prstGeom>
          <a:noFill/>
        </p:spPr>
        <p:txBody>
          <a:bodyPr wrap="square" rtlCol="0">
            <a:spAutoFit/>
          </a:bodyPr>
          <a:lstStyle/>
          <a:p>
            <a:pPr marL="12700" marR="2167255" algn="just">
              <a:lnSpc>
                <a:spcPct val="153000"/>
              </a:lnSpc>
              <a:spcBef>
                <a:spcPts val="740"/>
              </a:spcBef>
            </a:pPr>
            <a:r>
              <a:rPr lang="en-US" sz="1400" b="1" kern="0" dirty="0" smtClean="0">
                <a:solidFill>
                  <a:schemeClr val="bg2">
                    <a:lumMod val="50000"/>
                  </a:schemeClr>
                </a:solidFill>
                <a:latin typeface="宋体" panose="02010600030101010101" pitchFamily="2" charset="-122"/>
                <a:cs typeface="宋体" panose="02010600030101010101" pitchFamily="2" charset="-122"/>
                <a:sym typeface="+mn-ea"/>
              </a:rPr>
              <a:t>  </a:t>
            </a:r>
            <a:r>
              <a:rPr sz="1400" b="1" kern="0" dirty="0" err="1" smtClean="0">
                <a:solidFill>
                  <a:schemeClr val="bg2">
                    <a:lumMod val="50000"/>
                  </a:schemeClr>
                </a:solidFill>
                <a:latin typeface="宋体" panose="02010600030101010101" pitchFamily="2" charset="-122"/>
                <a:cs typeface="宋体" panose="02010600030101010101" pitchFamily="2" charset="-122"/>
                <a:sym typeface="+mn-ea"/>
              </a:rPr>
              <a:t>根据幼儿兴趣和需要结合课程资源的有效利用</a:t>
            </a:r>
            <a:r>
              <a:rPr sz="1400" b="1" kern="0" dirty="0" err="1">
                <a:solidFill>
                  <a:schemeClr val="bg2">
                    <a:lumMod val="50000"/>
                  </a:schemeClr>
                </a:solidFill>
                <a:latin typeface="宋体" panose="02010600030101010101" pitchFamily="2" charset="-122"/>
                <a:cs typeface="宋体" panose="02010600030101010101" pitchFamily="2" charset="-122"/>
                <a:sym typeface="+mn-ea"/>
              </a:rPr>
              <a:t>，</a:t>
            </a:r>
            <a:r>
              <a:rPr sz="1400" b="1" kern="0" dirty="0" err="1" smtClean="0">
                <a:solidFill>
                  <a:schemeClr val="bg2">
                    <a:lumMod val="50000"/>
                  </a:schemeClr>
                </a:solidFill>
                <a:latin typeface="宋体" panose="02010600030101010101" pitchFamily="2" charset="-122"/>
                <a:cs typeface="宋体" panose="02010600030101010101" pitchFamily="2" charset="-122"/>
                <a:sym typeface="+mn-ea"/>
              </a:rPr>
              <a:t>可以灵活的调整半日活动各环节的先后顺序</a:t>
            </a:r>
            <a:r>
              <a:rPr sz="1400" b="1" kern="0" dirty="0" smtClean="0">
                <a:solidFill>
                  <a:schemeClr val="bg2">
                    <a:lumMod val="50000"/>
                  </a:schemeClr>
                </a:solidFill>
                <a:latin typeface="宋体" panose="02010600030101010101" pitchFamily="2" charset="-122"/>
                <a:cs typeface="宋体" panose="02010600030101010101" pitchFamily="2" charset="-122"/>
                <a:sym typeface="+mn-ea"/>
              </a:rPr>
              <a:t>。</a:t>
            </a:r>
          </a:p>
          <a:p>
            <a:pPr marL="12700" marR="2167255" algn="just">
              <a:lnSpc>
                <a:spcPct val="153000"/>
              </a:lnSpc>
              <a:spcBef>
                <a:spcPts val="740"/>
              </a:spcBef>
            </a:pPr>
            <a:r>
              <a:rPr lang="en-US" sz="1400" b="1" kern="0" dirty="0" smtClean="0">
                <a:solidFill>
                  <a:schemeClr val="bg2">
                    <a:lumMod val="50000"/>
                  </a:schemeClr>
                </a:solidFill>
                <a:latin typeface="Arial" panose="020B0604020202020204"/>
                <a:cs typeface="Arial" panose="020B0604020202020204"/>
                <a:sym typeface="+mn-ea"/>
              </a:rPr>
              <a:t>  </a:t>
            </a:r>
            <a:r>
              <a:rPr sz="1400" b="1" kern="0" dirty="0" smtClean="0">
                <a:solidFill>
                  <a:schemeClr val="bg2">
                    <a:lumMod val="50000"/>
                  </a:schemeClr>
                </a:solidFill>
                <a:latin typeface="Arial" panose="020B0604020202020204"/>
                <a:cs typeface="Arial" panose="020B0604020202020204"/>
                <a:sym typeface="+mn-ea"/>
              </a:rPr>
              <a:t>2016</a:t>
            </a:r>
            <a:r>
              <a:rPr sz="1400" b="1" kern="0" dirty="0">
                <a:solidFill>
                  <a:schemeClr val="bg2">
                    <a:lumMod val="50000"/>
                  </a:schemeClr>
                </a:solidFill>
                <a:latin typeface="宋体" panose="02010600030101010101" pitchFamily="2" charset="-122"/>
                <a:cs typeface="宋体" panose="02010600030101010101" pitchFamily="2" charset="-122"/>
                <a:sym typeface="+mn-ea"/>
              </a:rPr>
              <a:t>年</a:t>
            </a:r>
            <a:r>
              <a:rPr sz="1400" b="1" kern="0" spc="-15" dirty="0">
                <a:solidFill>
                  <a:schemeClr val="bg2">
                    <a:lumMod val="50000"/>
                  </a:schemeClr>
                </a:solidFill>
                <a:latin typeface="Arial" panose="020B0604020202020204"/>
                <a:cs typeface="Arial" panose="020B0604020202020204"/>
                <a:sym typeface="+mn-ea"/>
              </a:rPr>
              <a:t>3</a:t>
            </a:r>
            <a:r>
              <a:rPr sz="1400" b="1" kern="0" dirty="0">
                <a:solidFill>
                  <a:schemeClr val="bg2">
                    <a:lumMod val="50000"/>
                  </a:schemeClr>
                </a:solidFill>
                <a:latin typeface="宋体" panose="02010600030101010101" pitchFamily="2" charset="-122"/>
                <a:cs typeface="宋体" panose="02010600030101010101" pitchFamily="2" charset="-122"/>
                <a:sym typeface="+mn-ea"/>
              </a:rPr>
              <a:t>月新修订的《幼儿园工作规程》第四章幼儿园的教育第二十二条指出：幼儿园日常生活组织，要从实际出发，建立必要的合理的常规，坚持一贯性、一致性和灵活性的原则，培养幼儿的良好习惯和初步的生活自理能力。</a:t>
            </a:r>
          </a:p>
          <a:p>
            <a:pPr marL="12700" marR="2167255" algn="just">
              <a:lnSpc>
                <a:spcPct val="153000"/>
              </a:lnSpc>
              <a:spcBef>
                <a:spcPts val="740"/>
              </a:spcBef>
            </a:pPr>
            <a:r>
              <a:rPr lang="en-US" sz="1400" b="1" kern="0" dirty="0" smtClean="0">
                <a:solidFill>
                  <a:schemeClr val="bg2">
                    <a:lumMod val="50000"/>
                  </a:schemeClr>
                </a:solidFill>
                <a:latin typeface="宋体" panose="02010600030101010101" pitchFamily="2" charset="-122"/>
                <a:cs typeface="宋体" panose="02010600030101010101" pitchFamily="2" charset="-122"/>
                <a:sym typeface="+mn-ea"/>
              </a:rPr>
              <a:t>  </a:t>
            </a:r>
            <a:r>
              <a:rPr sz="1400" b="1" kern="0" dirty="0">
                <a:solidFill>
                  <a:srgbClr val="9F4F54"/>
                </a:solidFill>
                <a:latin typeface="宋体" panose="02010600030101010101" pitchFamily="2" charset="-122"/>
                <a:cs typeface="宋体" panose="02010600030101010101" pitchFamily="2" charset="-122"/>
                <a:sym typeface="+mn-ea"/>
              </a:rPr>
              <a:t>实施“弹性作息”的目的</a:t>
            </a:r>
            <a:r>
              <a:rPr sz="1400" b="1" kern="0" dirty="0">
                <a:solidFill>
                  <a:schemeClr val="bg2">
                    <a:lumMod val="50000"/>
                  </a:schemeClr>
                </a:solidFill>
                <a:latin typeface="宋体" panose="02010600030101010101" pitchFamily="2" charset="-122"/>
                <a:cs typeface="宋体" panose="02010600030101010101" pitchFamily="2" charset="-122"/>
                <a:sym typeface="+mn-ea"/>
              </a:rPr>
              <a:t>在于可以充分发挥活动的价值，满足幼儿在活动中的好奇心和探究欲望，保持活动的完整性以及获得坚持完成任务的成功体验。需要说明的是这个活动的调整不是教师“随意而为”，而是依据课程资源和幼儿的兴趣需要进行调整。幼儿在园的一日生活各环节的原有设置都是依据幼儿的实际需要而制定的，不是形式主义，当教师发现集体活动中也有相关的体能锻炼的环节以及适宜的运动量时，完全可以将集 </a:t>
            </a:r>
            <a:r>
              <a:rPr sz="1400" b="1" kern="0" spc="-5" dirty="0">
                <a:solidFill>
                  <a:schemeClr val="bg2">
                    <a:lumMod val="50000"/>
                  </a:schemeClr>
                </a:solidFill>
                <a:latin typeface="宋体" panose="02010600030101010101" pitchFamily="2" charset="-122"/>
                <a:cs typeface="宋体" panose="02010600030101010101" pitchFamily="2" charset="-122"/>
                <a:sym typeface="+mn-ea"/>
              </a:rPr>
              <a:t>体活动和户外活动整合为一。</a:t>
            </a:r>
            <a:endParaRPr lang="zh-CN" altLang="en-US" sz="1400" b="1" kern="0" spc="-5" dirty="0">
              <a:solidFill>
                <a:schemeClr val="bg2">
                  <a:lumMod val="50000"/>
                </a:schemeClr>
              </a:solidFill>
              <a:latin typeface="宋体" panose="02010600030101010101" pitchFamily="2" charset="-122"/>
              <a:cs typeface="宋体" panose="02010600030101010101" pitchFamily="2" charset="-122"/>
              <a:sym typeface="+mn-ea"/>
            </a:endParaRPr>
          </a:p>
        </p:txBody>
      </p:sp>
      <p:sp>
        <p:nvSpPr>
          <p:cNvPr id="1048762" name="矩形 10"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1729567" y="0"/>
            <a:ext cx="5414645" cy="646331"/>
          </a:xfrm>
          <a:prstGeom prst="rect">
            <a:avLst/>
          </a:prstGeom>
        </p:spPr>
        <p:txBody>
          <a:bodyPr wrap="square">
            <a:spAutoFit/>
          </a:bodyPr>
          <a:lstStyle/>
          <a:p>
            <a:pPr algn="ctr"/>
            <a:r>
              <a:rPr lang="zh-CN" altLang="en-US" sz="3600" dirty="0">
                <a:solidFill>
                  <a:srgbClr val="9F4F54"/>
                </a:solidFill>
                <a:latin typeface="+mj-ea"/>
                <a:ea typeface="+mj-ea"/>
                <a:sym typeface="Calibri" panose="020F0502020204030204" pitchFamily="34" charset="0"/>
              </a:rPr>
              <a:t>改变，需要达成共识</a:t>
            </a:r>
          </a:p>
        </p:txBody>
      </p:sp>
    </p:spTree>
    <p:extLst>
      <p:ext uri="{BB962C8B-B14F-4D97-AF65-F5344CB8AC3E}">
        <p14:creationId xmlns:p14="http://schemas.microsoft.com/office/powerpoint/2010/main" val="67662645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8761">
                                            <p:txEl>
                                              <p:pRg st="0" end="0"/>
                                            </p:txEl>
                                          </p:spTgt>
                                        </p:tgtEl>
                                        <p:attrNameLst>
                                          <p:attrName>style.visibility</p:attrName>
                                        </p:attrNameLst>
                                      </p:cBhvr>
                                      <p:to>
                                        <p:strVal val="visible"/>
                                      </p:to>
                                    </p:set>
                                    <p:anim calcmode="lin" valueType="num">
                                      <p:cBhvr additive="base">
                                        <p:cTn id="7" dur="500" fill="hold"/>
                                        <p:tgtEl>
                                          <p:spTgt spid="104876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87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48761">
                                            <p:txEl>
                                              <p:pRg st="1" end="1"/>
                                            </p:txEl>
                                          </p:spTgt>
                                        </p:tgtEl>
                                        <p:attrNameLst>
                                          <p:attrName>style.visibility</p:attrName>
                                        </p:attrNameLst>
                                      </p:cBhvr>
                                      <p:to>
                                        <p:strVal val="visible"/>
                                      </p:to>
                                    </p:set>
                                    <p:anim calcmode="lin" valueType="num">
                                      <p:cBhvr additive="base">
                                        <p:cTn id="13" dur="500" fill="hold"/>
                                        <p:tgtEl>
                                          <p:spTgt spid="104876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487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48761">
                                            <p:txEl>
                                              <p:pRg st="2" end="2"/>
                                            </p:txEl>
                                          </p:spTgt>
                                        </p:tgtEl>
                                        <p:attrNameLst>
                                          <p:attrName>style.visibility</p:attrName>
                                        </p:attrNameLst>
                                      </p:cBhvr>
                                      <p:to>
                                        <p:strVal val="visible"/>
                                      </p:to>
                                    </p:set>
                                    <p:anim calcmode="lin" valueType="num">
                                      <p:cBhvr additive="base">
                                        <p:cTn id="19" dur="500" fill="hold"/>
                                        <p:tgtEl>
                                          <p:spTgt spid="104876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4876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0" name="矩形 8"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4373925" y="1581820"/>
            <a:ext cx="1261884" cy="523220"/>
          </a:xfrm>
          <a:prstGeom prst="rect">
            <a:avLst/>
          </a:prstGeom>
        </p:spPr>
        <p:txBody>
          <a:bodyPr wrap="none">
            <a:spAutoFit/>
          </a:bodyPr>
          <a:lstStyle/>
          <a:p>
            <a:r>
              <a:rPr lang="zh-CN" altLang="en-US" sz="2800" dirty="0">
                <a:solidFill>
                  <a:srgbClr val="9F4F54"/>
                </a:solidFill>
                <a:latin typeface="+mj-ea"/>
                <a:ea typeface="+mj-ea"/>
                <a:sym typeface="Calibri" panose="020F0502020204030204" pitchFamily="34" charset="0"/>
              </a:rPr>
              <a:t>第三章</a:t>
            </a:r>
            <a:endParaRPr lang="en-US" altLang="zh-CN" sz="2800" dirty="0">
              <a:solidFill>
                <a:srgbClr val="9F4F54"/>
              </a:solidFill>
              <a:latin typeface="+mj-ea"/>
              <a:ea typeface="+mj-ea"/>
              <a:sym typeface="Calibri" panose="020F0502020204030204" pitchFamily="34" charset="0"/>
            </a:endParaRPr>
          </a:p>
        </p:txBody>
      </p:sp>
      <p:sp>
        <p:nvSpPr>
          <p:cNvPr id="1048702" name="矩形 10"/>
          <p:cNvSpPr/>
          <p:nvPr/>
        </p:nvSpPr>
        <p:spPr>
          <a:xfrm>
            <a:off x="5316940" y="1865619"/>
            <a:ext cx="2954655" cy="646331"/>
          </a:xfrm>
          <a:prstGeom prst="rect">
            <a:avLst/>
          </a:prstGeom>
        </p:spPr>
        <p:txBody>
          <a:bodyPr wrap="none">
            <a:spAutoFit/>
          </a:bodyPr>
          <a:lstStyle/>
          <a:p>
            <a:r>
              <a:rPr lang="zh-CN" altLang="en-US" sz="3600" dirty="0">
                <a:solidFill>
                  <a:srgbClr val="9F4F54"/>
                </a:solidFill>
                <a:latin typeface="方正宋刻本秀楷简体"/>
                <a:ea typeface="方正宋刻本秀楷简体"/>
                <a:sym typeface="Calibri" panose="020F0502020204030204" pitchFamily="34" charset="0"/>
              </a:rPr>
              <a:t>优化生活环节</a:t>
            </a:r>
          </a:p>
        </p:txBody>
      </p:sp>
      <p:cxnSp>
        <p:nvCxnSpPr>
          <p:cNvPr id="3145737" name="直接连接符 11"/>
          <p:cNvCxnSpPr/>
          <p:nvPr/>
        </p:nvCxnSpPr>
        <p:spPr>
          <a:xfrm flipH="1">
            <a:off x="5944148" y="1469159"/>
            <a:ext cx="637737" cy="491324"/>
          </a:xfrm>
          <a:prstGeom prst="line">
            <a:avLst/>
          </a:prstGeom>
          <a:ln w="12700">
            <a:solidFill>
              <a:srgbClr val="9F4F54"/>
            </a:solidFill>
          </a:ln>
        </p:spPr>
        <p:style>
          <a:lnRef idx="1">
            <a:schemeClr val="accent1"/>
          </a:lnRef>
          <a:fillRef idx="0">
            <a:schemeClr val="accent1"/>
          </a:fillRef>
          <a:effectRef idx="0">
            <a:schemeClr val="accent1"/>
          </a:effectRef>
          <a:fontRef idx="minor">
            <a:schemeClr val="tx1"/>
          </a:fontRef>
        </p:style>
      </p:cxnSp>
      <p:sp>
        <p:nvSpPr>
          <p:cNvPr id="1048703" name="椭圆 12"/>
          <p:cNvSpPr/>
          <p:nvPr/>
        </p:nvSpPr>
        <p:spPr>
          <a:xfrm>
            <a:off x="6025810" y="1941175"/>
            <a:ext cx="89712" cy="89712"/>
          </a:xfrm>
          <a:prstGeom prst="ellipse">
            <a:avLst/>
          </a:prstGeom>
          <a:ln w="12700">
            <a:solidFill>
              <a:srgbClr val="9F4F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9F4F54"/>
              </a:solidFill>
            </a:endParaRPr>
          </a:p>
        </p:txBody>
      </p:sp>
      <p:cxnSp>
        <p:nvCxnSpPr>
          <p:cNvPr id="3145738" name="直接连接符 13"/>
          <p:cNvCxnSpPr/>
          <p:nvPr/>
        </p:nvCxnSpPr>
        <p:spPr>
          <a:xfrm flipH="1">
            <a:off x="4998072" y="2511950"/>
            <a:ext cx="637737" cy="491324"/>
          </a:xfrm>
          <a:prstGeom prst="line">
            <a:avLst/>
          </a:prstGeom>
          <a:ln w="12700">
            <a:solidFill>
              <a:srgbClr val="9F4F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5" name="矩形 37"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689496" y="1149660"/>
            <a:ext cx="6958214" cy="3785652"/>
          </a:xfrm>
          <a:prstGeom prst="rect">
            <a:avLst/>
          </a:prstGeom>
        </p:spPr>
        <p:txBody>
          <a:bodyPr wrap="square" numCol="2">
            <a:spAutoFit/>
            <a:scene3d>
              <a:camera prst="orthographicFront"/>
              <a:lightRig rig="harsh" dir="t"/>
            </a:scene3d>
            <a:sp3d extrusionH="57150" prstMaterial="matte">
              <a:bevelT w="63500" h="12700" prst="angle"/>
              <a:contourClr>
                <a:schemeClr val="bg1">
                  <a:lumMod val="65000"/>
                </a:schemeClr>
              </a:contourClr>
            </a:sp3d>
          </a:bodyPr>
          <a:lstStyle/>
          <a:p>
            <a:pPr algn="l">
              <a:lnSpc>
                <a:spcPct val="150000"/>
              </a:lnSpc>
            </a:pPr>
            <a:r>
              <a:rPr lang="zh-CN" altLang="en-US" sz="2000" b="1" dirty="0" smtClean="0">
                <a:ln/>
                <a:solidFill>
                  <a:schemeClr val="bg2">
                    <a:lumMod val="50000"/>
                  </a:schemeClr>
                </a:solidFill>
                <a:effectLst/>
                <a:latin typeface="+mj-ea"/>
                <a:ea typeface="+mj-ea"/>
                <a:sym typeface="Calibri" panose="020F0502020204030204" pitchFamily="34" charset="0"/>
              </a:rPr>
              <a:t>入园</a:t>
            </a:r>
            <a:endParaRPr lang="en-US" altLang="zh-CN" sz="2000" b="1" dirty="0" smtClean="0">
              <a:ln/>
              <a:solidFill>
                <a:schemeClr val="bg2">
                  <a:lumMod val="50000"/>
                </a:schemeClr>
              </a:solidFill>
              <a:effectLst/>
              <a:latin typeface="+mj-ea"/>
              <a:ea typeface="+mj-ea"/>
              <a:sym typeface="Calibri" panose="020F0502020204030204" pitchFamily="34" charset="0"/>
            </a:endParaRPr>
          </a:p>
          <a:p>
            <a:pPr algn="l">
              <a:lnSpc>
                <a:spcPct val="150000"/>
              </a:lnSpc>
            </a:pPr>
            <a:r>
              <a:rPr lang="zh-CN" altLang="en-US" sz="2000" b="1" dirty="0" smtClean="0">
                <a:ln/>
                <a:solidFill>
                  <a:schemeClr val="bg2">
                    <a:lumMod val="50000"/>
                  </a:schemeClr>
                </a:solidFill>
                <a:effectLst/>
                <a:latin typeface="+mj-ea"/>
                <a:ea typeface="+mj-ea"/>
                <a:sym typeface="Calibri" panose="020F0502020204030204" pitchFamily="34" charset="0"/>
              </a:rPr>
              <a:t>晨</a:t>
            </a:r>
            <a:r>
              <a:rPr lang="zh-CN" altLang="en-US" sz="2000" b="1" dirty="0">
                <a:ln/>
                <a:solidFill>
                  <a:schemeClr val="bg2">
                    <a:lumMod val="50000"/>
                  </a:schemeClr>
                </a:solidFill>
                <a:effectLst/>
                <a:latin typeface="+mj-ea"/>
                <a:ea typeface="+mj-ea"/>
                <a:sym typeface="Calibri" panose="020F0502020204030204" pitchFamily="34" charset="0"/>
              </a:rPr>
              <a:t>间</a:t>
            </a:r>
            <a:r>
              <a:rPr lang="zh-CN" altLang="en-US" sz="2000" b="1" dirty="0" smtClean="0">
                <a:ln/>
                <a:solidFill>
                  <a:schemeClr val="bg2">
                    <a:lumMod val="50000"/>
                  </a:schemeClr>
                </a:solidFill>
                <a:effectLst/>
                <a:latin typeface="+mj-ea"/>
                <a:ea typeface="+mj-ea"/>
                <a:sym typeface="Calibri" panose="020F0502020204030204" pitchFamily="34" charset="0"/>
              </a:rPr>
              <a:t>游戏</a:t>
            </a:r>
            <a:endParaRPr lang="en-US" altLang="zh-CN" sz="2000" b="1" dirty="0" smtClean="0">
              <a:ln/>
              <a:solidFill>
                <a:schemeClr val="bg2">
                  <a:lumMod val="50000"/>
                </a:schemeClr>
              </a:solidFill>
              <a:effectLst/>
              <a:latin typeface="+mj-ea"/>
              <a:ea typeface="+mj-ea"/>
              <a:sym typeface="Calibri" panose="020F0502020204030204" pitchFamily="34" charset="0"/>
            </a:endParaRPr>
          </a:p>
          <a:p>
            <a:pPr algn="l">
              <a:lnSpc>
                <a:spcPct val="150000"/>
              </a:lnSpc>
            </a:pPr>
            <a:r>
              <a:rPr lang="zh-CN" altLang="en-US" sz="2000" b="1" dirty="0" smtClean="0">
                <a:ln/>
                <a:solidFill>
                  <a:schemeClr val="bg2">
                    <a:lumMod val="50000"/>
                  </a:schemeClr>
                </a:solidFill>
                <a:effectLst/>
                <a:latin typeface="+mj-ea"/>
                <a:ea typeface="+mj-ea"/>
                <a:sym typeface="Calibri" panose="020F0502020204030204" pitchFamily="34" charset="0"/>
              </a:rPr>
              <a:t>晨</a:t>
            </a:r>
            <a:r>
              <a:rPr lang="zh-CN" altLang="en-US" sz="2000" b="1" dirty="0">
                <a:ln/>
                <a:solidFill>
                  <a:schemeClr val="bg2">
                    <a:lumMod val="50000"/>
                  </a:schemeClr>
                </a:solidFill>
                <a:effectLst/>
                <a:latin typeface="+mj-ea"/>
                <a:ea typeface="+mj-ea"/>
                <a:sym typeface="Calibri" panose="020F0502020204030204" pitchFamily="34" charset="0"/>
              </a:rPr>
              <a:t>间</a:t>
            </a:r>
            <a:r>
              <a:rPr lang="zh-CN" altLang="en-US" sz="2000" b="1" dirty="0" smtClean="0">
                <a:ln/>
                <a:solidFill>
                  <a:schemeClr val="bg2">
                    <a:lumMod val="50000"/>
                  </a:schemeClr>
                </a:solidFill>
                <a:effectLst/>
                <a:latin typeface="+mj-ea"/>
                <a:ea typeface="+mj-ea"/>
                <a:sym typeface="Calibri" panose="020F0502020204030204" pitchFamily="34" charset="0"/>
              </a:rPr>
              <a:t>谈话</a:t>
            </a:r>
            <a:endParaRPr lang="en-US" altLang="zh-CN" sz="2000" b="1" dirty="0" smtClean="0">
              <a:ln/>
              <a:solidFill>
                <a:schemeClr val="bg2">
                  <a:lumMod val="50000"/>
                </a:schemeClr>
              </a:solidFill>
              <a:effectLst/>
              <a:latin typeface="+mj-ea"/>
              <a:ea typeface="+mj-ea"/>
              <a:sym typeface="Calibri" panose="020F0502020204030204" pitchFamily="34" charset="0"/>
            </a:endParaRPr>
          </a:p>
          <a:p>
            <a:pPr algn="l">
              <a:lnSpc>
                <a:spcPct val="150000"/>
              </a:lnSpc>
            </a:pPr>
            <a:r>
              <a:rPr lang="zh-CN" altLang="en-US" sz="2000" b="1" dirty="0" smtClean="0">
                <a:ln/>
                <a:solidFill>
                  <a:schemeClr val="bg2">
                    <a:lumMod val="50000"/>
                  </a:schemeClr>
                </a:solidFill>
                <a:effectLst/>
                <a:latin typeface="+mj-ea"/>
                <a:ea typeface="+mj-ea"/>
                <a:sym typeface="Calibri" panose="020F0502020204030204" pitchFamily="34" charset="0"/>
              </a:rPr>
              <a:t>喝水</a:t>
            </a:r>
            <a:endParaRPr lang="en-US" altLang="zh-CN" sz="2000" b="1" dirty="0" smtClean="0">
              <a:ln/>
              <a:solidFill>
                <a:schemeClr val="bg2">
                  <a:lumMod val="50000"/>
                </a:schemeClr>
              </a:solidFill>
              <a:effectLst/>
              <a:latin typeface="+mj-ea"/>
              <a:ea typeface="+mj-ea"/>
              <a:sym typeface="Calibri" panose="020F0502020204030204" pitchFamily="34" charset="0"/>
            </a:endParaRPr>
          </a:p>
          <a:p>
            <a:pPr algn="l">
              <a:lnSpc>
                <a:spcPct val="150000"/>
              </a:lnSpc>
            </a:pPr>
            <a:r>
              <a:rPr lang="zh-CN" altLang="en-US" sz="2000" b="1" dirty="0" smtClean="0">
                <a:ln/>
                <a:solidFill>
                  <a:schemeClr val="bg2">
                    <a:lumMod val="50000"/>
                  </a:schemeClr>
                </a:solidFill>
                <a:effectLst/>
                <a:latin typeface="+mj-ea"/>
                <a:ea typeface="+mj-ea"/>
                <a:sym typeface="Calibri" panose="020F0502020204030204" pitchFamily="34" charset="0"/>
              </a:rPr>
              <a:t>盥洗</a:t>
            </a:r>
            <a:endParaRPr lang="en-US" altLang="zh-CN" sz="2000" b="1" dirty="0" smtClean="0">
              <a:ln/>
              <a:solidFill>
                <a:schemeClr val="bg2">
                  <a:lumMod val="50000"/>
                </a:schemeClr>
              </a:solidFill>
              <a:effectLst/>
              <a:latin typeface="+mj-ea"/>
              <a:ea typeface="+mj-ea"/>
              <a:sym typeface="Calibri" panose="020F0502020204030204" pitchFamily="34" charset="0"/>
            </a:endParaRPr>
          </a:p>
          <a:p>
            <a:pPr algn="l">
              <a:lnSpc>
                <a:spcPct val="150000"/>
              </a:lnSpc>
            </a:pPr>
            <a:r>
              <a:rPr lang="zh-CN" altLang="en-US" sz="2000" b="1" dirty="0" smtClean="0">
                <a:ln/>
                <a:solidFill>
                  <a:schemeClr val="bg2">
                    <a:lumMod val="50000"/>
                  </a:schemeClr>
                </a:solidFill>
                <a:effectLst/>
                <a:latin typeface="+mj-ea"/>
                <a:ea typeface="+mj-ea"/>
                <a:sym typeface="Calibri" panose="020F0502020204030204" pitchFamily="34" charset="0"/>
              </a:rPr>
              <a:t>入厕</a:t>
            </a:r>
            <a:endParaRPr lang="en-US" altLang="zh-CN" sz="2000" b="1" dirty="0" smtClean="0">
              <a:ln/>
              <a:solidFill>
                <a:schemeClr val="bg2">
                  <a:lumMod val="50000"/>
                </a:schemeClr>
              </a:solidFill>
              <a:effectLst/>
              <a:latin typeface="+mj-ea"/>
              <a:ea typeface="+mj-ea"/>
              <a:sym typeface="Calibri" panose="020F0502020204030204" pitchFamily="34" charset="0"/>
            </a:endParaRPr>
          </a:p>
          <a:p>
            <a:pPr algn="l">
              <a:lnSpc>
                <a:spcPct val="150000"/>
              </a:lnSpc>
            </a:pPr>
            <a:endParaRPr lang="en-US" altLang="zh-CN" sz="2000" b="1" dirty="0" smtClean="0">
              <a:ln/>
              <a:solidFill>
                <a:schemeClr val="bg2">
                  <a:lumMod val="50000"/>
                </a:schemeClr>
              </a:solidFill>
              <a:effectLst/>
              <a:latin typeface="+mj-ea"/>
              <a:ea typeface="+mj-ea"/>
              <a:sym typeface="Calibri" panose="020F0502020204030204" pitchFamily="34" charset="0"/>
            </a:endParaRPr>
          </a:p>
          <a:p>
            <a:pPr algn="l">
              <a:lnSpc>
                <a:spcPct val="150000"/>
              </a:lnSpc>
            </a:pPr>
            <a:endParaRPr lang="en-US" altLang="zh-CN" sz="2000" b="1" dirty="0">
              <a:ln/>
              <a:solidFill>
                <a:schemeClr val="bg2">
                  <a:lumMod val="50000"/>
                </a:schemeClr>
              </a:solidFill>
              <a:latin typeface="+mj-ea"/>
              <a:ea typeface="+mj-ea"/>
              <a:sym typeface="Calibri" panose="020F0502020204030204" pitchFamily="34" charset="0"/>
            </a:endParaRPr>
          </a:p>
          <a:p>
            <a:pPr algn="l">
              <a:lnSpc>
                <a:spcPct val="150000"/>
              </a:lnSpc>
            </a:pPr>
            <a:r>
              <a:rPr lang="zh-CN" altLang="en-US" sz="2000" b="1" dirty="0" smtClean="0">
                <a:ln/>
                <a:solidFill>
                  <a:schemeClr val="bg2">
                    <a:lumMod val="50000"/>
                  </a:schemeClr>
                </a:solidFill>
                <a:effectLst/>
                <a:latin typeface="+mj-ea"/>
                <a:ea typeface="+mj-ea"/>
                <a:sym typeface="Calibri" panose="020F0502020204030204" pitchFamily="34" charset="0"/>
              </a:rPr>
              <a:t>教学活动</a:t>
            </a:r>
            <a:endParaRPr lang="en-US" altLang="zh-CN" sz="2000" b="1" dirty="0" smtClean="0">
              <a:ln/>
              <a:solidFill>
                <a:schemeClr val="bg2">
                  <a:lumMod val="50000"/>
                </a:schemeClr>
              </a:solidFill>
              <a:effectLst/>
              <a:latin typeface="+mj-ea"/>
              <a:ea typeface="+mj-ea"/>
              <a:sym typeface="Calibri" panose="020F0502020204030204" pitchFamily="34" charset="0"/>
            </a:endParaRPr>
          </a:p>
          <a:p>
            <a:pPr algn="l">
              <a:lnSpc>
                <a:spcPct val="150000"/>
              </a:lnSpc>
            </a:pPr>
            <a:r>
              <a:rPr lang="zh-CN" altLang="en-US" sz="2000" b="1" dirty="0" smtClean="0">
                <a:ln/>
                <a:solidFill>
                  <a:schemeClr val="bg2">
                    <a:lumMod val="50000"/>
                  </a:schemeClr>
                </a:solidFill>
                <a:effectLst/>
                <a:latin typeface="+mj-ea"/>
                <a:ea typeface="+mj-ea"/>
                <a:sym typeface="Calibri" panose="020F0502020204030204" pitchFamily="34" charset="0"/>
              </a:rPr>
              <a:t>游戏</a:t>
            </a:r>
            <a:endParaRPr lang="en-US" altLang="zh-CN" sz="2000" b="1" dirty="0" smtClean="0">
              <a:ln/>
              <a:solidFill>
                <a:schemeClr val="bg2">
                  <a:lumMod val="50000"/>
                </a:schemeClr>
              </a:solidFill>
              <a:effectLst/>
              <a:latin typeface="+mj-ea"/>
              <a:ea typeface="+mj-ea"/>
              <a:sym typeface="Calibri" panose="020F0502020204030204" pitchFamily="34" charset="0"/>
            </a:endParaRPr>
          </a:p>
          <a:p>
            <a:pPr algn="l">
              <a:lnSpc>
                <a:spcPct val="150000"/>
              </a:lnSpc>
            </a:pPr>
            <a:r>
              <a:rPr lang="zh-CN" altLang="en-US" sz="2000" b="1" dirty="0" smtClean="0">
                <a:ln/>
                <a:solidFill>
                  <a:schemeClr val="bg2">
                    <a:lumMod val="50000"/>
                  </a:schemeClr>
                </a:solidFill>
                <a:effectLst/>
                <a:latin typeface="+mj-ea"/>
                <a:ea typeface="+mj-ea"/>
                <a:sym typeface="Calibri" panose="020F0502020204030204" pitchFamily="34" charset="0"/>
              </a:rPr>
              <a:t>进餐</a:t>
            </a:r>
            <a:endParaRPr lang="en-US" altLang="zh-CN" sz="2000" b="1" dirty="0" smtClean="0">
              <a:ln/>
              <a:solidFill>
                <a:schemeClr val="bg2">
                  <a:lumMod val="50000"/>
                </a:schemeClr>
              </a:solidFill>
              <a:effectLst/>
              <a:latin typeface="+mj-ea"/>
              <a:ea typeface="+mj-ea"/>
              <a:sym typeface="Calibri" panose="020F0502020204030204" pitchFamily="34" charset="0"/>
            </a:endParaRPr>
          </a:p>
          <a:p>
            <a:pPr algn="l">
              <a:lnSpc>
                <a:spcPct val="150000"/>
              </a:lnSpc>
            </a:pPr>
            <a:r>
              <a:rPr lang="zh-CN" altLang="en-US" sz="2000" b="1" dirty="0" smtClean="0">
                <a:ln/>
                <a:solidFill>
                  <a:schemeClr val="bg2">
                    <a:lumMod val="50000"/>
                  </a:schemeClr>
                </a:solidFill>
                <a:effectLst/>
                <a:latin typeface="+mj-ea"/>
                <a:ea typeface="+mj-ea"/>
                <a:sym typeface="Calibri" panose="020F0502020204030204" pitchFamily="34" charset="0"/>
              </a:rPr>
              <a:t>午睡</a:t>
            </a:r>
            <a:endParaRPr lang="en-US" altLang="zh-CN" sz="2000" b="1" dirty="0" smtClean="0">
              <a:ln/>
              <a:solidFill>
                <a:schemeClr val="bg2">
                  <a:lumMod val="50000"/>
                </a:schemeClr>
              </a:solidFill>
              <a:effectLst/>
              <a:latin typeface="+mj-ea"/>
              <a:ea typeface="+mj-ea"/>
              <a:sym typeface="Calibri" panose="020F0502020204030204" pitchFamily="34" charset="0"/>
            </a:endParaRPr>
          </a:p>
          <a:p>
            <a:pPr algn="l">
              <a:lnSpc>
                <a:spcPct val="150000"/>
              </a:lnSpc>
            </a:pPr>
            <a:r>
              <a:rPr lang="zh-CN" altLang="en-US" sz="2000" b="1" dirty="0" smtClean="0">
                <a:ln/>
                <a:solidFill>
                  <a:schemeClr val="bg2">
                    <a:lumMod val="50000"/>
                  </a:schemeClr>
                </a:solidFill>
                <a:effectLst/>
                <a:latin typeface="+mj-ea"/>
                <a:ea typeface="+mj-ea"/>
                <a:sym typeface="Calibri" panose="020F0502020204030204" pitchFamily="34" charset="0"/>
              </a:rPr>
              <a:t>午点</a:t>
            </a:r>
            <a:endParaRPr lang="en-US" altLang="zh-CN" sz="2000" b="1" dirty="0" smtClean="0">
              <a:ln/>
              <a:solidFill>
                <a:schemeClr val="bg2">
                  <a:lumMod val="50000"/>
                </a:schemeClr>
              </a:solidFill>
              <a:effectLst/>
              <a:latin typeface="+mj-ea"/>
              <a:ea typeface="+mj-ea"/>
              <a:sym typeface="Calibri" panose="020F0502020204030204" pitchFamily="34" charset="0"/>
            </a:endParaRPr>
          </a:p>
          <a:p>
            <a:pPr algn="l">
              <a:lnSpc>
                <a:spcPct val="150000"/>
              </a:lnSpc>
            </a:pPr>
            <a:r>
              <a:rPr lang="zh-CN" altLang="en-US" sz="2000" b="1" dirty="0" smtClean="0">
                <a:ln/>
                <a:solidFill>
                  <a:schemeClr val="bg2">
                    <a:lumMod val="50000"/>
                  </a:schemeClr>
                </a:solidFill>
                <a:effectLst/>
                <a:latin typeface="+mj-ea"/>
                <a:ea typeface="+mj-ea"/>
                <a:sym typeface="Calibri" panose="020F0502020204030204" pitchFamily="34" charset="0"/>
              </a:rPr>
              <a:t>离园</a:t>
            </a:r>
            <a:endParaRPr lang="en-US" altLang="zh-CN" sz="2000" b="1" dirty="0" smtClean="0">
              <a:ln/>
              <a:solidFill>
                <a:schemeClr val="bg2">
                  <a:lumMod val="50000"/>
                </a:schemeClr>
              </a:solidFill>
              <a:effectLst/>
              <a:latin typeface="+mj-ea"/>
              <a:ea typeface="+mj-ea"/>
              <a:sym typeface="Calibri" panose="020F0502020204030204" pitchFamily="34" charset="0"/>
            </a:endParaRPr>
          </a:p>
          <a:p>
            <a:pPr algn="l">
              <a:lnSpc>
                <a:spcPct val="150000"/>
              </a:lnSpc>
            </a:pPr>
            <a:r>
              <a:rPr lang="en-US" altLang="zh-CN" sz="2000" b="1" dirty="0" smtClean="0">
                <a:ln/>
                <a:solidFill>
                  <a:schemeClr val="bg2">
                    <a:lumMod val="50000"/>
                  </a:schemeClr>
                </a:solidFill>
                <a:effectLst/>
                <a:latin typeface="+mj-ea"/>
                <a:ea typeface="+mj-ea"/>
                <a:sym typeface="Calibri" panose="020F0502020204030204" pitchFamily="34" charset="0"/>
              </a:rPr>
              <a:t>……</a:t>
            </a:r>
          </a:p>
        </p:txBody>
      </p:sp>
      <p:sp>
        <p:nvSpPr>
          <p:cNvPr id="2" name="矩形 1"/>
          <p:cNvSpPr/>
          <p:nvPr/>
        </p:nvSpPr>
        <p:spPr>
          <a:xfrm>
            <a:off x="163933" y="191924"/>
            <a:ext cx="5724644" cy="793487"/>
          </a:xfrm>
          <a:prstGeom prst="rect">
            <a:avLst/>
          </a:prstGeom>
        </p:spPr>
        <p:txBody>
          <a:bodyPr wrap="none">
            <a:spAutoFit/>
          </a:bodyPr>
          <a:lstStyle/>
          <a:p>
            <a:pPr>
              <a:lnSpc>
                <a:spcPct val="150000"/>
              </a:lnSpc>
            </a:pPr>
            <a:r>
              <a:rPr lang="zh-CN" altLang="en-US" sz="3600" dirty="0">
                <a:solidFill>
                  <a:srgbClr val="9F4F54"/>
                </a:solidFill>
                <a:latin typeface="+mj-ea"/>
                <a:ea typeface="+mj-ea"/>
                <a:sym typeface="Calibri" panose="020F0502020204030204" pitchFamily="34" charset="0"/>
              </a:rPr>
              <a:t>幼儿在园的一日活动包括：</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8635">
                                            <p:txEl>
                                              <p:pRg st="0" end="0"/>
                                            </p:txEl>
                                          </p:spTgt>
                                        </p:tgtEl>
                                        <p:attrNameLst>
                                          <p:attrName>style.visibility</p:attrName>
                                        </p:attrNameLst>
                                      </p:cBhvr>
                                      <p:to>
                                        <p:strVal val="visible"/>
                                      </p:to>
                                    </p:set>
                                    <p:anim calcmode="lin" valueType="num">
                                      <p:cBhvr additive="base">
                                        <p:cTn id="7" dur="500" fill="hold"/>
                                        <p:tgtEl>
                                          <p:spTgt spid="10486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8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48635">
                                            <p:txEl>
                                              <p:pRg st="1" end="1"/>
                                            </p:txEl>
                                          </p:spTgt>
                                        </p:tgtEl>
                                        <p:attrNameLst>
                                          <p:attrName>style.visibility</p:attrName>
                                        </p:attrNameLst>
                                      </p:cBhvr>
                                      <p:to>
                                        <p:strVal val="visible"/>
                                      </p:to>
                                    </p:set>
                                    <p:anim calcmode="lin" valueType="num">
                                      <p:cBhvr additive="base">
                                        <p:cTn id="13" dur="500" fill="hold"/>
                                        <p:tgtEl>
                                          <p:spTgt spid="10486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48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48635">
                                            <p:txEl>
                                              <p:pRg st="2" end="2"/>
                                            </p:txEl>
                                          </p:spTgt>
                                        </p:tgtEl>
                                        <p:attrNameLst>
                                          <p:attrName>style.visibility</p:attrName>
                                        </p:attrNameLst>
                                      </p:cBhvr>
                                      <p:to>
                                        <p:strVal val="visible"/>
                                      </p:to>
                                    </p:set>
                                    <p:anim calcmode="lin" valueType="num">
                                      <p:cBhvr additive="base">
                                        <p:cTn id="19" dur="500" fill="hold"/>
                                        <p:tgtEl>
                                          <p:spTgt spid="10486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486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48635">
                                            <p:txEl>
                                              <p:pRg st="3" end="3"/>
                                            </p:txEl>
                                          </p:spTgt>
                                        </p:tgtEl>
                                        <p:attrNameLst>
                                          <p:attrName>style.visibility</p:attrName>
                                        </p:attrNameLst>
                                      </p:cBhvr>
                                      <p:to>
                                        <p:strVal val="visible"/>
                                      </p:to>
                                    </p:set>
                                    <p:anim calcmode="lin" valueType="num">
                                      <p:cBhvr additive="base">
                                        <p:cTn id="25" dur="500" fill="hold"/>
                                        <p:tgtEl>
                                          <p:spTgt spid="10486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486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48635">
                                            <p:txEl>
                                              <p:pRg st="4" end="4"/>
                                            </p:txEl>
                                          </p:spTgt>
                                        </p:tgtEl>
                                        <p:attrNameLst>
                                          <p:attrName>style.visibility</p:attrName>
                                        </p:attrNameLst>
                                      </p:cBhvr>
                                      <p:to>
                                        <p:strVal val="visible"/>
                                      </p:to>
                                    </p:set>
                                    <p:anim calcmode="lin" valueType="num">
                                      <p:cBhvr additive="base">
                                        <p:cTn id="31" dur="500" fill="hold"/>
                                        <p:tgtEl>
                                          <p:spTgt spid="10486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486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48635">
                                            <p:txEl>
                                              <p:pRg st="5" end="5"/>
                                            </p:txEl>
                                          </p:spTgt>
                                        </p:tgtEl>
                                        <p:attrNameLst>
                                          <p:attrName>style.visibility</p:attrName>
                                        </p:attrNameLst>
                                      </p:cBhvr>
                                      <p:to>
                                        <p:strVal val="visible"/>
                                      </p:to>
                                    </p:set>
                                    <p:anim calcmode="lin" valueType="num">
                                      <p:cBhvr additive="base">
                                        <p:cTn id="37" dur="500" fill="hold"/>
                                        <p:tgtEl>
                                          <p:spTgt spid="104863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486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48635">
                                            <p:txEl>
                                              <p:pRg st="8" end="8"/>
                                            </p:txEl>
                                          </p:spTgt>
                                        </p:tgtEl>
                                        <p:attrNameLst>
                                          <p:attrName>style.visibility</p:attrName>
                                        </p:attrNameLst>
                                      </p:cBhvr>
                                      <p:to>
                                        <p:strVal val="visible"/>
                                      </p:to>
                                    </p:set>
                                    <p:anim calcmode="lin" valueType="num">
                                      <p:cBhvr additive="base">
                                        <p:cTn id="43" dur="500" fill="hold"/>
                                        <p:tgtEl>
                                          <p:spTgt spid="104863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4863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48635">
                                            <p:txEl>
                                              <p:pRg st="9" end="9"/>
                                            </p:txEl>
                                          </p:spTgt>
                                        </p:tgtEl>
                                        <p:attrNameLst>
                                          <p:attrName>style.visibility</p:attrName>
                                        </p:attrNameLst>
                                      </p:cBhvr>
                                      <p:to>
                                        <p:strVal val="visible"/>
                                      </p:to>
                                    </p:set>
                                    <p:anim calcmode="lin" valueType="num">
                                      <p:cBhvr additive="base">
                                        <p:cTn id="49" dur="500" fill="hold"/>
                                        <p:tgtEl>
                                          <p:spTgt spid="1048635">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4863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48635">
                                            <p:txEl>
                                              <p:pRg st="10" end="10"/>
                                            </p:txEl>
                                          </p:spTgt>
                                        </p:tgtEl>
                                        <p:attrNameLst>
                                          <p:attrName>style.visibility</p:attrName>
                                        </p:attrNameLst>
                                      </p:cBhvr>
                                      <p:to>
                                        <p:strVal val="visible"/>
                                      </p:to>
                                    </p:set>
                                    <p:anim calcmode="lin" valueType="num">
                                      <p:cBhvr additive="base">
                                        <p:cTn id="55" dur="500" fill="hold"/>
                                        <p:tgtEl>
                                          <p:spTgt spid="1048635">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4863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48635">
                                            <p:txEl>
                                              <p:pRg st="11" end="11"/>
                                            </p:txEl>
                                          </p:spTgt>
                                        </p:tgtEl>
                                        <p:attrNameLst>
                                          <p:attrName>style.visibility</p:attrName>
                                        </p:attrNameLst>
                                      </p:cBhvr>
                                      <p:to>
                                        <p:strVal val="visible"/>
                                      </p:to>
                                    </p:set>
                                    <p:anim calcmode="lin" valueType="num">
                                      <p:cBhvr additive="base">
                                        <p:cTn id="61" dur="500" fill="hold"/>
                                        <p:tgtEl>
                                          <p:spTgt spid="1048635">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4863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048635">
                                            <p:txEl>
                                              <p:pRg st="12" end="12"/>
                                            </p:txEl>
                                          </p:spTgt>
                                        </p:tgtEl>
                                        <p:attrNameLst>
                                          <p:attrName>style.visibility</p:attrName>
                                        </p:attrNameLst>
                                      </p:cBhvr>
                                      <p:to>
                                        <p:strVal val="visible"/>
                                      </p:to>
                                    </p:set>
                                    <p:anim calcmode="lin" valueType="num">
                                      <p:cBhvr additive="base">
                                        <p:cTn id="67" dur="500" fill="hold"/>
                                        <p:tgtEl>
                                          <p:spTgt spid="1048635">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04863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48635">
                                            <p:txEl>
                                              <p:pRg st="13" end="13"/>
                                            </p:txEl>
                                          </p:spTgt>
                                        </p:tgtEl>
                                        <p:attrNameLst>
                                          <p:attrName>style.visibility</p:attrName>
                                        </p:attrNameLst>
                                      </p:cBhvr>
                                      <p:to>
                                        <p:strVal val="visible"/>
                                      </p:to>
                                    </p:set>
                                    <p:anim calcmode="lin" valueType="num">
                                      <p:cBhvr additive="base">
                                        <p:cTn id="73" dur="500" fill="hold"/>
                                        <p:tgtEl>
                                          <p:spTgt spid="1048635">
                                            <p:txEl>
                                              <p:pRg st="13" end="1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48635">
                                            <p:txEl>
                                              <p:pRg st="13" end="13"/>
                                            </p:txEl>
                                          </p:spTgt>
                                        </p:tgtEl>
                                        <p:attrNameLst>
                                          <p:attrName>ppt_y</p:attrName>
                                        </p:attrNameLst>
                                      </p:cBhvr>
                                      <p:tavLst>
                                        <p:tav tm="0">
                                          <p:val>
                                            <p:strVal val="1+#ppt_h/2"/>
                                          </p:val>
                                        </p:tav>
                                        <p:tav tm="100000">
                                          <p:val>
                                            <p:strVal val="#ppt_y"/>
                                          </p:val>
                                        </p:tav>
                                      </p:tavLst>
                                    </p:anim>
                                  </p:childTnLst>
                                </p:cTn>
                              </p:par>
                            </p:childTnLst>
                          </p:cTn>
                        </p:par>
                        <p:par>
                          <p:cTn id="75" fill="hold">
                            <p:stCondLst>
                              <p:cond delay="500"/>
                            </p:stCondLst>
                            <p:childTnLst>
                              <p:par>
                                <p:cTn id="76" presetID="2" presetClass="entr" presetSubtype="4" fill="hold" nodeType="afterEffect">
                                  <p:stCondLst>
                                    <p:cond delay="0"/>
                                  </p:stCondLst>
                                  <p:childTnLst>
                                    <p:set>
                                      <p:cBhvr>
                                        <p:cTn id="77" dur="1" fill="hold">
                                          <p:stCondLst>
                                            <p:cond delay="0"/>
                                          </p:stCondLst>
                                        </p:cTn>
                                        <p:tgtEl>
                                          <p:spTgt spid="1048635">
                                            <p:txEl>
                                              <p:pRg st="14" end="14"/>
                                            </p:txEl>
                                          </p:spTgt>
                                        </p:tgtEl>
                                        <p:attrNameLst>
                                          <p:attrName>style.visibility</p:attrName>
                                        </p:attrNameLst>
                                      </p:cBhvr>
                                      <p:to>
                                        <p:strVal val="visible"/>
                                      </p:to>
                                    </p:set>
                                    <p:anim calcmode="lin" valueType="num">
                                      <p:cBhvr additive="base">
                                        <p:cTn id="78" dur="500" fill="hold"/>
                                        <p:tgtEl>
                                          <p:spTgt spid="1048635">
                                            <p:txEl>
                                              <p:pRg st="14" end="14"/>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1048635">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172720" y="4082415"/>
            <a:ext cx="1939290" cy="593090"/>
            <a:chOff x="272" y="6429"/>
            <a:chExt cx="3054" cy="934"/>
          </a:xfrm>
        </p:grpSpPr>
        <p:grpSp>
          <p:nvGrpSpPr>
            <p:cNvPr id="2" name="组合 1"/>
            <p:cNvGrpSpPr/>
            <p:nvPr/>
          </p:nvGrpSpPr>
          <p:grpSpPr>
            <a:xfrm>
              <a:off x="272" y="6429"/>
              <a:ext cx="934" cy="934"/>
              <a:chOff x="317" y="3564"/>
              <a:chExt cx="934" cy="934"/>
            </a:xfrm>
          </p:grpSpPr>
          <p:sp>
            <p:nvSpPr>
              <p:cNvPr id="1048626" name="椭圆 19"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317" y="3564"/>
                <a:ext cx="934" cy="934"/>
              </a:xfrm>
              <a:prstGeom prst="ellipse">
                <a:avLst/>
              </a:prstGeom>
              <a:solidFill>
                <a:srgbClr val="9F4F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mj-lt"/>
                </a:endParaRPr>
              </a:p>
            </p:txBody>
          </p:sp>
          <p:grpSp>
            <p:nvGrpSpPr>
              <p:cNvPr id="46" name="组合 24"/>
              <p:cNvGrpSpPr/>
              <p:nvPr/>
            </p:nvGrpSpPr>
            <p:grpSpPr>
              <a:xfrm>
                <a:off x="605" y="3806"/>
                <a:ext cx="357" cy="521"/>
                <a:chOff x="2528974" y="2863357"/>
                <a:chExt cx="246811" cy="359779"/>
              </a:xfrm>
              <a:solidFill>
                <a:schemeClr val="bg1"/>
              </a:solidFill>
            </p:grpSpPr>
            <p:sp>
              <p:nvSpPr>
                <p:cNvPr id="1048629" name="AutoShape 113"/>
                <p:cNvSpPr/>
                <p:nvPr/>
              </p:nvSpPr>
              <p:spPr bwMode="auto">
                <a:xfrm>
                  <a:off x="2528974" y="2863357"/>
                  <a:ext cx="246811" cy="3597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1048630" name="AutoShape 114"/>
                <p:cNvSpPr/>
                <p:nvPr/>
              </p:nvSpPr>
              <p:spPr bwMode="auto">
                <a:xfrm>
                  <a:off x="2584843" y="2919841"/>
                  <a:ext cx="73061" cy="73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grpSp>
        <p:sp>
          <p:nvSpPr>
            <p:cNvPr id="1048633" name="矩形 29"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1420" y="6629"/>
              <a:ext cx="1906" cy="630"/>
            </a:xfrm>
            <a:prstGeom prst="rect">
              <a:avLst/>
            </a:prstGeom>
          </p:spPr>
          <p:txBody>
            <a:bodyPr wrap="none">
              <a:spAutoFit/>
            </a:bodyPr>
            <a:lstStyle/>
            <a:p>
              <a:r>
                <a:rPr lang="zh-CN" altLang="en-US" sz="2000" dirty="0">
                  <a:solidFill>
                    <a:srgbClr val="9F4F54"/>
                  </a:solidFill>
                  <a:latin typeface="+mj-ea"/>
                  <a:ea typeface="+mj-ea"/>
                  <a:sym typeface="Calibri" panose="020F0502020204030204" pitchFamily="34" charset="0"/>
                </a:rPr>
                <a:t>过渡环节</a:t>
              </a:r>
            </a:p>
          </p:txBody>
        </p:sp>
      </p:grpSp>
      <p:grpSp>
        <p:nvGrpSpPr>
          <p:cNvPr id="26" name="组合 25"/>
          <p:cNvGrpSpPr/>
          <p:nvPr/>
        </p:nvGrpSpPr>
        <p:grpSpPr>
          <a:xfrm>
            <a:off x="4572000" y="424180"/>
            <a:ext cx="4495800" cy="4495800"/>
            <a:chOff x="7200" y="668"/>
            <a:chExt cx="7080" cy="7080"/>
          </a:xfrm>
        </p:grpSpPr>
        <p:pic>
          <p:nvPicPr>
            <p:cNvPr id="2097154" name="图片 4"/>
            <p:cNvPicPr>
              <a:picLocks noChangeAspect="1"/>
            </p:cNvPicPr>
            <p:nvPr/>
          </p:nvPicPr>
          <p:blipFill rotWithShape="1">
            <a:blip r:embed="rId2"/>
            <a:srcRect l="27576" r="11496"/>
            <a:stretch>
              <a:fillRect/>
            </a:stretch>
          </p:blipFill>
          <p:spPr>
            <a:xfrm>
              <a:off x="7200" y="668"/>
              <a:ext cx="7080" cy="7080"/>
            </a:xfrm>
            <a:prstGeom prst="ellipse">
              <a:avLst/>
            </a:prstGeom>
          </p:spPr>
        </p:pic>
        <p:sp>
          <p:nvSpPr>
            <p:cNvPr id="1048634" name="椭圆 7"/>
            <p:cNvSpPr/>
            <p:nvPr/>
          </p:nvSpPr>
          <p:spPr>
            <a:xfrm>
              <a:off x="8157" y="1578"/>
              <a:ext cx="5166" cy="5166"/>
            </a:xfrm>
            <a:prstGeom prst="ellipse">
              <a:avLst/>
            </a:prstGeom>
            <a:solidFill>
              <a:srgbClr val="9F4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635" name="矩形 37"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5457190" y="1858010"/>
            <a:ext cx="2725420" cy="1323439"/>
          </a:xfrm>
          <a:prstGeom prst="rect">
            <a:avLst/>
          </a:prstGeom>
        </p:spPr>
        <p:txBody>
          <a:bodyPr wrap="square">
            <a:spAutoFit/>
          </a:bodyPr>
          <a:lstStyle/>
          <a:p>
            <a:pPr algn="ctr"/>
            <a:r>
              <a:rPr lang="zh-CN" altLang="en-US" sz="4000" b="1" dirty="0" smtClean="0">
                <a:solidFill>
                  <a:schemeClr val="bg1"/>
                </a:solidFill>
                <a:latin typeface="+mj-ea"/>
                <a:ea typeface="+mj-ea"/>
                <a:sym typeface="Calibri" panose="020F0502020204030204" pitchFamily="34" charset="0"/>
              </a:rPr>
              <a:t>幼儿园</a:t>
            </a:r>
            <a:endParaRPr lang="en-US" altLang="zh-CN" sz="4000" b="1" dirty="0" smtClean="0">
              <a:solidFill>
                <a:schemeClr val="bg1"/>
              </a:solidFill>
              <a:latin typeface="+mj-ea"/>
              <a:ea typeface="+mj-ea"/>
              <a:sym typeface="Calibri" panose="020F0502020204030204" pitchFamily="34" charset="0"/>
            </a:endParaRPr>
          </a:p>
          <a:p>
            <a:pPr algn="ctr"/>
            <a:r>
              <a:rPr lang="zh-CN" altLang="en-US" sz="4000" b="1" dirty="0" smtClean="0">
                <a:solidFill>
                  <a:schemeClr val="bg1"/>
                </a:solidFill>
                <a:latin typeface="+mj-ea"/>
                <a:ea typeface="+mj-ea"/>
                <a:sym typeface="Calibri" panose="020F0502020204030204" pitchFamily="34" charset="0"/>
              </a:rPr>
              <a:t>一日生活</a:t>
            </a:r>
            <a:endParaRPr lang="zh-CN" altLang="en-US" sz="4000" dirty="0">
              <a:solidFill>
                <a:schemeClr val="bg1"/>
              </a:solidFill>
              <a:latin typeface="+mj-ea"/>
              <a:ea typeface="+mj-ea"/>
              <a:sym typeface="Calibri" panose="020F0502020204030204" pitchFamily="34" charset="0"/>
            </a:endParaRPr>
          </a:p>
        </p:txBody>
      </p:sp>
      <p:grpSp>
        <p:nvGrpSpPr>
          <p:cNvPr id="20" name="组合 19"/>
          <p:cNvGrpSpPr/>
          <p:nvPr/>
        </p:nvGrpSpPr>
        <p:grpSpPr>
          <a:xfrm>
            <a:off x="187325" y="537210"/>
            <a:ext cx="2309495" cy="593090"/>
            <a:chOff x="295" y="846"/>
            <a:chExt cx="3637" cy="934"/>
          </a:xfrm>
        </p:grpSpPr>
        <p:sp>
          <p:nvSpPr>
            <p:cNvPr id="1048625" name="矩形 18"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1420" y="1047"/>
              <a:ext cx="2512" cy="630"/>
            </a:xfrm>
            <a:prstGeom prst="rect">
              <a:avLst/>
            </a:prstGeom>
          </p:spPr>
          <p:txBody>
            <a:bodyPr wrap="none">
              <a:spAutoFit/>
            </a:bodyPr>
            <a:lstStyle/>
            <a:p>
              <a:pPr algn="l"/>
              <a:r>
                <a:rPr lang="zh-CN" altLang="en-US" sz="2000" dirty="0">
                  <a:solidFill>
                    <a:srgbClr val="9F4F54"/>
                  </a:solidFill>
                  <a:latin typeface="+mj-ea"/>
                  <a:ea typeface="+mj-ea"/>
                  <a:sym typeface="Calibri" panose="020F0502020204030204" pitchFamily="34" charset="0"/>
                </a:rPr>
                <a:t>1.入园/离园</a:t>
              </a:r>
            </a:p>
          </p:txBody>
        </p:sp>
        <p:grpSp>
          <p:nvGrpSpPr>
            <p:cNvPr id="13" name="组合 12"/>
            <p:cNvGrpSpPr/>
            <p:nvPr/>
          </p:nvGrpSpPr>
          <p:grpSpPr>
            <a:xfrm>
              <a:off x="295" y="846"/>
              <a:ext cx="934" cy="934"/>
              <a:chOff x="317" y="1488"/>
              <a:chExt cx="934" cy="934"/>
            </a:xfrm>
          </p:grpSpPr>
          <p:sp>
            <p:nvSpPr>
              <p:cNvPr id="14" name="椭圆 15"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317" y="1488"/>
                <a:ext cx="934" cy="934"/>
              </a:xfrm>
              <a:prstGeom prst="ellipse">
                <a:avLst/>
              </a:prstGeom>
              <a:solidFill>
                <a:srgbClr val="9F4F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mj-lt"/>
                </a:endParaRPr>
              </a:p>
            </p:txBody>
          </p:sp>
          <p:sp>
            <p:nvSpPr>
              <p:cNvPr id="15" name="AutoShape 112"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bwMode="auto">
              <a:xfrm>
                <a:off x="538" y="1710"/>
                <a:ext cx="492" cy="49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lIns="14288" tIns="14288" rIns="14288" bIns="14288" anchor="ctr"/>
              <a:lstStyle/>
              <a:p>
                <a:pPr algn="ctr" defTabSz="171450" fontAlgn="base" hangingPunct="0">
                  <a:spcBef>
                    <a:spcPct val="0"/>
                  </a:spcBef>
                  <a:spcAft>
                    <a:spcPct val="0"/>
                  </a:spcAft>
                </a:pPr>
                <a:endParaRPr lang="en-US" sz="1015" kern="0">
                  <a:solidFill>
                    <a:schemeClr val="accent1"/>
                  </a:solidFill>
                  <a:effectLst>
                    <a:outerShdw blurRad="38100" dist="38100" dir="2700000" algn="tl">
                      <a:srgbClr val="000000"/>
                    </a:outerShdw>
                  </a:effectLst>
                  <a:latin typeface="Gill Sans" charset="0"/>
                  <a:sym typeface="Gill Sans" charset="0"/>
                </a:endParaRPr>
              </a:p>
            </p:txBody>
          </p:sp>
        </p:grpSp>
      </p:grpSp>
      <p:grpSp>
        <p:nvGrpSpPr>
          <p:cNvPr id="21" name="组合 20"/>
          <p:cNvGrpSpPr/>
          <p:nvPr/>
        </p:nvGrpSpPr>
        <p:grpSpPr>
          <a:xfrm>
            <a:off x="172720" y="1264920"/>
            <a:ext cx="2195830" cy="593090"/>
            <a:chOff x="272" y="1992"/>
            <a:chExt cx="3458" cy="934"/>
          </a:xfrm>
        </p:grpSpPr>
        <p:grpSp>
          <p:nvGrpSpPr>
            <p:cNvPr id="4" name="组合 3"/>
            <p:cNvGrpSpPr/>
            <p:nvPr/>
          </p:nvGrpSpPr>
          <p:grpSpPr>
            <a:xfrm>
              <a:off x="272" y="1992"/>
              <a:ext cx="934" cy="934"/>
              <a:chOff x="317" y="1488"/>
              <a:chExt cx="934" cy="934"/>
            </a:xfrm>
          </p:grpSpPr>
          <p:sp>
            <p:nvSpPr>
              <p:cNvPr id="5" name="椭圆 15"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317" y="1488"/>
                <a:ext cx="934" cy="934"/>
              </a:xfrm>
              <a:prstGeom prst="ellipse">
                <a:avLst/>
              </a:prstGeom>
              <a:solidFill>
                <a:srgbClr val="9F4F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mj-lt"/>
                </a:endParaRPr>
              </a:p>
            </p:txBody>
          </p:sp>
          <p:sp>
            <p:nvSpPr>
              <p:cNvPr id="6" name="AutoShape 112"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bwMode="auto">
              <a:xfrm>
                <a:off x="538" y="1710"/>
                <a:ext cx="492" cy="49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lIns="14288" tIns="14288" rIns="14288" bIns="14288" anchor="ctr"/>
              <a:lstStyle/>
              <a:p>
                <a:pPr algn="ctr" defTabSz="171450" fontAlgn="base" hangingPunct="0">
                  <a:spcBef>
                    <a:spcPct val="0"/>
                  </a:spcBef>
                  <a:spcAft>
                    <a:spcPct val="0"/>
                  </a:spcAft>
                </a:pPr>
                <a:endParaRPr lang="en-US" sz="1015" kern="0">
                  <a:solidFill>
                    <a:schemeClr val="accent1"/>
                  </a:solidFill>
                  <a:effectLst>
                    <a:outerShdw blurRad="38100" dist="38100" dir="2700000" algn="tl">
                      <a:srgbClr val="000000"/>
                    </a:outerShdw>
                  </a:effectLst>
                  <a:latin typeface="Gill Sans" charset="0"/>
                  <a:sym typeface="Gill Sans" charset="0"/>
                </a:endParaRPr>
              </a:p>
            </p:txBody>
          </p:sp>
        </p:grpSp>
        <p:sp>
          <p:nvSpPr>
            <p:cNvPr id="16" name="矩形 18"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1420" y="2173"/>
              <a:ext cx="2310" cy="630"/>
            </a:xfrm>
            <a:prstGeom prst="rect">
              <a:avLst/>
            </a:prstGeom>
          </p:spPr>
          <p:txBody>
            <a:bodyPr wrap="none">
              <a:spAutoFit/>
            </a:bodyPr>
            <a:lstStyle/>
            <a:p>
              <a:r>
                <a:rPr lang="zh-CN" altLang="en-US" sz="2000" dirty="0">
                  <a:solidFill>
                    <a:srgbClr val="9F4F54"/>
                  </a:solidFill>
                  <a:latin typeface="+mj-ea"/>
                  <a:ea typeface="+mj-ea"/>
                  <a:sym typeface="Calibri" panose="020F0502020204030204" pitchFamily="34" charset="0"/>
                </a:rPr>
                <a:t>2.自由游戏</a:t>
              </a:r>
            </a:p>
          </p:txBody>
        </p:sp>
      </p:grpSp>
      <p:grpSp>
        <p:nvGrpSpPr>
          <p:cNvPr id="22" name="组合 21"/>
          <p:cNvGrpSpPr/>
          <p:nvPr/>
        </p:nvGrpSpPr>
        <p:grpSpPr>
          <a:xfrm>
            <a:off x="187325" y="1930400"/>
            <a:ext cx="2181225" cy="593090"/>
            <a:chOff x="295" y="3040"/>
            <a:chExt cx="3435" cy="934"/>
          </a:xfrm>
        </p:grpSpPr>
        <p:grpSp>
          <p:nvGrpSpPr>
            <p:cNvPr id="7" name="组合 6"/>
            <p:cNvGrpSpPr/>
            <p:nvPr/>
          </p:nvGrpSpPr>
          <p:grpSpPr>
            <a:xfrm>
              <a:off x="295" y="3040"/>
              <a:ext cx="934" cy="934"/>
              <a:chOff x="317" y="1488"/>
              <a:chExt cx="934" cy="934"/>
            </a:xfrm>
          </p:grpSpPr>
          <p:sp>
            <p:nvSpPr>
              <p:cNvPr id="8" name="椭圆 15"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317" y="1488"/>
                <a:ext cx="934" cy="934"/>
              </a:xfrm>
              <a:prstGeom prst="ellipse">
                <a:avLst/>
              </a:prstGeom>
              <a:solidFill>
                <a:srgbClr val="9F4F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mj-lt"/>
                </a:endParaRPr>
              </a:p>
            </p:txBody>
          </p:sp>
          <p:sp>
            <p:nvSpPr>
              <p:cNvPr id="9" name="AutoShape 112"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bwMode="auto">
              <a:xfrm>
                <a:off x="538" y="1710"/>
                <a:ext cx="492" cy="49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lIns="14288" tIns="14288" rIns="14288" bIns="14288" anchor="ctr"/>
              <a:lstStyle/>
              <a:p>
                <a:pPr algn="ctr" defTabSz="171450" fontAlgn="base" hangingPunct="0">
                  <a:spcBef>
                    <a:spcPct val="0"/>
                  </a:spcBef>
                  <a:spcAft>
                    <a:spcPct val="0"/>
                  </a:spcAft>
                </a:pPr>
                <a:endParaRPr lang="en-US" sz="1015" kern="0">
                  <a:solidFill>
                    <a:schemeClr val="accent1"/>
                  </a:solidFill>
                  <a:effectLst>
                    <a:outerShdw blurRad="38100" dist="38100" dir="2700000" algn="tl">
                      <a:srgbClr val="000000"/>
                    </a:outerShdw>
                  </a:effectLst>
                  <a:latin typeface="Gill Sans" charset="0"/>
                  <a:sym typeface="Gill Sans" charset="0"/>
                </a:endParaRPr>
              </a:p>
            </p:txBody>
          </p:sp>
        </p:grpSp>
        <p:sp>
          <p:nvSpPr>
            <p:cNvPr id="17" name="矩形 18"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1420" y="3262"/>
              <a:ext cx="2310" cy="630"/>
            </a:xfrm>
            <a:prstGeom prst="rect">
              <a:avLst/>
            </a:prstGeom>
          </p:spPr>
          <p:txBody>
            <a:bodyPr wrap="none">
              <a:spAutoFit/>
            </a:bodyPr>
            <a:lstStyle/>
            <a:p>
              <a:r>
                <a:rPr lang="zh-CN" altLang="en-US" sz="2000" dirty="0">
                  <a:solidFill>
                    <a:srgbClr val="9F4F54"/>
                  </a:solidFill>
                  <a:latin typeface="+mj-ea"/>
                  <a:ea typeface="+mj-ea"/>
                  <a:sym typeface="Calibri" panose="020F0502020204030204" pitchFamily="34" charset="0"/>
                </a:rPr>
                <a:t>3.教育活动</a:t>
              </a:r>
            </a:p>
          </p:txBody>
        </p:sp>
      </p:grpSp>
      <p:grpSp>
        <p:nvGrpSpPr>
          <p:cNvPr id="23" name="组合 22"/>
          <p:cNvGrpSpPr/>
          <p:nvPr/>
        </p:nvGrpSpPr>
        <p:grpSpPr>
          <a:xfrm>
            <a:off x="172720" y="2592070"/>
            <a:ext cx="2195830" cy="593090"/>
            <a:chOff x="272" y="4082"/>
            <a:chExt cx="3458" cy="934"/>
          </a:xfrm>
        </p:grpSpPr>
        <p:grpSp>
          <p:nvGrpSpPr>
            <p:cNvPr id="10" name="组合 9"/>
            <p:cNvGrpSpPr/>
            <p:nvPr/>
          </p:nvGrpSpPr>
          <p:grpSpPr>
            <a:xfrm>
              <a:off x="272" y="4082"/>
              <a:ext cx="934" cy="934"/>
              <a:chOff x="317" y="1488"/>
              <a:chExt cx="934" cy="934"/>
            </a:xfrm>
          </p:grpSpPr>
          <p:sp>
            <p:nvSpPr>
              <p:cNvPr id="11" name="椭圆 15"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317" y="1488"/>
                <a:ext cx="934" cy="934"/>
              </a:xfrm>
              <a:prstGeom prst="ellipse">
                <a:avLst/>
              </a:prstGeom>
              <a:solidFill>
                <a:srgbClr val="9F4F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mj-lt"/>
                </a:endParaRPr>
              </a:p>
            </p:txBody>
          </p:sp>
          <p:sp>
            <p:nvSpPr>
              <p:cNvPr id="12" name="AutoShape 112"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bwMode="auto">
              <a:xfrm>
                <a:off x="538" y="1710"/>
                <a:ext cx="492" cy="49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lIns="14288" tIns="14288" rIns="14288" bIns="14288" anchor="ctr"/>
              <a:lstStyle/>
              <a:p>
                <a:pPr algn="ctr" defTabSz="171450" fontAlgn="base" hangingPunct="0">
                  <a:spcBef>
                    <a:spcPct val="0"/>
                  </a:spcBef>
                  <a:spcAft>
                    <a:spcPct val="0"/>
                  </a:spcAft>
                </a:pPr>
                <a:endParaRPr lang="en-US" sz="1015" kern="0">
                  <a:solidFill>
                    <a:schemeClr val="accent1"/>
                  </a:solidFill>
                  <a:effectLst>
                    <a:outerShdw blurRad="38100" dist="38100" dir="2700000" algn="tl">
                      <a:srgbClr val="000000"/>
                    </a:outerShdw>
                  </a:effectLst>
                  <a:latin typeface="Gill Sans" charset="0"/>
                  <a:sym typeface="Gill Sans" charset="0"/>
                </a:endParaRPr>
              </a:p>
            </p:txBody>
          </p:sp>
        </p:grpSp>
        <p:sp>
          <p:nvSpPr>
            <p:cNvPr id="18" name="矩形 18"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1420" y="4263"/>
              <a:ext cx="2310" cy="630"/>
            </a:xfrm>
            <a:prstGeom prst="rect">
              <a:avLst/>
            </a:prstGeom>
          </p:spPr>
          <p:txBody>
            <a:bodyPr wrap="none">
              <a:spAutoFit/>
            </a:bodyPr>
            <a:lstStyle/>
            <a:p>
              <a:r>
                <a:rPr lang="zh-CN" altLang="en-US" sz="2000" dirty="0">
                  <a:solidFill>
                    <a:srgbClr val="9F4F54"/>
                  </a:solidFill>
                  <a:latin typeface="+mj-ea"/>
                  <a:ea typeface="+mj-ea"/>
                  <a:sym typeface="Calibri" panose="020F0502020204030204" pitchFamily="34" charset="0"/>
                </a:rPr>
                <a:t>4.生活活动</a:t>
              </a:r>
            </a:p>
          </p:txBody>
        </p:sp>
      </p:grpSp>
      <p:grpSp>
        <p:nvGrpSpPr>
          <p:cNvPr id="24" name="组合 23"/>
          <p:cNvGrpSpPr/>
          <p:nvPr/>
        </p:nvGrpSpPr>
        <p:grpSpPr>
          <a:xfrm>
            <a:off x="172720" y="3258185"/>
            <a:ext cx="2195830" cy="593090"/>
            <a:chOff x="272" y="5131"/>
            <a:chExt cx="3458" cy="934"/>
          </a:xfrm>
        </p:grpSpPr>
        <p:grpSp>
          <p:nvGrpSpPr>
            <p:cNvPr id="3" name="组合 0"/>
            <p:cNvGrpSpPr/>
            <p:nvPr/>
          </p:nvGrpSpPr>
          <p:grpSpPr>
            <a:xfrm>
              <a:off x="272" y="5131"/>
              <a:ext cx="934" cy="934"/>
              <a:chOff x="317" y="1488"/>
              <a:chExt cx="934" cy="934"/>
            </a:xfrm>
          </p:grpSpPr>
          <p:sp>
            <p:nvSpPr>
              <p:cNvPr id="1048622" name="椭圆 15"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317" y="1488"/>
                <a:ext cx="934" cy="934"/>
              </a:xfrm>
              <a:prstGeom prst="ellipse">
                <a:avLst/>
              </a:prstGeom>
              <a:solidFill>
                <a:srgbClr val="9F4F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mj-lt"/>
                </a:endParaRPr>
              </a:p>
            </p:txBody>
          </p:sp>
          <p:sp>
            <p:nvSpPr>
              <p:cNvPr id="1048623" name="AutoShape 112"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bwMode="auto">
              <a:xfrm>
                <a:off x="538" y="1710"/>
                <a:ext cx="492" cy="49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lIns="14288" tIns="14288" rIns="14288" bIns="14288" anchor="ctr"/>
              <a:lstStyle/>
              <a:p>
                <a:pPr algn="ctr" defTabSz="171450" fontAlgn="base" hangingPunct="0">
                  <a:spcBef>
                    <a:spcPct val="0"/>
                  </a:spcBef>
                  <a:spcAft>
                    <a:spcPct val="0"/>
                  </a:spcAft>
                </a:pPr>
                <a:endParaRPr lang="en-US" sz="1015" kern="0">
                  <a:solidFill>
                    <a:schemeClr val="accent1"/>
                  </a:solidFill>
                  <a:effectLst>
                    <a:outerShdw blurRad="38100" dist="38100" dir="2700000" algn="tl">
                      <a:srgbClr val="000000"/>
                    </a:outerShdw>
                  </a:effectLst>
                  <a:latin typeface="Gill Sans" charset="0"/>
                  <a:sym typeface="Gill Sans" charset="0"/>
                </a:endParaRPr>
              </a:p>
            </p:txBody>
          </p:sp>
        </p:grpSp>
        <p:sp>
          <p:nvSpPr>
            <p:cNvPr id="19" name="矩形 18"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1420" y="5283"/>
              <a:ext cx="2310" cy="630"/>
            </a:xfrm>
            <a:prstGeom prst="rect">
              <a:avLst/>
            </a:prstGeom>
          </p:spPr>
          <p:txBody>
            <a:bodyPr wrap="none">
              <a:spAutoFit/>
            </a:bodyPr>
            <a:lstStyle/>
            <a:p>
              <a:r>
                <a:rPr lang="zh-CN" altLang="en-US" sz="2000" dirty="0">
                  <a:solidFill>
                    <a:srgbClr val="9F4F54"/>
                  </a:solidFill>
                  <a:latin typeface="+mj-ea"/>
                  <a:ea typeface="+mj-ea"/>
                  <a:sym typeface="Calibri" panose="020F0502020204030204" pitchFamily="34" charset="0"/>
                </a:rPr>
                <a:t>5.户外活动</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635"/>
                                        </p:tgtEl>
                                        <p:attrNameLst>
                                          <p:attrName>style.visibility</p:attrName>
                                        </p:attrNameLst>
                                      </p:cBhvr>
                                      <p:to>
                                        <p:strVal val="visible"/>
                                      </p:to>
                                    </p:set>
                                    <p:anim calcmode="lin" valueType="num">
                                      <p:cBhvr additive="base">
                                        <p:cTn id="7" dur="500" fill="hold"/>
                                        <p:tgtEl>
                                          <p:spTgt spid="1048635"/>
                                        </p:tgtEl>
                                        <p:attrNameLst>
                                          <p:attrName>ppt_x</p:attrName>
                                        </p:attrNameLst>
                                      </p:cBhvr>
                                      <p:tavLst>
                                        <p:tav tm="0">
                                          <p:val>
                                            <p:strVal val="#ppt_x"/>
                                          </p:val>
                                        </p:tav>
                                        <p:tav tm="100000">
                                          <p:val>
                                            <p:strVal val="#ppt_x"/>
                                          </p:val>
                                        </p:tav>
                                      </p:tavLst>
                                    </p:anim>
                                    <p:anim calcmode="lin" valueType="num">
                                      <p:cBhvr additive="base">
                                        <p:cTn id="8" dur="500" fill="hold"/>
                                        <p:tgtEl>
                                          <p:spTgt spid="10486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83515" y="2669540"/>
            <a:ext cx="5052695" cy="593090"/>
            <a:chOff x="289" y="4204"/>
            <a:chExt cx="7957" cy="934"/>
          </a:xfrm>
        </p:grpSpPr>
        <p:grpSp>
          <p:nvGrpSpPr>
            <p:cNvPr id="5" name="组合 0"/>
            <p:cNvGrpSpPr/>
            <p:nvPr/>
          </p:nvGrpSpPr>
          <p:grpSpPr>
            <a:xfrm>
              <a:off x="289" y="4204"/>
              <a:ext cx="934" cy="934"/>
              <a:chOff x="289" y="4204"/>
              <a:chExt cx="934" cy="934"/>
            </a:xfrm>
          </p:grpSpPr>
          <p:sp>
            <p:nvSpPr>
              <p:cNvPr id="1048610" name="椭圆 9"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289" y="4204"/>
                <a:ext cx="934" cy="934"/>
              </a:xfrm>
              <a:prstGeom prst="ellipse">
                <a:avLst/>
              </a:prstGeom>
              <a:solidFill>
                <a:srgbClr val="9F4F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mj-lt"/>
                </a:endParaRPr>
              </a:p>
            </p:txBody>
          </p:sp>
          <p:sp>
            <p:nvSpPr>
              <p:cNvPr id="1048611" name="AutoShape 112"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bwMode="auto">
              <a:xfrm>
                <a:off x="493" y="4426"/>
                <a:ext cx="492" cy="49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lIns="14288" tIns="14288" rIns="14288" bIns="14288" anchor="ctr"/>
              <a:lstStyle/>
              <a:p>
                <a:pPr algn="ctr" defTabSz="171450" fontAlgn="base" hangingPunct="0">
                  <a:spcBef>
                    <a:spcPct val="0"/>
                  </a:spcBef>
                  <a:spcAft>
                    <a:spcPct val="0"/>
                  </a:spcAft>
                </a:pPr>
                <a:endParaRPr lang="en-US" sz="1015" kern="0">
                  <a:solidFill>
                    <a:schemeClr val="accent1"/>
                  </a:solidFill>
                  <a:effectLst>
                    <a:outerShdw blurRad="38100" dist="38100" dir="2700000" algn="tl">
                      <a:srgbClr val="000000"/>
                    </a:outerShdw>
                  </a:effectLst>
                  <a:latin typeface="Gill Sans" charset="0"/>
                  <a:sym typeface="Gill Sans" charset="0"/>
                </a:endParaRPr>
              </a:p>
            </p:txBody>
          </p:sp>
        </p:grpSp>
        <p:sp>
          <p:nvSpPr>
            <p:cNvPr id="1048613" name="矩形 12"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1444" y="4433"/>
              <a:ext cx="6802" cy="630"/>
            </a:xfrm>
            <a:prstGeom prst="rect">
              <a:avLst/>
            </a:prstGeom>
          </p:spPr>
          <p:txBody>
            <a:bodyPr wrap="square">
              <a:spAutoFit/>
            </a:bodyPr>
            <a:lstStyle/>
            <a:p>
              <a:pPr algn="l"/>
              <a:r>
                <a:rPr lang="zh-CN" altLang="en-US" sz="2000" b="1" dirty="0">
                  <a:solidFill>
                    <a:srgbClr val="9F4F54"/>
                  </a:solidFill>
                  <a:latin typeface="+mj-ea"/>
                  <a:ea typeface="+mj-ea"/>
                  <a:sym typeface="Calibri" panose="020F0502020204030204" pitchFamily="34" charset="0"/>
                </a:rPr>
                <a:t>典型时刻</a:t>
              </a:r>
              <a:r>
                <a:rPr lang="zh-CN" altLang="en-US" sz="1600" dirty="0">
                  <a:solidFill>
                    <a:srgbClr val="9F4F54"/>
                  </a:solidFill>
                  <a:latin typeface="+mj-ea"/>
                  <a:ea typeface="+mj-ea"/>
                  <a:sym typeface="Calibri" panose="020F0502020204030204" pitchFamily="34" charset="0"/>
                </a:rPr>
                <a:t>即是被命名为学习的活动</a:t>
              </a:r>
            </a:p>
          </p:txBody>
        </p:sp>
      </p:grpSp>
      <p:grpSp>
        <p:nvGrpSpPr>
          <p:cNvPr id="4" name="组合 3"/>
          <p:cNvGrpSpPr/>
          <p:nvPr/>
        </p:nvGrpSpPr>
        <p:grpSpPr>
          <a:xfrm>
            <a:off x="140335" y="3503930"/>
            <a:ext cx="5071110" cy="593090"/>
            <a:chOff x="221" y="5518"/>
            <a:chExt cx="7986" cy="934"/>
          </a:xfrm>
        </p:grpSpPr>
        <p:sp>
          <p:nvSpPr>
            <p:cNvPr id="1048616" name="矩形 16"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1444" y="5806"/>
              <a:ext cx="6763" cy="630"/>
            </a:xfrm>
            <a:prstGeom prst="rect">
              <a:avLst/>
            </a:prstGeom>
          </p:spPr>
          <p:txBody>
            <a:bodyPr wrap="none">
              <a:spAutoFit/>
            </a:bodyPr>
            <a:lstStyle/>
            <a:p>
              <a:pPr algn="l"/>
              <a:r>
                <a:rPr lang="zh-CN" altLang="en-US" sz="1600" dirty="0">
                  <a:solidFill>
                    <a:srgbClr val="9F4F54"/>
                  </a:solidFill>
                  <a:latin typeface="+mj-ea"/>
                  <a:ea typeface="+mj-ea"/>
                  <a:sym typeface="Calibri" panose="020F0502020204030204" pitchFamily="34" charset="0"/>
                </a:rPr>
                <a:t>细微的生活活动构成了一个庞大的</a:t>
              </a:r>
              <a:r>
                <a:rPr lang="zh-CN" altLang="en-US" sz="2000" b="1" dirty="0">
                  <a:solidFill>
                    <a:srgbClr val="9F4F54"/>
                  </a:solidFill>
                  <a:latin typeface="+mj-ea"/>
                  <a:ea typeface="+mj-ea"/>
                  <a:sym typeface="Calibri" panose="020F0502020204030204" pitchFamily="34" charset="0"/>
                </a:rPr>
                <a:t>寻常</a:t>
              </a:r>
              <a:r>
                <a:rPr lang="zh-CN" altLang="en-US" sz="2000" b="1" dirty="0" smtClean="0">
                  <a:solidFill>
                    <a:srgbClr val="9F4F54"/>
                  </a:solidFill>
                  <a:latin typeface="+mj-ea"/>
                  <a:ea typeface="+mj-ea"/>
                  <a:sym typeface="Calibri" panose="020F0502020204030204" pitchFamily="34" charset="0"/>
                </a:rPr>
                <a:t>时刻</a:t>
              </a:r>
              <a:endParaRPr lang="zh-CN" altLang="en-US" sz="1600" dirty="0">
                <a:solidFill>
                  <a:srgbClr val="9F4F54"/>
                </a:solidFill>
                <a:latin typeface="+mj-ea"/>
                <a:ea typeface="+mj-ea"/>
                <a:sym typeface="Calibri" panose="020F0502020204030204" pitchFamily="34" charset="0"/>
              </a:endParaRPr>
            </a:p>
          </p:txBody>
        </p:sp>
        <p:grpSp>
          <p:nvGrpSpPr>
            <p:cNvPr id="2" name="组合 1"/>
            <p:cNvGrpSpPr/>
            <p:nvPr/>
          </p:nvGrpSpPr>
          <p:grpSpPr>
            <a:xfrm>
              <a:off x="221" y="5518"/>
              <a:ext cx="934" cy="934"/>
              <a:chOff x="221" y="5518"/>
              <a:chExt cx="934" cy="934"/>
            </a:xfrm>
          </p:grpSpPr>
          <p:sp>
            <p:nvSpPr>
              <p:cNvPr id="1048614" name="椭圆 14"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221" y="5518"/>
                <a:ext cx="934" cy="934"/>
              </a:xfrm>
              <a:prstGeom prst="ellipse">
                <a:avLst/>
              </a:prstGeom>
              <a:solidFill>
                <a:srgbClr val="9F4F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mj-lt"/>
                </a:endParaRPr>
              </a:p>
            </p:txBody>
          </p:sp>
          <p:grpSp>
            <p:nvGrpSpPr>
              <p:cNvPr id="44" name="组合 17"/>
              <p:cNvGrpSpPr/>
              <p:nvPr/>
            </p:nvGrpSpPr>
            <p:grpSpPr>
              <a:xfrm>
                <a:off x="493" y="5725"/>
                <a:ext cx="357" cy="521"/>
                <a:chOff x="2528974" y="2863357"/>
                <a:chExt cx="246811" cy="359779"/>
              </a:xfrm>
              <a:solidFill>
                <a:schemeClr val="bg1"/>
              </a:solidFill>
            </p:grpSpPr>
            <p:sp>
              <p:nvSpPr>
                <p:cNvPr id="1048617" name="AutoShape 113"/>
                <p:cNvSpPr/>
                <p:nvPr/>
              </p:nvSpPr>
              <p:spPr bwMode="auto">
                <a:xfrm>
                  <a:off x="2528974" y="2863357"/>
                  <a:ext cx="246811" cy="3597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1048618" name="AutoShape 114"/>
                <p:cNvSpPr/>
                <p:nvPr/>
              </p:nvSpPr>
              <p:spPr bwMode="auto">
                <a:xfrm>
                  <a:off x="2584843" y="2919841"/>
                  <a:ext cx="73061" cy="73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grpSp>
      </p:grpSp>
      <p:sp>
        <p:nvSpPr>
          <p:cNvPr id="1048619" name="文本框 25"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243054" y="1419682"/>
            <a:ext cx="4894211" cy="1077218"/>
          </a:xfrm>
          <a:prstGeom prst="rect">
            <a:avLst/>
          </a:prstGeom>
          <a:noFill/>
        </p:spPr>
        <p:txBody>
          <a:bodyPr wrap="square" rtlCol="0">
            <a:spAutoFit/>
          </a:bodyPr>
          <a:lstStyle/>
          <a:p>
            <a:pPr>
              <a:lnSpc>
                <a:spcPct val="200000"/>
              </a:lnSpc>
            </a:pPr>
            <a:r>
              <a:rPr lang="en-US" altLang="zh-CN" sz="1400" dirty="0">
                <a:solidFill>
                  <a:schemeClr val="tx1">
                    <a:lumMod val="50000"/>
                    <a:lumOff val="50000"/>
                  </a:schemeClr>
                </a:solidFill>
              </a:rPr>
              <a:t>    </a:t>
            </a:r>
            <a:r>
              <a:rPr lang="zh-CN" altLang="en-US" sz="1600" dirty="0">
                <a:solidFill>
                  <a:schemeClr val="tx1">
                    <a:lumMod val="50000"/>
                    <a:lumOff val="50000"/>
                  </a:schemeClr>
                </a:solidFill>
              </a:rPr>
              <a:t>指幼儿在园一日活动中，与其生理发展密切相关的各种日常环节，如盥洗，喝水，吃饭、入厕、睡觉等。 </a:t>
            </a:r>
            <a:endParaRPr lang="zh-CN" altLang="en-US" sz="1400" dirty="0">
              <a:solidFill>
                <a:schemeClr val="tx1">
                  <a:lumMod val="50000"/>
                  <a:lumOff val="50000"/>
                </a:schemeClr>
              </a:solidFill>
            </a:endParaRPr>
          </a:p>
        </p:txBody>
      </p:sp>
      <p:sp>
        <p:nvSpPr>
          <p:cNvPr id="1048620" name="矩形 26"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95048" y="713016"/>
            <a:ext cx="3479566" cy="646331"/>
          </a:xfrm>
          <a:prstGeom prst="rect">
            <a:avLst/>
          </a:prstGeom>
        </p:spPr>
        <p:txBody>
          <a:bodyPr wrap="square">
            <a:spAutoFit/>
          </a:bodyPr>
          <a:lstStyle/>
          <a:p>
            <a:r>
              <a:rPr lang="zh-CN" altLang="en-US" sz="3600" dirty="0">
                <a:solidFill>
                  <a:srgbClr val="9F4F54"/>
                </a:solidFill>
                <a:latin typeface="+mj-ea"/>
                <a:ea typeface="+mj-ea"/>
                <a:sym typeface="Calibri" panose="020F0502020204030204" pitchFamily="34" charset="0"/>
              </a:rPr>
              <a:t>生活环节</a:t>
            </a:r>
          </a:p>
        </p:txBody>
      </p:sp>
      <p:pic>
        <p:nvPicPr>
          <p:cNvPr id="2097153" name="图片 20"/>
          <p:cNvPicPr>
            <a:picLocks noChangeAspect="1"/>
          </p:cNvPicPr>
          <p:nvPr/>
        </p:nvPicPr>
        <p:blipFill rotWithShape="1">
          <a:blip r:embed="rId2"/>
          <a:srcRect l="32837" r="17109"/>
          <a:stretch>
            <a:fillRect/>
          </a:stretch>
        </p:blipFill>
        <p:spPr>
          <a:xfrm>
            <a:off x="5286375" y="0"/>
            <a:ext cx="3857625" cy="51435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619"/>
                                        </p:tgtEl>
                                        <p:attrNameLst>
                                          <p:attrName>style.visibility</p:attrName>
                                        </p:attrNameLst>
                                      </p:cBhvr>
                                      <p:to>
                                        <p:strVal val="visible"/>
                                      </p:to>
                                    </p:set>
                                    <p:anim calcmode="lin" valueType="num">
                                      <p:cBhvr additive="base">
                                        <p:cTn id="7" dur="500" fill="hold"/>
                                        <p:tgtEl>
                                          <p:spTgt spid="1048619"/>
                                        </p:tgtEl>
                                        <p:attrNameLst>
                                          <p:attrName>ppt_x</p:attrName>
                                        </p:attrNameLst>
                                      </p:cBhvr>
                                      <p:tavLst>
                                        <p:tav tm="0">
                                          <p:val>
                                            <p:strVal val="#ppt_x"/>
                                          </p:val>
                                        </p:tav>
                                        <p:tav tm="100000">
                                          <p:val>
                                            <p:strVal val="#ppt_x"/>
                                          </p:val>
                                        </p:tav>
                                      </p:tavLst>
                                    </p:anim>
                                    <p:anim calcmode="lin" valueType="num">
                                      <p:cBhvr additive="base">
                                        <p:cTn id="8" dur="500" fill="hold"/>
                                        <p:tgtEl>
                                          <p:spTgt spid="10486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0"/>
          <p:cNvSpPr txBox="1"/>
          <p:nvPr/>
        </p:nvSpPr>
        <p:spPr>
          <a:xfrm>
            <a:off x="2470034" y="1077422"/>
            <a:ext cx="6410325" cy="2511521"/>
          </a:xfrm>
          <a:prstGeom prst="rect">
            <a:avLst/>
          </a:prstGeom>
          <a:noFill/>
        </p:spPr>
        <p:txBody>
          <a:bodyPr wrap="square" rtlCol="0">
            <a:spAutoFit/>
          </a:bodyPr>
          <a:lstStyle/>
          <a:p>
            <a:pPr algn="ctr">
              <a:lnSpc>
                <a:spcPct val="150000"/>
              </a:lnSpc>
            </a:pPr>
            <a:r>
              <a:rPr lang="zh-CN" altLang="en-US" sz="4800" dirty="0">
                <a:solidFill>
                  <a:srgbClr val="9F4F54"/>
                </a:solidFill>
              </a:rPr>
              <a:t>优化生活</a:t>
            </a:r>
            <a:endParaRPr lang="zh-CN" altLang="en-US" sz="4000" dirty="0">
              <a:solidFill>
                <a:srgbClr val="9F4F54"/>
              </a:solidFill>
            </a:endParaRPr>
          </a:p>
          <a:p>
            <a:pPr algn="ctr">
              <a:lnSpc>
                <a:spcPct val="150000"/>
              </a:lnSpc>
            </a:pPr>
            <a:r>
              <a:rPr lang="en-US" altLang="zh-CN" sz="3200" dirty="0"/>
              <a:t>     </a:t>
            </a:r>
            <a:r>
              <a:rPr lang="en-US" altLang="zh-CN" sz="2800" dirty="0">
                <a:solidFill>
                  <a:schemeClr val="bg2">
                    <a:lumMod val="50000"/>
                  </a:schemeClr>
                </a:solidFill>
              </a:rPr>
              <a:t>——</a:t>
            </a:r>
            <a:r>
              <a:rPr lang="zh-CN" altLang="en-US" sz="2800" dirty="0">
                <a:solidFill>
                  <a:schemeClr val="bg2">
                    <a:lumMod val="50000"/>
                  </a:schemeClr>
                </a:solidFill>
              </a:rPr>
              <a:t>课程游戏化背景下对</a:t>
            </a:r>
            <a:r>
              <a:rPr lang="zh-CN" altLang="en-US" sz="2800" dirty="0" smtClean="0">
                <a:solidFill>
                  <a:schemeClr val="bg2">
                    <a:lumMod val="50000"/>
                  </a:schemeClr>
                </a:solidFill>
              </a:rPr>
              <a:t>幼儿园弹性</a:t>
            </a:r>
            <a:r>
              <a:rPr lang="zh-CN" altLang="en-US" sz="2800" dirty="0">
                <a:solidFill>
                  <a:schemeClr val="bg2">
                    <a:lumMod val="50000"/>
                  </a:schemeClr>
                </a:solidFill>
              </a:rPr>
              <a:t>作息与生活环节的思考与尝试</a:t>
            </a:r>
          </a:p>
        </p:txBody>
      </p:sp>
      <p:sp>
        <p:nvSpPr>
          <p:cNvPr id="2" name="文本框 1"/>
          <p:cNvSpPr txBox="1"/>
          <p:nvPr/>
        </p:nvSpPr>
        <p:spPr>
          <a:xfrm>
            <a:off x="4752223" y="3708284"/>
            <a:ext cx="1845945" cy="922020"/>
          </a:xfrm>
          <a:prstGeom prst="rect">
            <a:avLst/>
          </a:prstGeom>
          <a:noFill/>
        </p:spPr>
        <p:txBody>
          <a:bodyPr wrap="square" rtlCol="0">
            <a:spAutoFit/>
          </a:bodyPr>
          <a:lstStyle/>
          <a:p>
            <a:pPr algn="ctr"/>
            <a:r>
              <a:rPr lang="zh-CN" altLang="en-US" b="1" dirty="0">
                <a:solidFill>
                  <a:schemeClr val="bg2">
                    <a:lumMod val="50000"/>
                  </a:schemeClr>
                </a:solidFill>
              </a:rPr>
              <a:t>建邺区幼教联盟</a:t>
            </a:r>
          </a:p>
          <a:p>
            <a:pPr algn="ctr"/>
            <a:endParaRPr lang="en-US" altLang="zh-CN" b="1" dirty="0">
              <a:solidFill>
                <a:schemeClr val="bg2">
                  <a:lumMod val="50000"/>
                </a:schemeClr>
              </a:solidFill>
            </a:endParaRPr>
          </a:p>
          <a:p>
            <a:pPr algn="ctr"/>
            <a:r>
              <a:rPr lang="en-US" altLang="zh-CN" b="1" dirty="0">
                <a:solidFill>
                  <a:schemeClr val="bg2">
                    <a:lumMod val="50000"/>
                  </a:schemeClr>
                </a:solidFill>
              </a:rPr>
              <a:t>2019</a:t>
            </a:r>
            <a:r>
              <a:rPr lang="zh-CN" altLang="en-US" b="1" dirty="0">
                <a:solidFill>
                  <a:schemeClr val="bg2">
                    <a:lumMod val="50000"/>
                  </a:schemeClr>
                </a:solidFill>
              </a:rPr>
              <a:t>年</a:t>
            </a:r>
            <a:r>
              <a:rPr lang="en-US" altLang="zh-CN" b="1" dirty="0">
                <a:solidFill>
                  <a:schemeClr val="bg2">
                    <a:lumMod val="50000"/>
                  </a:schemeClr>
                </a:solidFill>
              </a:rPr>
              <a:t>3</a:t>
            </a:r>
            <a:r>
              <a:rPr lang="zh-CN" altLang="en-US" b="1" dirty="0">
                <a:solidFill>
                  <a:schemeClr val="bg2">
                    <a:lumMod val="50000"/>
                  </a:schemeClr>
                </a:solidFill>
              </a:rPr>
              <a:t>月</a:t>
            </a:r>
          </a:p>
        </p:txBody>
      </p:sp>
    </p:spTree>
  </p:cSld>
  <p:clrMapOvr>
    <a:masterClrMapping/>
  </p:clrMapOvr>
  <p:transition spd="slow">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2" name="图片 2"/>
          <p:cNvPicPr>
            <a:picLocks noChangeAspect="1"/>
          </p:cNvPicPr>
          <p:nvPr/>
        </p:nvPicPr>
        <p:blipFill>
          <a:blip r:embed="rId2"/>
          <a:stretch>
            <a:fillRect/>
          </a:stretch>
        </p:blipFill>
        <p:spPr>
          <a:xfrm>
            <a:off x="-5396" y="-19425"/>
            <a:ext cx="3429000" cy="5143500"/>
          </a:xfrm>
          <a:prstGeom prst="rect">
            <a:avLst/>
          </a:prstGeom>
        </p:spPr>
      </p:pic>
      <p:sp>
        <p:nvSpPr>
          <p:cNvPr id="1048717" name="矩形 3"/>
          <p:cNvSpPr/>
          <p:nvPr/>
        </p:nvSpPr>
        <p:spPr>
          <a:xfrm>
            <a:off x="3063557" y="681413"/>
            <a:ext cx="6217285" cy="4463415"/>
          </a:xfrm>
          <a:prstGeom prst="rect">
            <a:avLst/>
          </a:prstGeom>
          <a:solidFill>
            <a:srgbClr val="9F4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719" name="矩形 21"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3149600" y="787936"/>
            <a:ext cx="6131242" cy="3970318"/>
          </a:xfrm>
          <a:prstGeom prst="rect">
            <a:avLst/>
          </a:prstGeom>
        </p:spPr>
        <p:txBody>
          <a:bodyPr wrap="square">
            <a:spAutoFit/>
          </a:bodyPr>
          <a:lstStyle/>
          <a:p>
            <a:pPr algn="l">
              <a:lnSpc>
                <a:spcPct val="140000"/>
              </a:lnSpc>
              <a:spcBef>
                <a:spcPts val="0"/>
              </a:spcBef>
              <a:spcAft>
                <a:spcPts val="0"/>
              </a:spcAft>
            </a:pPr>
            <a:r>
              <a:rPr lang="zh-CN" altLang="en-US" sz="2000" dirty="0">
                <a:solidFill>
                  <a:schemeClr val="bg1"/>
                </a:solidFill>
                <a:latin typeface="+mj-ea"/>
                <a:ea typeface="+mj-ea"/>
                <a:sym typeface="Calibri" panose="020F0502020204030204" pitchFamily="34" charset="0"/>
              </a:rPr>
              <a:t>1.没有引起教师们的足够重视</a:t>
            </a:r>
          </a:p>
          <a:p>
            <a:pPr algn="l">
              <a:lnSpc>
                <a:spcPct val="140000"/>
              </a:lnSpc>
              <a:spcBef>
                <a:spcPts val="0"/>
              </a:spcBef>
              <a:spcAft>
                <a:spcPts val="0"/>
              </a:spcAft>
            </a:pPr>
            <a:r>
              <a:rPr lang="zh-CN" altLang="en-US" sz="2000" dirty="0">
                <a:solidFill>
                  <a:schemeClr val="bg1"/>
                </a:solidFill>
                <a:latin typeface="+mj-ea"/>
                <a:ea typeface="+mj-ea"/>
                <a:sym typeface="Calibri" panose="020F0502020204030204" pitchFamily="34" charset="0"/>
              </a:rPr>
              <a:t>2.对活动的组织和实施没有明确的目标</a:t>
            </a:r>
          </a:p>
          <a:p>
            <a:pPr algn="l">
              <a:lnSpc>
                <a:spcPct val="140000"/>
              </a:lnSpc>
              <a:spcBef>
                <a:spcPts val="0"/>
              </a:spcBef>
              <a:spcAft>
                <a:spcPts val="0"/>
              </a:spcAft>
            </a:pPr>
            <a:r>
              <a:rPr lang="zh-CN" altLang="en-US" sz="2000" dirty="0">
                <a:solidFill>
                  <a:schemeClr val="bg1"/>
                </a:solidFill>
                <a:latin typeface="+mj-ea"/>
                <a:ea typeface="+mj-ea"/>
                <a:sym typeface="Calibri" panose="020F0502020204030204" pitchFamily="34" charset="0"/>
              </a:rPr>
              <a:t>3.生活活动与教育活动脱节</a:t>
            </a:r>
          </a:p>
          <a:p>
            <a:pPr algn="l">
              <a:lnSpc>
                <a:spcPct val="140000"/>
              </a:lnSpc>
              <a:spcBef>
                <a:spcPts val="0"/>
              </a:spcBef>
              <a:spcAft>
                <a:spcPts val="0"/>
              </a:spcAft>
            </a:pPr>
            <a:r>
              <a:rPr lang="zh-CN" altLang="en-US" sz="2000" dirty="0">
                <a:solidFill>
                  <a:schemeClr val="bg1"/>
                </a:solidFill>
                <a:latin typeface="+mj-ea"/>
                <a:ea typeface="+mj-ea"/>
                <a:sym typeface="Calibri" panose="020F0502020204030204" pitchFamily="34" charset="0"/>
              </a:rPr>
              <a:t>4.没有同时更没有将幼儿普通的生活环节的教育价值扩展到社会生活中</a:t>
            </a:r>
          </a:p>
          <a:p>
            <a:pPr algn="l">
              <a:lnSpc>
                <a:spcPct val="140000"/>
              </a:lnSpc>
              <a:spcBef>
                <a:spcPts val="0"/>
              </a:spcBef>
              <a:spcAft>
                <a:spcPts val="0"/>
              </a:spcAft>
            </a:pPr>
            <a:r>
              <a:rPr lang="zh-CN" altLang="en-US" sz="2000" dirty="0">
                <a:solidFill>
                  <a:schemeClr val="bg1"/>
                </a:solidFill>
                <a:latin typeface="+mj-ea"/>
                <a:ea typeface="+mj-ea"/>
                <a:sym typeface="Calibri" panose="020F0502020204030204" pitchFamily="34" charset="0"/>
              </a:rPr>
              <a:t>5.没有与纳儿的终身发展相衔接</a:t>
            </a:r>
          </a:p>
          <a:p>
            <a:pPr algn="l">
              <a:lnSpc>
                <a:spcPct val="140000"/>
              </a:lnSpc>
              <a:spcBef>
                <a:spcPts val="0"/>
              </a:spcBef>
              <a:spcAft>
                <a:spcPts val="0"/>
              </a:spcAft>
            </a:pPr>
            <a:r>
              <a:rPr lang="zh-CN" altLang="en-US" sz="2000" dirty="0">
                <a:solidFill>
                  <a:schemeClr val="bg1"/>
                </a:solidFill>
                <a:latin typeface="+mj-ea"/>
                <a:ea typeface="+mj-ea"/>
                <a:sym typeface="Calibri" panose="020F0502020204030204" pitchFamily="34" charset="0"/>
              </a:rPr>
              <a:t>6.在生活环节的实施中更多是一种班级管理而远离了教育的价值</a:t>
            </a:r>
          </a:p>
          <a:p>
            <a:pPr algn="l">
              <a:lnSpc>
                <a:spcPct val="140000"/>
              </a:lnSpc>
              <a:spcBef>
                <a:spcPts val="0"/>
              </a:spcBef>
              <a:spcAft>
                <a:spcPts val="0"/>
              </a:spcAft>
            </a:pPr>
            <a:r>
              <a:rPr lang="zh-CN" altLang="en-US" sz="2000" dirty="0">
                <a:solidFill>
                  <a:schemeClr val="bg1"/>
                </a:solidFill>
                <a:latin typeface="+mj-ea"/>
                <a:ea typeface="+mj-ea"/>
                <a:sym typeface="Calibri" panose="020F0502020204030204" pitchFamily="34" charset="0"/>
              </a:rPr>
              <a:t>7.在环境创设与规则要求等方面缺少人文精神的关怀</a:t>
            </a:r>
          </a:p>
        </p:txBody>
      </p:sp>
      <p:sp>
        <p:nvSpPr>
          <p:cNvPr id="5" name="矩形 18"/>
          <p:cNvSpPr/>
          <p:nvPr/>
        </p:nvSpPr>
        <p:spPr>
          <a:xfrm>
            <a:off x="4344809" y="-19425"/>
            <a:ext cx="3877985" cy="646331"/>
          </a:xfrm>
          <a:prstGeom prst="rect">
            <a:avLst/>
          </a:prstGeom>
        </p:spPr>
        <p:txBody>
          <a:bodyPr wrap="none">
            <a:spAutoFit/>
          </a:bodyPr>
          <a:lstStyle/>
          <a:p>
            <a:pPr lvl="0" algn="l"/>
            <a:r>
              <a:rPr lang="zh-CN" altLang="en-US" sz="3600" dirty="0" smtClean="0">
                <a:solidFill>
                  <a:srgbClr val="9F4F54"/>
                </a:solidFill>
                <a:latin typeface="方正宋刻本秀楷简体"/>
                <a:ea typeface="方正宋刻本秀楷简体"/>
                <a:sym typeface="Calibri" panose="020F0502020204030204" pitchFamily="34" charset="0"/>
              </a:rPr>
              <a:t>存在</a:t>
            </a:r>
            <a:r>
              <a:rPr lang="zh-CN" altLang="en-US" sz="3600" dirty="0">
                <a:solidFill>
                  <a:srgbClr val="9F4F54"/>
                </a:solidFill>
                <a:latin typeface="方正宋刻本秀楷简体"/>
                <a:ea typeface="方正宋刻本秀楷简体"/>
                <a:sym typeface="Calibri" panose="020F0502020204030204" pitchFamily="34" charset="0"/>
              </a:rPr>
              <a:t>的问题与现状</a:t>
            </a:r>
            <a:endParaRPr lang="zh-CN" altLang="en-US" sz="4400" dirty="0">
              <a:solidFill>
                <a:srgbClr val="9F4F54"/>
              </a:solidFill>
              <a:latin typeface="方正宋刻本秀楷简体"/>
              <a:ea typeface="方正宋刻本秀楷简体"/>
              <a:sym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8719">
                                            <p:txEl>
                                              <p:pRg st="0" end="0"/>
                                            </p:txEl>
                                          </p:spTgt>
                                        </p:tgtEl>
                                        <p:attrNameLst>
                                          <p:attrName>style.visibility</p:attrName>
                                        </p:attrNameLst>
                                      </p:cBhvr>
                                      <p:to>
                                        <p:strVal val="visible"/>
                                      </p:to>
                                    </p:set>
                                    <p:anim calcmode="lin" valueType="num">
                                      <p:cBhvr additive="base">
                                        <p:cTn id="7" dur="500" fill="hold"/>
                                        <p:tgtEl>
                                          <p:spTgt spid="10487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87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48719">
                                            <p:txEl>
                                              <p:pRg st="1" end="1"/>
                                            </p:txEl>
                                          </p:spTgt>
                                        </p:tgtEl>
                                        <p:attrNameLst>
                                          <p:attrName>style.visibility</p:attrName>
                                        </p:attrNameLst>
                                      </p:cBhvr>
                                      <p:to>
                                        <p:strVal val="visible"/>
                                      </p:to>
                                    </p:set>
                                    <p:anim calcmode="lin" valueType="num">
                                      <p:cBhvr additive="base">
                                        <p:cTn id="13" dur="500" fill="hold"/>
                                        <p:tgtEl>
                                          <p:spTgt spid="10487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487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48719">
                                            <p:txEl>
                                              <p:pRg st="2" end="2"/>
                                            </p:txEl>
                                          </p:spTgt>
                                        </p:tgtEl>
                                        <p:attrNameLst>
                                          <p:attrName>style.visibility</p:attrName>
                                        </p:attrNameLst>
                                      </p:cBhvr>
                                      <p:to>
                                        <p:strVal val="visible"/>
                                      </p:to>
                                    </p:set>
                                    <p:anim calcmode="lin" valueType="num">
                                      <p:cBhvr additive="base">
                                        <p:cTn id="19" dur="500" fill="hold"/>
                                        <p:tgtEl>
                                          <p:spTgt spid="10487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487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48719">
                                            <p:txEl>
                                              <p:pRg st="3" end="3"/>
                                            </p:txEl>
                                          </p:spTgt>
                                        </p:tgtEl>
                                        <p:attrNameLst>
                                          <p:attrName>style.visibility</p:attrName>
                                        </p:attrNameLst>
                                      </p:cBhvr>
                                      <p:to>
                                        <p:strVal val="visible"/>
                                      </p:to>
                                    </p:set>
                                    <p:anim calcmode="lin" valueType="num">
                                      <p:cBhvr additive="base">
                                        <p:cTn id="25" dur="500" fill="hold"/>
                                        <p:tgtEl>
                                          <p:spTgt spid="10487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487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48719">
                                            <p:txEl>
                                              <p:pRg st="4" end="4"/>
                                            </p:txEl>
                                          </p:spTgt>
                                        </p:tgtEl>
                                        <p:attrNameLst>
                                          <p:attrName>style.visibility</p:attrName>
                                        </p:attrNameLst>
                                      </p:cBhvr>
                                      <p:to>
                                        <p:strVal val="visible"/>
                                      </p:to>
                                    </p:set>
                                    <p:anim calcmode="lin" valueType="num">
                                      <p:cBhvr additive="base">
                                        <p:cTn id="31" dur="500" fill="hold"/>
                                        <p:tgtEl>
                                          <p:spTgt spid="10487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487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48719">
                                            <p:txEl>
                                              <p:pRg st="5" end="5"/>
                                            </p:txEl>
                                          </p:spTgt>
                                        </p:tgtEl>
                                        <p:attrNameLst>
                                          <p:attrName>style.visibility</p:attrName>
                                        </p:attrNameLst>
                                      </p:cBhvr>
                                      <p:to>
                                        <p:strVal val="visible"/>
                                      </p:to>
                                    </p:set>
                                    <p:anim calcmode="lin" valueType="num">
                                      <p:cBhvr additive="base">
                                        <p:cTn id="37" dur="500" fill="hold"/>
                                        <p:tgtEl>
                                          <p:spTgt spid="10487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487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48719">
                                            <p:txEl>
                                              <p:pRg st="6" end="6"/>
                                            </p:txEl>
                                          </p:spTgt>
                                        </p:tgtEl>
                                        <p:attrNameLst>
                                          <p:attrName>style.visibility</p:attrName>
                                        </p:attrNameLst>
                                      </p:cBhvr>
                                      <p:to>
                                        <p:strVal val="visible"/>
                                      </p:to>
                                    </p:set>
                                    <p:anim calcmode="lin" valueType="num">
                                      <p:cBhvr additive="base">
                                        <p:cTn id="43" dur="500" fill="hold"/>
                                        <p:tgtEl>
                                          <p:spTgt spid="104871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487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7" name="文本框 33"/>
          <p:cNvSpPr txBox="1"/>
          <p:nvPr/>
        </p:nvSpPr>
        <p:spPr>
          <a:xfrm>
            <a:off x="1670558" y="150343"/>
            <a:ext cx="6111240" cy="646331"/>
          </a:xfrm>
          <a:prstGeom prst="rect">
            <a:avLst/>
          </a:prstGeom>
          <a:noFill/>
        </p:spPr>
        <p:txBody>
          <a:bodyPr wrap="square" rtlCol="0">
            <a:spAutoFit/>
          </a:bodyPr>
          <a:lstStyle/>
          <a:p>
            <a:pPr lvl="0" algn="ctr"/>
            <a:r>
              <a:rPr lang="zh-CN" altLang="en-US" sz="3600" dirty="0">
                <a:solidFill>
                  <a:srgbClr val="9F4F54"/>
                </a:solidFill>
                <a:latin typeface="方正宋刻本秀楷简体"/>
                <a:ea typeface="方正宋刻本秀楷简体"/>
                <a:sym typeface="Calibri" panose="020F0502020204030204" pitchFamily="34" charset="0"/>
              </a:rPr>
              <a:t>合理有序的生活活动的价值</a:t>
            </a:r>
          </a:p>
        </p:txBody>
      </p:sp>
      <p:sp>
        <p:nvSpPr>
          <p:cNvPr id="1048659" name="Freeform 9" descr="e7d195523061f1c09e9d68d7cf438b91ef959ecb14fc25d26BBA7F7DBC18E55DFF4014AF651F0BF2569D4B6C1DA7F1A4683A481403BD872FC687266AD13265C1DE7C373772FD8728ABDD69ADD03BFF5BE2862BC891DBB79EC851A009BD930C10FA8C6A8AB3104F0235AF1A3D4E8E41C0721C6BE4D6838EAF4B6B9AE2486E7C5E8B4F7A1EBE4DCA0C4690A56A498EF964"/>
          <p:cNvSpPr>
            <a:spLocks noEditPoints="1"/>
          </p:cNvSpPr>
          <p:nvPr/>
        </p:nvSpPr>
        <p:spPr bwMode="auto">
          <a:xfrm>
            <a:off x="2897418" y="1456711"/>
            <a:ext cx="3334507" cy="3334507"/>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9F4F54"/>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2400" b="0" i="0" u="none" strike="noStrike" kern="0" cap="none" spc="0" normalizeH="0" baseline="0" noProof="0">
              <a:ln>
                <a:noFill/>
              </a:ln>
              <a:solidFill>
                <a:schemeClr val="bg1">
                  <a:lumMod val="50000"/>
                </a:schemeClr>
              </a:solidFill>
              <a:effectLst/>
              <a:uLnTx/>
              <a:uFillTx/>
            </a:endParaRPr>
          </a:p>
        </p:txBody>
      </p:sp>
      <p:grpSp>
        <p:nvGrpSpPr>
          <p:cNvPr id="53" name="组合 13"/>
          <p:cNvGrpSpPr/>
          <p:nvPr/>
        </p:nvGrpSpPr>
        <p:grpSpPr>
          <a:xfrm>
            <a:off x="5254193" y="2917844"/>
            <a:ext cx="410424" cy="412239"/>
            <a:chOff x="5394325" y="2859088"/>
            <a:chExt cx="358775" cy="360362"/>
          </a:xfrm>
          <a:solidFill>
            <a:srgbClr val="9F4F54"/>
          </a:solidFill>
        </p:grpSpPr>
        <p:sp>
          <p:nvSpPr>
            <p:cNvPr id="1048660" name="AutoShape 37"/>
            <p:cNvSpPr/>
            <p:nvPr/>
          </p:nvSpPr>
          <p:spPr bwMode="auto">
            <a:xfrm>
              <a:off x="5394325" y="2894013"/>
              <a:ext cx="327025" cy="325437"/>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661" name="AutoShape 38"/>
            <p:cNvSpPr/>
            <p:nvPr/>
          </p:nvSpPr>
          <p:spPr bwMode="auto">
            <a:xfrm>
              <a:off x="5551488" y="3040063"/>
              <a:ext cx="55562" cy="555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662" name="AutoShape 39"/>
            <p:cNvSpPr/>
            <p:nvPr/>
          </p:nvSpPr>
          <p:spPr bwMode="auto">
            <a:xfrm>
              <a:off x="5697538" y="2859088"/>
              <a:ext cx="55562" cy="57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663" name="AutoShape 40"/>
            <p:cNvSpPr/>
            <p:nvPr/>
          </p:nvSpPr>
          <p:spPr bwMode="auto">
            <a:xfrm>
              <a:off x="5483225" y="3028950"/>
              <a:ext cx="46038" cy="4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664" name="AutoShape 41"/>
            <p:cNvSpPr/>
            <p:nvPr/>
          </p:nvSpPr>
          <p:spPr bwMode="auto">
            <a:xfrm>
              <a:off x="5529263" y="3106738"/>
              <a:ext cx="22225" cy="22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665" name="AutoShape 42"/>
            <p:cNvSpPr/>
            <p:nvPr/>
          </p:nvSpPr>
          <p:spPr bwMode="auto">
            <a:xfrm>
              <a:off x="5708650" y="2938463"/>
              <a:ext cx="22225" cy="22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grpSp>
      <p:grpSp>
        <p:nvGrpSpPr>
          <p:cNvPr id="54" name="组合 20"/>
          <p:cNvGrpSpPr/>
          <p:nvPr/>
        </p:nvGrpSpPr>
        <p:grpSpPr>
          <a:xfrm>
            <a:off x="4379572" y="3816791"/>
            <a:ext cx="410870" cy="410870"/>
            <a:chOff x="5394312" y="2141343"/>
            <a:chExt cx="359165" cy="359165"/>
          </a:xfrm>
          <a:solidFill>
            <a:srgbClr val="9F4F54"/>
          </a:solidFill>
        </p:grpSpPr>
        <p:sp>
          <p:nvSpPr>
            <p:cNvPr id="1048666" name="AutoShape 56"/>
            <p:cNvSpPr/>
            <p:nvPr/>
          </p:nvSpPr>
          <p:spPr bwMode="auto">
            <a:xfrm>
              <a:off x="5394312"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667" name="AutoShape 57"/>
            <p:cNvSpPr/>
            <p:nvPr/>
          </p:nvSpPr>
          <p:spPr bwMode="auto">
            <a:xfrm>
              <a:off x="5641124"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668" name="AutoShape 58"/>
            <p:cNvSpPr/>
            <p:nvPr/>
          </p:nvSpPr>
          <p:spPr bwMode="auto">
            <a:xfrm>
              <a:off x="5517718" y="2141343"/>
              <a:ext cx="11235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grpSp>
      <p:sp>
        <p:nvSpPr>
          <p:cNvPr id="1048669" name="AutoShape 112"/>
          <p:cNvSpPr/>
          <p:nvPr/>
        </p:nvSpPr>
        <p:spPr bwMode="auto">
          <a:xfrm>
            <a:off x="3457446" y="2906947"/>
            <a:ext cx="412240" cy="410423"/>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9F4F54"/>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grpSp>
        <p:nvGrpSpPr>
          <p:cNvPr id="55" name="组合 34"/>
          <p:cNvGrpSpPr/>
          <p:nvPr/>
        </p:nvGrpSpPr>
        <p:grpSpPr>
          <a:xfrm flipH="1">
            <a:off x="4319513" y="2048221"/>
            <a:ext cx="410870" cy="410870"/>
            <a:chOff x="2473104" y="2145028"/>
            <a:chExt cx="359165" cy="359165"/>
          </a:xfrm>
          <a:solidFill>
            <a:srgbClr val="9F4F54"/>
          </a:solidFill>
        </p:grpSpPr>
        <p:sp>
          <p:nvSpPr>
            <p:cNvPr id="1048670" name="AutoShape 126"/>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671" name="AutoShape 127"/>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grpSp>
      <p:sp>
        <p:nvSpPr>
          <p:cNvPr id="1048673" name="文本框 39"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287828" y="1871683"/>
            <a:ext cx="2350135" cy="829945"/>
          </a:xfrm>
          <a:prstGeom prst="rect">
            <a:avLst/>
          </a:prstGeom>
          <a:noFill/>
        </p:spPr>
        <p:txBody>
          <a:bodyPr wrap="square" rtlCol="0">
            <a:spAutoFit/>
          </a:bodyPr>
          <a:lstStyle/>
          <a:p>
            <a:pPr algn="l">
              <a:lnSpc>
                <a:spcPct val="150000"/>
              </a:lnSpc>
            </a:pPr>
            <a:r>
              <a:rPr lang="en-US" sz="1600" b="1" dirty="0">
                <a:solidFill>
                  <a:schemeClr val="bg2">
                    <a:lumMod val="25000"/>
                  </a:schemeClr>
                </a:solidFill>
              </a:rPr>
              <a:t>2.帮助幼儿建立良好的生活秩序和习惯</a:t>
            </a:r>
            <a:r>
              <a:rPr lang="zh-CN" altLang="en-US" sz="1600" b="1" dirty="0">
                <a:solidFill>
                  <a:schemeClr val="bg2">
                    <a:lumMod val="25000"/>
                  </a:schemeClr>
                </a:solidFill>
              </a:rPr>
              <a:t>。</a:t>
            </a:r>
          </a:p>
        </p:txBody>
      </p:sp>
      <p:sp>
        <p:nvSpPr>
          <p:cNvPr id="1048675" name="文本框 41"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287828" y="3776637"/>
            <a:ext cx="2414270" cy="1198880"/>
          </a:xfrm>
          <a:prstGeom prst="rect">
            <a:avLst/>
          </a:prstGeom>
          <a:noFill/>
        </p:spPr>
        <p:txBody>
          <a:bodyPr wrap="square" rtlCol="0">
            <a:spAutoFit/>
          </a:bodyPr>
          <a:lstStyle/>
          <a:p>
            <a:pPr algn="l">
              <a:lnSpc>
                <a:spcPct val="150000"/>
              </a:lnSpc>
            </a:pPr>
            <a:r>
              <a:rPr lang="en-US" sz="1600" b="1" dirty="0">
                <a:solidFill>
                  <a:schemeClr val="bg2">
                    <a:lumMod val="25000"/>
                  </a:schemeClr>
                </a:solidFill>
              </a:rPr>
              <a:t>4.提高幼儿的自理力，增强其自信心，获得心理上的安全感和成就感</a:t>
            </a:r>
            <a:r>
              <a:rPr lang="zh-CN" altLang="en-US" sz="1600" b="1" dirty="0">
                <a:solidFill>
                  <a:schemeClr val="bg2">
                    <a:lumMod val="25000"/>
                  </a:schemeClr>
                </a:solidFill>
              </a:rPr>
              <a:t>。</a:t>
            </a:r>
          </a:p>
        </p:txBody>
      </p:sp>
      <p:sp>
        <p:nvSpPr>
          <p:cNvPr id="1048677" name="文本框 43"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287828" y="1041738"/>
            <a:ext cx="2456815" cy="829945"/>
          </a:xfrm>
          <a:prstGeom prst="rect">
            <a:avLst/>
          </a:prstGeom>
          <a:noFill/>
        </p:spPr>
        <p:txBody>
          <a:bodyPr wrap="square" rtlCol="0">
            <a:spAutoFit/>
          </a:bodyPr>
          <a:lstStyle/>
          <a:p>
            <a:pPr algn="l">
              <a:lnSpc>
                <a:spcPct val="150000"/>
              </a:lnSpc>
            </a:pPr>
            <a:r>
              <a:rPr lang="en-US" sz="1600" b="1" dirty="0">
                <a:solidFill>
                  <a:schemeClr val="bg2">
                    <a:lumMod val="25000"/>
                  </a:schemeClr>
                </a:solidFill>
              </a:rPr>
              <a:t>1.能有效满足幼儿的基本生理和心理需要</a:t>
            </a:r>
            <a:r>
              <a:rPr lang="zh-CN" altLang="en-US" sz="1600" b="1" dirty="0">
                <a:solidFill>
                  <a:schemeClr val="bg2">
                    <a:lumMod val="25000"/>
                  </a:schemeClr>
                </a:solidFill>
              </a:rPr>
              <a:t>。</a:t>
            </a:r>
          </a:p>
        </p:txBody>
      </p:sp>
      <p:sp>
        <p:nvSpPr>
          <p:cNvPr id="1048679" name="文本框 45"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287828" y="2701628"/>
            <a:ext cx="2457450" cy="1198880"/>
          </a:xfrm>
          <a:prstGeom prst="rect">
            <a:avLst/>
          </a:prstGeom>
          <a:noFill/>
        </p:spPr>
        <p:txBody>
          <a:bodyPr wrap="square" rtlCol="0">
            <a:spAutoFit/>
          </a:bodyPr>
          <a:lstStyle/>
          <a:p>
            <a:pPr algn="l">
              <a:lnSpc>
                <a:spcPct val="150000"/>
              </a:lnSpc>
            </a:pPr>
            <a:r>
              <a:rPr lang="en-US" sz="1600" b="1" dirty="0">
                <a:solidFill>
                  <a:schemeClr val="bg2">
                    <a:lumMod val="25000"/>
                  </a:schemeClr>
                </a:solidFill>
              </a:rPr>
              <a:t>3.增强幼儿的自我意识,使之认识到自已是有能力的人</a:t>
            </a:r>
            <a:r>
              <a:rPr lang="zh-CN" altLang="en-US" sz="1600" b="1" dirty="0">
                <a:solidFill>
                  <a:schemeClr val="bg2">
                    <a:lumMod val="25000"/>
                  </a:schemeClr>
                </a:solidFill>
              </a:rPr>
              <a:t>。</a:t>
            </a:r>
          </a:p>
        </p:txBody>
      </p:sp>
      <p:grpSp>
        <p:nvGrpSpPr>
          <p:cNvPr id="4" name="组合 3"/>
          <p:cNvGrpSpPr/>
          <p:nvPr/>
        </p:nvGrpSpPr>
        <p:grpSpPr>
          <a:xfrm>
            <a:off x="6221405" y="2290758"/>
            <a:ext cx="2603121" cy="410870"/>
            <a:chOff x="6018686" y="1369712"/>
            <a:chExt cx="2603121" cy="410870"/>
          </a:xfrm>
        </p:grpSpPr>
        <p:sp>
          <p:nvSpPr>
            <p:cNvPr id="2" name="矩形 1"/>
            <p:cNvSpPr/>
            <p:nvPr/>
          </p:nvSpPr>
          <p:spPr>
            <a:xfrm>
              <a:off x="6590482" y="1379819"/>
              <a:ext cx="2031325" cy="369332"/>
            </a:xfrm>
            <a:prstGeom prst="rect">
              <a:avLst/>
            </a:prstGeom>
          </p:spPr>
          <p:txBody>
            <a:bodyPr wrap="none">
              <a:spAutoFit/>
            </a:bodyPr>
            <a:lstStyle/>
            <a:p>
              <a:r>
                <a:rPr lang="zh-CN" altLang="en-US" dirty="0">
                  <a:solidFill>
                    <a:schemeClr val="accent3">
                      <a:lumMod val="75000"/>
                    </a:schemeClr>
                  </a:solidFill>
                  <a:latin typeface="微软雅黑" panose="020B0503020204020204" charset="-122"/>
                </a:rPr>
                <a:t>从幼儿的角度来说</a:t>
              </a:r>
              <a:endParaRPr lang="zh-CN" altLang="en-US" dirty="0">
                <a:solidFill>
                  <a:schemeClr val="accent3">
                    <a:lumMod val="75000"/>
                  </a:schemeClr>
                </a:solidFill>
              </a:endParaRPr>
            </a:p>
          </p:txBody>
        </p:sp>
        <p:grpSp>
          <p:nvGrpSpPr>
            <p:cNvPr id="26" name="组合 34"/>
            <p:cNvGrpSpPr/>
            <p:nvPr/>
          </p:nvGrpSpPr>
          <p:grpSpPr>
            <a:xfrm flipH="1">
              <a:off x="6018686" y="1369712"/>
              <a:ext cx="410870" cy="410870"/>
              <a:chOff x="2473104" y="2145028"/>
              <a:chExt cx="359165" cy="359165"/>
            </a:xfrm>
            <a:solidFill>
              <a:srgbClr val="9F4F54"/>
            </a:solidFill>
          </p:grpSpPr>
          <p:sp>
            <p:nvSpPr>
              <p:cNvPr id="27" name="AutoShape 126"/>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28" name="AutoShape 127"/>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grpSp>
      </p:grpSp>
      <p:grpSp>
        <p:nvGrpSpPr>
          <p:cNvPr id="5" name="组合 4"/>
          <p:cNvGrpSpPr/>
          <p:nvPr/>
        </p:nvGrpSpPr>
        <p:grpSpPr>
          <a:xfrm>
            <a:off x="6326161" y="3695073"/>
            <a:ext cx="2559965" cy="410870"/>
            <a:chOff x="6109717" y="2112133"/>
            <a:chExt cx="2559965" cy="410870"/>
          </a:xfrm>
        </p:grpSpPr>
        <p:sp>
          <p:nvSpPr>
            <p:cNvPr id="3" name="矩形 2"/>
            <p:cNvSpPr/>
            <p:nvPr/>
          </p:nvSpPr>
          <p:spPr>
            <a:xfrm>
              <a:off x="6638357" y="2147630"/>
              <a:ext cx="2031325" cy="369332"/>
            </a:xfrm>
            <a:prstGeom prst="rect">
              <a:avLst/>
            </a:prstGeom>
          </p:spPr>
          <p:txBody>
            <a:bodyPr wrap="none">
              <a:spAutoFit/>
            </a:bodyPr>
            <a:lstStyle/>
            <a:p>
              <a:pPr fontAlgn="base">
                <a:spcBef>
                  <a:spcPct val="0"/>
                </a:spcBef>
                <a:spcAft>
                  <a:spcPct val="0"/>
                </a:spcAft>
              </a:pPr>
              <a:r>
                <a:rPr lang="zh-CN" altLang="en-US" dirty="0">
                  <a:solidFill>
                    <a:schemeClr val="accent3">
                      <a:lumMod val="75000"/>
                    </a:schemeClr>
                  </a:solidFill>
                  <a:latin typeface="微软雅黑" panose="020B0503020204020204" charset="-122"/>
                  <a:sym typeface="+mn-ea"/>
                </a:rPr>
                <a:t>从教师的角度来说</a:t>
              </a:r>
            </a:p>
          </p:txBody>
        </p:sp>
        <p:grpSp>
          <p:nvGrpSpPr>
            <p:cNvPr id="29" name="组合 34"/>
            <p:cNvGrpSpPr/>
            <p:nvPr/>
          </p:nvGrpSpPr>
          <p:grpSpPr>
            <a:xfrm flipH="1">
              <a:off x="6109717" y="2112133"/>
              <a:ext cx="410870" cy="410870"/>
              <a:chOff x="2473104" y="2145028"/>
              <a:chExt cx="359165" cy="359165"/>
            </a:xfrm>
            <a:solidFill>
              <a:srgbClr val="9F4F54"/>
            </a:solidFill>
          </p:grpSpPr>
          <p:sp>
            <p:nvSpPr>
              <p:cNvPr id="30" name="AutoShape 126"/>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31" name="AutoShape 127"/>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gr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677"/>
                                        </p:tgtEl>
                                        <p:attrNameLst>
                                          <p:attrName>style.visibility</p:attrName>
                                        </p:attrNameLst>
                                      </p:cBhvr>
                                      <p:to>
                                        <p:strVal val="visible"/>
                                      </p:to>
                                    </p:set>
                                    <p:anim calcmode="lin" valueType="num">
                                      <p:cBhvr additive="base">
                                        <p:cTn id="7" dur="500" fill="hold"/>
                                        <p:tgtEl>
                                          <p:spTgt spid="1048677"/>
                                        </p:tgtEl>
                                        <p:attrNameLst>
                                          <p:attrName>ppt_x</p:attrName>
                                        </p:attrNameLst>
                                      </p:cBhvr>
                                      <p:tavLst>
                                        <p:tav tm="0">
                                          <p:val>
                                            <p:strVal val="#ppt_x"/>
                                          </p:val>
                                        </p:tav>
                                        <p:tav tm="100000">
                                          <p:val>
                                            <p:strVal val="#ppt_x"/>
                                          </p:val>
                                        </p:tav>
                                      </p:tavLst>
                                    </p:anim>
                                    <p:anim calcmode="lin" valueType="num">
                                      <p:cBhvr additive="base">
                                        <p:cTn id="8" dur="500" fill="hold"/>
                                        <p:tgtEl>
                                          <p:spTgt spid="104867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8673"/>
                                        </p:tgtEl>
                                        <p:attrNameLst>
                                          <p:attrName>style.visibility</p:attrName>
                                        </p:attrNameLst>
                                      </p:cBhvr>
                                      <p:to>
                                        <p:strVal val="visible"/>
                                      </p:to>
                                    </p:set>
                                    <p:anim calcmode="lin" valueType="num">
                                      <p:cBhvr additive="base">
                                        <p:cTn id="13" dur="500" fill="hold"/>
                                        <p:tgtEl>
                                          <p:spTgt spid="1048673"/>
                                        </p:tgtEl>
                                        <p:attrNameLst>
                                          <p:attrName>ppt_x</p:attrName>
                                        </p:attrNameLst>
                                      </p:cBhvr>
                                      <p:tavLst>
                                        <p:tav tm="0">
                                          <p:val>
                                            <p:strVal val="#ppt_x"/>
                                          </p:val>
                                        </p:tav>
                                        <p:tav tm="100000">
                                          <p:val>
                                            <p:strVal val="#ppt_x"/>
                                          </p:val>
                                        </p:tav>
                                      </p:tavLst>
                                    </p:anim>
                                    <p:anim calcmode="lin" valueType="num">
                                      <p:cBhvr additive="base">
                                        <p:cTn id="14" dur="500" fill="hold"/>
                                        <p:tgtEl>
                                          <p:spTgt spid="10486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48679"/>
                                        </p:tgtEl>
                                        <p:attrNameLst>
                                          <p:attrName>style.visibility</p:attrName>
                                        </p:attrNameLst>
                                      </p:cBhvr>
                                      <p:to>
                                        <p:strVal val="visible"/>
                                      </p:to>
                                    </p:set>
                                    <p:anim calcmode="lin" valueType="num">
                                      <p:cBhvr additive="base">
                                        <p:cTn id="19" dur="500" fill="hold"/>
                                        <p:tgtEl>
                                          <p:spTgt spid="1048679"/>
                                        </p:tgtEl>
                                        <p:attrNameLst>
                                          <p:attrName>ppt_x</p:attrName>
                                        </p:attrNameLst>
                                      </p:cBhvr>
                                      <p:tavLst>
                                        <p:tav tm="0">
                                          <p:val>
                                            <p:strVal val="#ppt_x"/>
                                          </p:val>
                                        </p:tav>
                                        <p:tav tm="100000">
                                          <p:val>
                                            <p:strVal val="#ppt_x"/>
                                          </p:val>
                                        </p:tav>
                                      </p:tavLst>
                                    </p:anim>
                                    <p:anim calcmode="lin" valueType="num">
                                      <p:cBhvr additive="base">
                                        <p:cTn id="20" dur="500" fill="hold"/>
                                        <p:tgtEl>
                                          <p:spTgt spid="104867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48675"/>
                                        </p:tgtEl>
                                        <p:attrNameLst>
                                          <p:attrName>style.visibility</p:attrName>
                                        </p:attrNameLst>
                                      </p:cBhvr>
                                      <p:to>
                                        <p:strVal val="visible"/>
                                      </p:to>
                                    </p:set>
                                    <p:anim calcmode="lin" valueType="num">
                                      <p:cBhvr additive="base">
                                        <p:cTn id="25" dur="500" fill="hold"/>
                                        <p:tgtEl>
                                          <p:spTgt spid="1048675"/>
                                        </p:tgtEl>
                                        <p:attrNameLst>
                                          <p:attrName>ppt_x</p:attrName>
                                        </p:attrNameLst>
                                      </p:cBhvr>
                                      <p:tavLst>
                                        <p:tav tm="0">
                                          <p:val>
                                            <p:strVal val="#ppt_x"/>
                                          </p:val>
                                        </p:tav>
                                        <p:tav tm="100000">
                                          <p:val>
                                            <p:strVal val="#ppt_x"/>
                                          </p:val>
                                        </p:tav>
                                      </p:tavLst>
                                    </p:anim>
                                    <p:anim calcmode="lin" valueType="num">
                                      <p:cBhvr additive="base">
                                        <p:cTn id="26" dur="500" fill="hold"/>
                                        <p:tgtEl>
                                          <p:spTgt spid="104867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73" grpId="0"/>
      <p:bldP spid="1048675" grpId="0"/>
      <p:bldP spid="1048677" grpId="0"/>
      <p:bldP spid="104867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5" name="文本框 81"/>
          <p:cNvSpPr txBox="1"/>
          <p:nvPr/>
        </p:nvSpPr>
        <p:spPr>
          <a:xfrm>
            <a:off x="310259" y="172438"/>
            <a:ext cx="8523488" cy="646331"/>
          </a:xfrm>
          <a:prstGeom prst="rect">
            <a:avLst/>
          </a:prstGeom>
          <a:noFill/>
        </p:spPr>
        <p:txBody>
          <a:bodyPr wrap="none" rtlCol="0">
            <a:spAutoFit/>
          </a:bodyPr>
          <a:lstStyle/>
          <a:p>
            <a:pPr lvl="0" algn="ctr"/>
            <a:r>
              <a:rPr lang="zh-CN" altLang="en-US" sz="3600" dirty="0">
                <a:solidFill>
                  <a:srgbClr val="9F4F54"/>
                </a:solidFill>
                <a:latin typeface="方正宋刻本秀楷简体"/>
                <a:ea typeface="方正宋刻本秀楷简体"/>
                <a:sym typeface="Calibri" panose="020F0502020204030204" pitchFamily="34" charset="0"/>
              </a:rPr>
              <a:t>生活环节对促进幼儿身心全面发展的作用</a:t>
            </a:r>
            <a:endParaRPr lang="zh-CN" altLang="en-US" sz="3600" dirty="0">
              <a:solidFill>
                <a:srgbClr val="9F4F54"/>
              </a:solidFill>
              <a:latin typeface="方正宋刻本秀楷简体"/>
              <a:ea typeface="方正宋刻本秀楷简体"/>
            </a:endParaRPr>
          </a:p>
        </p:txBody>
      </p:sp>
      <p:grpSp>
        <p:nvGrpSpPr>
          <p:cNvPr id="5" name="组合 0"/>
          <p:cNvGrpSpPr/>
          <p:nvPr/>
        </p:nvGrpSpPr>
        <p:grpSpPr>
          <a:xfrm>
            <a:off x="237490" y="1403350"/>
            <a:ext cx="2085340" cy="3425825"/>
            <a:chOff x="374" y="2210"/>
            <a:chExt cx="3284" cy="5395"/>
          </a:xfrm>
        </p:grpSpPr>
        <p:sp>
          <p:nvSpPr>
            <p:cNvPr id="1048750" name="Freeform 5"/>
            <p:cNvSpPr>
              <a:spLocks noEditPoints="1"/>
            </p:cNvSpPr>
            <p:nvPr/>
          </p:nvSpPr>
          <p:spPr bwMode="auto">
            <a:xfrm>
              <a:off x="790" y="2210"/>
              <a:ext cx="2340" cy="2696"/>
            </a:xfrm>
            <a:custGeom>
              <a:avLst/>
              <a:gdLst>
                <a:gd name="T0" fmla="*/ 1275 w 2552"/>
                <a:gd name="T1" fmla="*/ 0 h 2941"/>
                <a:gd name="T2" fmla="*/ 0 w 2552"/>
                <a:gd name="T3" fmla="*/ 734 h 2941"/>
                <a:gd name="T4" fmla="*/ 0 w 2552"/>
                <a:gd name="T5" fmla="*/ 2210 h 2941"/>
                <a:gd name="T6" fmla="*/ 1275 w 2552"/>
                <a:gd name="T7" fmla="*/ 2941 h 2941"/>
                <a:gd name="T8" fmla="*/ 2552 w 2552"/>
                <a:gd name="T9" fmla="*/ 2210 h 2941"/>
                <a:gd name="T10" fmla="*/ 2552 w 2552"/>
                <a:gd name="T11" fmla="*/ 734 h 2941"/>
                <a:gd name="T12" fmla="*/ 1275 w 2552"/>
                <a:gd name="T13" fmla="*/ 0 h 2941"/>
                <a:gd name="T14" fmla="*/ 2391 w 2552"/>
                <a:gd name="T15" fmla="*/ 2117 h 2941"/>
                <a:gd name="T16" fmla="*/ 1275 w 2552"/>
                <a:gd name="T17" fmla="*/ 2757 h 2941"/>
                <a:gd name="T18" fmla="*/ 161 w 2552"/>
                <a:gd name="T19" fmla="*/ 2117 h 2941"/>
                <a:gd name="T20" fmla="*/ 161 w 2552"/>
                <a:gd name="T21" fmla="*/ 827 h 2941"/>
                <a:gd name="T22" fmla="*/ 1275 w 2552"/>
                <a:gd name="T23" fmla="*/ 187 h 2941"/>
                <a:gd name="T24" fmla="*/ 2391 w 2552"/>
                <a:gd name="T25" fmla="*/ 827 h 2941"/>
                <a:gd name="T26" fmla="*/ 2391 w 2552"/>
                <a:gd name="T27" fmla="*/ 2117 h 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52" h="2941">
                  <a:moveTo>
                    <a:pt x="1275" y="0"/>
                  </a:moveTo>
                  <a:lnTo>
                    <a:pt x="0" y="734"/>
                  </a:lnTo>
                  <a:lnTo>
                    <a:pt x="0" y="2210"/>
                  </a:lnTo>
                  <a:lnTo>
                    <a:pt x="1275" y="2941"/>
                  </a:lnTo>
                  <a:lnTo>
                    <a:pt x="2552" y="2210"/>
                  </a:lnTo>
                  <a:lnTo>
                    <a:pt x="2552" y="734"/>
                  </a:lnTo>
                  <a:lnTo>
                    <a:pt x="1275" y="0"/>
                  </a:lnTo>
                  <a:close/>
                  <a:moveTo>
                    <a:pt x="2391" y="2117"/>
                  </a:moveTo>
                  <a:lnTo>
                    <a:pt x="1275" y="2757"/>
                  </a:lnTo>
                  <a:lnTo>
                    <a:pt x="161" y="2117"/>
                  </a:lnTo>
                  <a:lnTo>
                    <a:pt x="161" y="827"/>
                  </a:lnTo>
                  <a:lnTo>
                    <a:pt x="1275" y="187"/>
                  </a:lnTo>
                  <a:lnTo>
                    <a:pt x="2391" y="827"/>
                  </a:lnTo>
                  <a:lnTo>
                    <a:pt x="2391" y="2117"/>
                  </a:lnTo>
                  <a:close/>
                </a:path>
              </a:pathLst>
            </a:custGeom>
            <a:solidFill>
              <a:srgbClr val="9F4F54"/>
            </a:solidFill>
            <a:ln w="15875" cap="flat">
              <a:noFill/>
              <a:prstDash val="solid"/>
              <a:miter lim="800000"/>
            </a:ln>
          </p:spPr>
          <p:txBody>
            <a:bodyPr vert="horz" wrap="square" lIns="45720" tIns="22860" rIns="45720" bIns="22860" numCol="1" anchor="t" anchorCtr="0" compatLnSpc="1"/>
            <a:lstStyle/>
            <a:p>
              <a:endParaRPr lang="en-US" sz="900">
                <a:solidFill>
                  <a:schemeClr val="bg1">
                    <a:lumMod val="50000"/>
                  </a:schemeClr>
                </a:solidFill>
              </a:endParaRPr>
            </a:p>
          </p:txBody>
        </p:sp>
        <p:sp>
          <p:nvSpPr>
            <p:cNvPr id="1048751" name="Freeform 47"/>
            <p:cNvSpPr/>
            <p:nvPr/>
          </p:nvSpPr>
          <p:spPr bwMode="auto">
            <a:xfrm>
              <a:off x="1083" y="2546"/>
              <a:ext cx="1754" cy="2024"/>
            </a:xfrm>
            <a:custGeom>
              <a:avLst/>
              <a:gdLst>
                <a:gd name="T0" fmla="*/ 895 w 1790"/>
                <a:gd name="T1" fmla="*/ 0 h 2065"/>
                <a:gd name="T2" fmla="*/ 0 w 1790"/>
                <a:gd name="T3" fmla="*/ 515 h 2065"/>
                <a:gd name="T4" fmla="*/ 0 w 1790"/>
                <a:gd name="T5" fmla="*/ 1550 h 2065"/>
                <a:gd name="T6" fmla="*/ 895 w 1790"/>
                <a:gd name="T7" fmla="*/ 2065 h 2065"/>
                <a:gd name="T8" fmla="*/ 1790 w 1790"/>
                <a:gd name="T9" fmla="*/ 1550 h 2065"/>
                <a:gd name="T10" fmla="*/ 1790 w 1790"/>
                <a:gd name="T11" fmla="*/ 515 h 2065"/>
                <a:gd name="T12" fmla="*/ 895 w 1790"/>
                <a:gd name="T13" fmla="*/ 0 h 2065"/>
              </a:gdLst>
              <a:ahLst/>
              <a:cxnLst>
                <a:cxn ang="0">
                  <a:pos x="T0" y="T1"/>
                </a:cxn>
                <a:cxn ang="0">
                  <a:pos x="T2" y="T3"/>
                </a:cxn>
                <a:cxn ang="0">
                  <a:pos x="T4" y="T5"/>
                </a:cxn>
                <a:cxn ang="0">
                  <a:pos x="T6" y="T7"/>
                </a:cxn>
                <a:cxn ang="0">
                  <a:pos x="T8" y="T9"/>
                </a:cxn>
                <a:cxn ang="0">
                  <a:pos x="T10" y="T11"/>
                </a:cxn>
                <a:cxn ang="0">
                  <a:pos x="T12" y="T13"/>
                </a:cxn>
              </a:cxnLst>
              <a:rect l="0" t="0" r="r" b="b"/>
              <a:pathLst>
                <a:path w="1790" h="2065">
                  <a:moveTo>
                    <a:pt x="895" y="0"/>
                  </a:moveTo>
                  <a:lnTo>
                    <a:pt x="0" y="515"/>
                  </a:lnTo>
                  <a:lnTo>
                    <a:pt x="0" y="1550"/>
                  </a:lnTo>
                  <a:lnTo>
                    <a:pt x="895" y="2065"/>
                  </a:lnTo>
                  <a:lnTo>
                    <a:pt x="1790" y="1550"/>
                  </a:lnTo>
                  <a:lnTo>
                    <a:pt x="1790" y="515"/>
                  </a:lnTo>
                  <a:lnTo>
                    <a:pt x="895" y="0"/>
                  </a:lnTo>
                  <a:close/>
                </a:path>
              </a:pathLst>
            </a:custGeom>
            <a:solidFill>
              <a:srgbClr val="9F4F54"/>
            </a:solidFill>
            <a:ln>
              <a:noFill/>
            </a:ln>
          </p:spPr>
          <p:txBody>
            <a:bodyPr vert="horz" wrap="square" lIns="45720" tIns="22860" rIns="45720" bIns="22860" numCol="1" anchor="t" anchorCtr="0" compatLnSpc="1"/>
            <a:lstStyle/>
            <a:p>
              <a:endParaRPr lang="en-US" sz="900">
                <a:solidFill>
                  <a:schemeClr val="bg1">
                    <a:lumMod val="50000"/>
                  </a:schemeClr>
                </a:solidFill>
              </a:endParaRPr>
            </a:p>
          </p:txBody>
        </p:sp>
        <p:grpSp>
          <p:nvGrpSpPr>
            <p:cNvPr id="70" name="组合 76"/>
            <p:cNvGrpSpPr/>
            <p:nvPr/>
          </p:nvGrpSpPr>
          <p:grpSpPr>
            <a:xfrm flipH="1">
              <a:off x="1508" y="3106"/>
              <a:ext cx="904" cy="904"/>
              <a:chOff x="2473104" y="2145028"/>
              <a:chExt cx="359165" cy="359165"/>
            </a:xfrm>
            <a:solidFill>
              <a:schemeClr val="bg1"/>
            </a:solidFill>
          </p:grpSpPr>
          <p:sp>
            <p:nvSpPr>
              <p:cNvPr id="1048753" name="AutoShape 126"/>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754" name="AutoShape 127"/>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grpSp>
        <p:sp>
          <p:nvSpPr>
            <p:cNvPr id="1048757" name="xiongmao"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374" y="4842"/>
              <a:ext cx="3284" cy="2763"/>
            </a:xfrm>
            <a:prstGeom prst="rect">
              <a:avLst/>
            </a:prstGeom>
            <a:noFill/>
          </p:spPr>
          <p:txBody>
            <a:bodyPr wrap="square" rtlCol="0">
              <a:spAutoFit/>
            </a:bodyPr>
            <a:lstStyle/>
            <a:p>
              <a:pPr>
                <a:lnSpc>
                  <a:spcPct val="150000"/>
                </a:lnSpc>
              </a:pPr>
              <a:r>
                <a:rPr lang="zh-CN" altLang="en-US" b="1" dirty="0">
                  <a:solidFill>
                    <a:schemeClr val="bg1">
                      <a:lumMod val="50000"/>
                    </a:schemeClr>
                  </a:solidFill>
                </a:rPr>
                <a:t>1.生活环节的活动对促进幼儿身体正常生长发育，使其具有健康体魄</a:t>
              </a:r>
              <a:endParaRPr lang="zh-CN" altLang="en-US" sz="1600" b="1" dirty="0">
                <a:solidFill>
                  <a:schemeClr val="bg1">
                    <a:lumMod val="50000"/>
                  </a:schemeClr>
                </a:solidFill>
              </a:endParaRPr>
            </a:p>
          </p:txBody>
        </p:sp>
      </p:grpSp>
      <p:grpSp>
        <p:nvGrpSpPr>
          <p:cNvPr id="2" name="组合 1"/>
          <p:cNvGrpSpPr/>
          <p:nvPr/>
        </p:nvGrpSpPr>
        <p:grpSpPr>
          <a:xfrm>
            <a:off x="2477423" y="1374457"/>
            <a:ext cx="2052955" cy="3054985"/>
            <a:chOff x="3863" y="2210"/>
            <a:chExt cx="3233" cy="4811"/>
          </a:xfrm>
        </p:grpSpPr>
        <p:sp>
          <p:nvSpPr>
            <p:cNvPr id="1048744" name="Freeform 5"/>
            <p:cNvSpPr>
              <a:spLocks noEditPoints="1"/>
            </p:cNvSpPr>
            <p:nvPr/>
          </p:nvSpPr>
          <p:spPr bwMode="auto">
            <a:xfrm>
              <a:off x="4305" y="2210"/>
              <a:ext cx="2340" cy="2696"/>
            </a:xfrm>
            <a:custGeom>
              <a:avLst/>
              <a:gdLst>
                <a:gd name="T0" fmla="*/ 1275 w 2552"/>
                <a:gd name="T1" fmla="*/ 0 h 2941"/>
                <a:gd name="T2" fmla="*/ 0 w 2552"/>
                <a:gd name="T3" fmla="*/ 734 h 2941"/>
                <a:gd name="T4" fmla="*/ 0 w 2552"/>
                <a:gd name="T5" fmla="*/ 2210 h 2941"/>
                <a:gd name="T6" fmla="*/ 1275 w 2552"/>
                <a:gd name="T7" fmla="*/ 2941 h 2941"/>
                <a:gd name="T8" fmla="*/ 2552 w 2552"/>
                <a:gd name="T9" fmla="*/ 2210 h 2941"/>
                <a:gd name="T10" fmla="*/ 2552 w 2552"/>
                <a:gd name="T11" fmla="*/ 734 h 2941"/>
                <a:gd name="T12" fmla="*/ 1275 w 2552"/>
                <a:gd name="T13" fmla="*/ 0 h 2941"/>
                <a:gd name="T14" fmla="*/ 2391 w 2552"/>
                <a:gd name="T15" fmla="*/ 2117 h 2941"/>
                <a:gd name="T16" fmla="*/ 1275 w 2552"/>
                <a:gd name="T17" fmla="*/ 2757 h 2941"/>
                <a:gd name="T18" fmla="*/ 161 w 2552"/>
                <a:gd name="T19" fmla="*/ 2117 h 2941"/>
                <a:gd name="T20" fmla="*/ 161 w 2552"/>
                <a:gd name="T21" fmla="*/ 827 h 2941"/>
                <a:gd name="T22" fmla="*/ 1275 w 2552"/>
                <a:gd name="T23" fmla="*/ 187 h 2941"/>
                <a:gd name="T24" fmla="*/ 2391 w 2552"/>
                <a:gd name="T25" fmla="*/ 827 h 2941"/>
                <a:gd name="T26" fmla="*/ 2391 w 2552"/>
                <a:gd name="T27" fmla="*/ 2117 h 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52" h="2941">
                  <a:moveTo>
                    <a:pt x="1275" y="0"/>
                  </a:moveTo>
                  <a:lnTo>
                    <a:pt x="0" y="734"/>
                  </a:lnTo>
                  <a:lnTo>
                    <a:pt x="0" y="2210"/>
                  </a:lnTo>
                  <a:lnTo>
                    <a:pt x="1275" y="2941"/>
                  </a:lnTo>
                  <a:lnTo>
                    <a:pt x="2552" y="2210"/>
                  </a:lnTo>
                  <a:lnTo>
                    <a:pt x="2552" y="734"/>
                  </a:lnTo>
                  <a:lnTo>
                    <a:pt x="1275" y="0"/>
                  </a:lnTo>
                  <a:close/>
                  <a:moveTo>
                    <a:pt x="2391" y="2117"/>
                  </a:moveTo>
                  <a:lnTo>
                    <a:pt x="1275" y="2757"/>
                  </a:lnTo>
                  <a:lnTo>
                    <a:pt x="161" y="2117"/>
                  </a:lnTo>
                  <a:lnTo>
                    <a:pt x="161" y="827"/>
                  </a:lnTo>
                  <a:lnTo>
                    <a:pt x="1275" y="187"/>
                  </a:lnTo>
                  <a:lnTo>
                    <a:pt x="2391" y="827"/>
                  </a:lnTo>
                  <a:lnTo>
                    <a:pt x="2391" y="2117"/>
                  </a:lnTo>
                  <a:close/>
                </a:path>
              </a:pathLst>
            </a:custGeom>
            <a:solidFill>
              <a:srgbClr val="9F4F54"/>
            </a:solidFill>
            <a:ln w="15875" cap="flat">
              <a:noFill/>
              <a:prstDash val="solid"/>
              <a:miter lim="800000"/>
            </a:ln>
          </p:spPr>
          <p:txBody>
            <a:bodyPr vert="horz" wrap="square" lIns="45720" tIns="22860" rIns="45720" bIns="22860" numCol="1" anchor="t" anchorCtr="0" compatLnSpc="1"/>
            <a:lstStyle/>
            <a:p>
              <a:endParaRPr lang="en-US" sz="900">
                <a:solidFill>
                  <a:schemeClr val="bg1">
                    <a:lumMod val="50000"/>
                  </a:schemeClr>
                </a:solidFill>
              </a:endParaRPr>
            </a:p>
          </p:txBody>
        </p:sp>
        <p:sp>
          <p:nvSpPr>
            <p:cNvPr id="1048745" name="Freeform 44"/>
            <p:cNvSpPr/>
            <p:nvPr/>
          </p:nvSpPr>
          <p:spPr bwMode="auto">
            <a:xfrm>
              <a:off x="4598" y="2546"/>
              <a:ext cx="1754" cy="2024"/>
            </a:xfrm>
            <a:custGeom>
              <a:avLst/>
              <a:gdLst>
                <a:gd name="T0" fmla="*/ 895 w 1790"/>
                <a:gd name="T1" fmla="*/ 0 h 2065"/>
                <a:gd name="T2" fmla="*/ 0 w 1790"/>
                <a:gd name="T3" fmla="*/ 515 h 2065"/>
                <a:gd name="T4" fmla="*/ 0 w 1790"/>
                <a:gd name="T5" fmla="*/ 1550 h 2065"/>
                <a:gd name="T6" fmla="*/ 895 w 1790"/>
                <a:gd name="T7" fmla="*/ 2065 h 2065"/>
                <a:gd name="T8" fmla="*/ 1790 w 1790"/>
                <a:gd name="T9" fmla="*/ 1550 h 2065"/>
                <a:gd name="T10" fmla="*/ 1790 w 1790"/>
                <a:gd name="T11" fmla="*/ 515 h 2065"/>
                <a:gd name="T12" fmla="*/ 895 w 1790"/>
                <a:gd name="T13" fmla="*/ 0 h 2065"/>
              </a:gdLst>
              <a:ahLst/>
              <a:cxnLst>
                <a:cxn ang="0">
                  <a:pos x="T0" y="T1"/>
                </a:cxn>
                <a:cxn ang="0">
                  <a:pos x="T2" y="T3"/>
                </a:cxn>
                <a:cxn ang="0">
                  <a:pos x="T4" y="T5"/>
                </a:cxn>
                <a:cxn ang="0">
                  <a:pos x="T6" y="T7"/>
                </a:cxn>
                <a:cxn ang="0">
                  <a:pos x="T8" y="T9"/>
                </a:cxn>
                <a:cxn ang="0">
                  <a:pos x="T10" y="T11"/>
                </a:cxn>
                <a:cxn ang="0">
                  <a:pos x="T12" y="T13"/>
                </a:cxn>
              </a:cxnLst>
              <a:rect l="0" t="0" r="r" b="b"/>
              <a:pathLst>
                <a:path w="1790" h="2065">
                  <a:moveTo>
                    <a:pt x="895" y="0"/>
                  </a:moveTo>
                  <a:lnTo>
                    <a:pt x="0" y="515"/>
                  </a:lnTo>
                  <a:lnTo>
                    <a:pt x="0" y="1550"/>
                  </a:lnTo>
                  <a:lnTo>
                    <a:pt x="895" y="2065"/>
                  </a:lnTo>
                  <a:lnTo>
                    <a:pt x="1790" y="1550"/>
                  </a:lnTo>
                  <a:lnTo>
                    <a:pt x="1790" y="515"/>
                  </a:lnTo>
                  <a:lnTo>
                    <a:pt x="895" y="0"/>
                  </a:lnTo>
                  <a:close/>
                </a:path>
              </a:pathLst>
            </a:custGeom>
            <a:solidFill>
              <a:srgbClr val="9F4F54"/>
            </a:solidFill>
            <a:ln>
              <a:noFill/>
            </a:ln>
          </p:spPr>
          <p:txBody>
            <a:bodyPr vert="horz" wrap="square" lIns="45720" tIns="22860" rIns="45720" bIns="22860" numCol="1" anchor="t" anchorCtr="0" compatLnSpc="1"/>
            <a:lstStyle/>
            <a:p>
              <a:endParaRPr lang="en-US" sz="900">
                <a:solidFill>
                  <a:schemeClr val="bg1">
                    <a:lumMod val="50000"/>
                  </a:schemeClr>
                </a:solidFill>
              </a:endParaRPr>
            </a:p>
          </p:txBody>
        </p:sp>
        <p:grpSp>
          <p:nvGrpSpPr>
            <p:cNvPr id="69" name="组合 68"/>
            <p:cNvGrpSpPr/>
            <p:nvPr/>
          </p:nvGrpSpPr>
          <p:grpSpPr>
            <a:xfrm>
              <a:off x="5023" y="3106"/>
              <a:ext cx="904" cy="904"/>
              <a:chOff x="3191434" y="2145028"/>
              <a:chExt cx="359165" cy="359165"/>
            </a:xfrm>
            <a:solidFill>
              <a:schemeClr val="bg1"/>
            </a:solidFill>
          </p:grpSpPr>
          <p:sp>
            <p:nvSpPr>
              <p:cNvPr id="1048747" name="AutoShape 123"/>
              <p:cNvSpPr/>
              <p:nvPr/>
            </p:nvSpPr>
            <p:spPr bwMode="auto">
              <a:xfrm>
                <a:off x="319143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748" name="AutoShape 124"/>
              <p:cNvSpPr/>
              <p:nvPr/>
            </p:nvSpPr>
            <p:spPr bwMode="auto">
              <a:xfrm>
                <a:off x="3292736" y="2245717"/>
                <a:ext cx="157173" cy="157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749" name="AutoShape 125"/>
              <p:cNvSpPr/>
              <p:nvPr/>
            </p:nvSpPr>
            <p:spPr bwMode="auto">
              <a:xfrm>
                <a:off x="3325891" y="2279484"/>
                <a:ext cx="90253" cy="902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grpSp>
        <p:sp>
          <p:nvSpPr>
            <p:cNvPr id="1048758" name="xiongmao"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3863" y="4913"/>
              <a:ext cx="3233" cy="2108"/>
            </a:xfrm>
            <a:prstGeom prst="rect">
              <a:avLst/>
            </a:prstGeom>
            <a:noFill/>
          </p:spPr>
          <p:txBody>
            <a:bodyPr wrap="square" rtlCol="0">
              <a:spAutoFit/>
            </a:bodyPr>
            <a:lstStyle/>
            <a:p>
              <a:pPr>
                <a:lnSpc>
                  <a:spcPct val="150000"/>
                </a:lnSpc>
              </a:pPr>
              <a:r>
                <a:rPr lang="zh-CN" altLang="en-US" b="1" dirty="0">
                  <a:solidFill>
                    <a:schemeClr val="bg1">
                      <a:lumMod val="50000"/>
                    </a:schemeClr>
                  </a:solidFill>
                </a:rPr>
                <a:t>2.生活环节的活动能促进幼儿智力的发展。</a:t>
              </a:r>
            </a:p>
          </p:txBody>
        </p:sp>
      </p:grpSp>
      <p:grpSp>
        <p:nvGrpSpPr>
          <p:cNvPr id="3" name="组合 2"/>
          <p:cNvGrpSpPr/>
          <p:nvPr/>
        </p:nvGrpSpPr>
        <p:grpSpPr>
          <a:xfrm>
            <a:off x="4743450" y="1403350"/>
            <a:ext cx="2129790" cy="3054985"/>
            <a:chOff x="7470" y="2210"/>
            <a:chExt cx="3354" cy="4811"/>
          </a:xfrm>
        </p:grpSpPr>
        <p:sp>
          <p:nvSpPr>
            <p:cNvPr id="1048738" name="Freeform 5"/>
            <p:cNvSpPr>
              <a:spLocks noEditPoints="1"/>
            </p:cNvSpPr>
            <p:nvPr/>
          </p:nvSpPr>
          <p:spPr bwMode="auto">
            <a:xfrm>
              <a:off x="7821" y="2210"/>
              <a:ext cx="2340" cy="2696"/>
            </a:xfrm>
            <a:custGeom>
              <a:avLst/>
              <a:gdLst>
                <a:gd name="T0" fmla="*/ 1275 w 2552"/>
                <a:gd name="T1" fmla="*/ 0 h 2941"/>
                <a:gd name="T2" fmla="*/ 0 w 2552"/>
                <a:gd name="T3" fmla="*/ 734 h 2941"/>
                <a:gd name="T4" fmla="*/ 0 w 2552"/>
                <a:gd name="T5" fmla="*/ 2210 h 2941"/>
                <a:gd name="T6" fmla="*/ 1275 w 2552"/>
                <a:gd name="T7" fmla="*/ 2941 h 2941"/>
                <a:gd name="T8" fmla="*/ 2552 w 2552"/>
                <a:gd name="T9" fmla="*/ 2210 h 2941"/>
                <a:gd name="T10" fmla="*/ 2552 w 2552"/>
                <a:gd name="T11" fmla="*/ 734 h 2941"/>
                <a:gd name="T12" fmla="*/ 1275 w 2552"/>
                <a:gd name="T13" fmla="*/ 0 h 2941"/>
                <a:gd name="T14" fmla="*/ 2391 w 2552"/>
                <a:gd name="T15" fmla="*/ 2117 h 2941"/>
                <a:gd name="T16" fmla="*/ 1275 w 2552"/>
                <a:gd name="T17" fmla="*/ 2757 h 2941"/>
                <a:gd name="T18" fmla="*/ 161 w 2552"/>
                <a:gd name="T19" fmla="*/ 2117 h 2941"/>
                <a:gd name="T20" fmla="*/ 161 w 2552"/>
                <a:gd name="T21" fmla="*/ 827 h 2941"/>
                <a:gd name="T22" fmla="*/ 1275 w 2552"/>
                <a:gd name="T23" fmla="*/ 187 h 2941"/>
                <a:gd name="T24" fmla="*/ 2391 w 2552"/>
                <a:gd name="T25" fmla="*/ 827 h 2941"/>
                <a:gd name="T26" fmla="*/ 2391 w 2552"/>
                <a:gd name="T27" fmla="*/ 2117 h 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52" h="2941">
                  <a:moveTo>
                    <a:pt x="1275" y="0"/>
                  </a:moveTo>
                  <a:lnTo>
                    <a:pt x="0" y="734"/>
                  </a:lnTo>
                  <a:lnTo>
                    <a:pt x="0" y="2210"/>
                  </a:lnTo>
                  <a:lnTo>
                    <a:pt x="1275" y="2941"/>
                  </a:lnTo>
                  <a:lnTo>
                    <a:pt x="2552" y="2210"/>
                  </a:lnTo>
                  <a:lnTo>
                    <a:pt x="2552" y="734"/>
                  </a:lnTo>
                  <a:lnTo>
                    <a:pt x="1275" y="0"/>
                  </a:lnTo>
                  <a:close/>
                  <a:moveTo>
                    <a:pt x="2391" y="2117"/>
                  </a:moveTo>
                  <a:lnTo>
                    <a:pt x="1275" y="2757"/>
                  </a:lnTo>
                  <a:lnTo>
                    <a:pt x="161" y="2117"/>
                  </a:lnTo>
                  <a:lnTo>
                    <a:pt x="161" y="827"/>
                  </a:lnTo>
                  <a:lnTo>
                    <a:pt x="1275" y="187"/>
                  </a:lnTo>
                  <a:lnTo>
                    <a:pt x="2391" y="827"/>
                  </a:lnTo>
                  <a:lnTo>
                    <a:pt x="2391" y="2117"/>
                  </a:lnTo>
                  <a:close/>
                </a:path>
              </a:pathLst>
            </a:custGeom>
            <a:solidFill>
              <a:srgbClr val="9F4F54"/>
            </a:solidFill>
            <a:ln w="15875" cap="flat">
              <a:noFill/>
              <a:prstDash val="solid"/>
              <a:miter lim="800000"/>
            </a:ln>
          </p:spPr>
          <p:txBody>
            <a:bodyPr vert="horz" wrap="square" lIns="45720" tIns="22860" rIns="45720" bIns="22860" numCol="1" anchor="t" anchorCtr="0" compatLnSpc="1"/>
            <a:lstStyle/>
            <a:p>
              <a:endParaRPr lang="en-US" sz="900">
                <a:solidFill>
                  <a:schemeClr val="bg1">
                    <a:lumMod val="50000"/>
                  </a:schemeClr>
                </a:solidFill>
              </a:endParaRPr>
            </a:p>
          </p:txBody>
        </p:sp>
        <p:sp>
          <p:nvSpPr>
            <p:cNvPr id="1048739" name="Freeform 50"/>
            <p:cNvSpPr/>
            <p:nvPr/>
          </p:nvSpPr>
          <p:spPr bwMode="auto">
            <a:xfrm>
              <a:off x="8113" y="2546"/>
              <a:ext cx="1754" cy="2024"/>
            </a:xfrm>
            <a:custGeom>
              <a:avLst/>
              <a:gdLst>
                <a:gd name="T0" fmla="*/ 895 w 1790"/>
                <a:gd name="T1" fmla="*/ 0 h 2065"/>
                <a:gd name="T2" fmla="*/ 0 w 1790"/>
                <a:gd name="T3" fmla="*/ 515 h 2065"/>
                <a:gd name="T4" fmla="*/ 0 w 1790"/>
                <a:gd name="T5" fmla="*/ 1550 h 2065"/>
                <a:gd name="T6" fmla="*/ 895 w 1790"/>
                <a:gd name="T7" fmla="*/ 2065 h 2065"/>
                <a:gd name="T8" fmla="*/ 1790 w 1790"/>
                <a:gd name="T9" fmla="*/ 1550 h 2065"/>
                <a:gd name="T10" fmla="*/ 1790 w 1790"/>
                <a:gd name="T11" fmla="*/ 515 h 2065"/>
                <a:gd name="T12" fmla="*/ 895 w 1790"/>
                <a:gd name="T13" fmla="*/ 0 h 2065"/>
              </a:gdLst>
              <a:ahLst/>
              <a:cxnLst>
                <a:cxn ang="0">
                  <a:pos x="T0" y="T1"/>
                </a:cxn>
                <a:cxn ang="0">
                  <a:pos x="T2" y="T3"/>
                </a:cxn>
                <a:cxn ang="0">
                  <a:pos x="T4" y="T5"/>
                </a:cxn>
                <a:cxn ang="0">
                  <a:pos x="T6" y="T7"/>
                </a:cxn>
                <a:cxn ang="0">
                  <a:pos x="T8" y="T9"/>
                </a:cxn>
                <a:cxn ang="0">
                  <a:pos x="T10" y="T11"/>
                </a:cxn>
                <a:cxn ang="0">
                  <a:pos x="T12" y="T13"/>
                </a:cxn>
              </a:cxnLst>
              <a:rect l="0" t="0" r="r" b="b"/>
              <a:pathLst>
                <a:path w="1790" h="2065">
                  <a:moveTo>
                    <a:pt x="895" y="0"/>
                  </a:moveTo>
                  <a:lnTo>
                    <a:pt x="0" y="515"/>
                  </a:lnTo>
                  <a:lnTo>
                    <a:pt x="0" y="1550"/>
                  </a:lnTo>
                  <a:lnTo>
                    <a:pt x="895" y="2065"/>
                  </a:lnTo>
                  <a:lnTo>
                    <a:pt x="1790" y="1550"/>
                  </a:lnTo>
                  <a:lnTo>
                    <a:pt x="1790" y="515"/>
                  </a:lnTo>
                  <a:lnTo>
                    <a:pt x="895" y="0"/>
                  </a:lnTo>
                  <a:close/>
                </a:path>
              </a:pathLst>
            </a:custGeom>
            <a:solidFill>
              <a:srgbClr val="9F4F54"/>
            </a:solidFill>
            <a:ln>
              <a:noFill/>
            </a:ln>
          </p:spPr>
          <p:txBody>
            <a:bodyPr vert="horz" wrap="square" lIns="45720" tIns="22860" rIns="45720" bIns="22860" numCol="1" anchor="t" anchorCtr="0" compatLnSpc="1"/>
            <a:lstStyle/>
            <a:p>
              <a:endParaRPr lang="en-US" sz="900">
                <a:solidFill>
                  <a:schemeClr val="bg1">
                    <a:lumMod val="50000"/>
                  </a:schemeClr>
                </a:solidFill>
              </a:endParaRPr>
            </a:p>
          </p:txBody>
        </p:sp>
        <p:grpSp>
          <p:nvGrpSpPr>
            <p:cNvPr id="68" name="Group 124"/>
            <p:cNvGrpSpPr/>
            <p:nvPr/>
          </p:nvGrpSpPr>
          <p:grpSpPr>
            <a:xfrm>
              <a:off x="8538" y="3177"/>
              <a:ext cx="906" cy="762"/>
              <a:chOff x="5368132" y="2625725"/>
              <a:chExt cx="465138" cy="391319"/>
            </a:xfrm>
            <a:solidFill>
              <a:schemeClr val="bg1"/>
            </a:solidFill>
          </p:grpSpPr>
          <p:sp>
            <p:nvSpPr>
              <p:cNvPr id="1048741"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742"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743"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grpSp>
        <p:sp>
          <p:nvSpPr>
            <p:cNvPr id="1048759" name="xiongmao"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7470" y="4913"/>
              <a:ext cx="3354" cy="2108"/>
            </a:xfrm>
            <a:prstGeom prst="rect">
              <a:avLst/>
            </a:prstGeom>
            <a:noFill/>
          </p:spPr>
          <p:txBody>
            <a:bodyPr wrap="square" rtlCol="0">
              <a:spAutoFit/>
            </a:bodyPr>
            <a:lstStyle/>
            <a:p>
              <a:pPr>
                <a:lnSpc>
                  <a:spcPct val="150000"/>
                </a:lnSpc>
              </a:pPr>
              <a:r>
                <a:rPr lang="zh-CN" altLang="en-US" b="1" dirty="0">
                  <a:solidFill>
                    <a:schemeClr val="bg1">
                      <a:lumMod val="50000"/>
                    </a:schemeClr>
                  </a:solidFill>
                </a:rPr>
                <a:t>3.生活环节的活动对幼儿品德教育的作用十分突出。</a:t>
              </a:r>
            </a:p>
          </p:txBody>
        </p:sp>
      </p:grpSp>
      <p:grpSp>
        <p:nvGrpSpPr>
          <p:cNvPr id="4" name="组合 3"/>
          <p:cNvGrpSpPr/>
          <p:nvPr/>
        </p:nvGrpSpPr>
        <p:grpSpPr>
          <a:xfrm>
            <a:off x="6995160" y="1403350"/>
            <a:ext cx="2014220" cy="2587625"/>
            <a:chOff x="11016" y="2210"/>
            <a:chExt cx="3172" cy="4075"/>
          </a:xfrm>
        </p:grpSpPr>
        <p:sp>
          <p:nvSpPr>
            <p:cNvPr id="1048734" name="Freeform 5"/>
            <p:cNvSpPr>
              <a:spLocks noEditPoints="1"/>
            </p:cNvSpPr>
            <p:nvPr/>
          </p:nvSpPr>
          <p:spPr bwMode="auto">
            <a:xfrm>
              <a:off x="11336" y="2210"/>
              <a:ext cx="2340" cy="2696"/>
            </a:xfrm>
            <a:custGeom>
              <a:avLst/>
              <a:gdLst>
                <a:gd name="T0" fmla="*/ 1275 w 2552"/>
                <a:gd name="T1" fmla="*/ 0 h 2941"/>
                <a:gd name="T2" fmla="*/ 0 w 2552"/>
                <a:gd name="T3" fmla="*/ 734 h 2941"/>
                <a:gd name="T4" fmla="*/ 0 w 2552"/>
                <a:gd name="T5" fmla="*/ 2210 h 2941"/>
                <a:gd name="T6" fmla="*/ 1275 w 2552"/>
                <a:gd name="T7" fmla="*/ 2941 h 2941"/>
                <a:gd name="T8" fmla="*/ 2552 w 2552"/>
                <a:gd name="T9" fmla="*/ 2210 h 2941"/>
                <a:gd name="T10" fmla="*/ 2552 w 2552"/>
                <a:gd name="T11" fmla="*/ 734 h 2941"/>
                <a:gd name="T12" fmla="*/ 1275 w 2552"/>
                <a:gd name="T13" fmla="*/ 0 h 2941"/>
                <a:gd name="T14" fmla="*/ 2391 w 2552"/>
                <a:gd name="T15" fmla="*/ 2117 h 2941"/>
                <a:gd name="T16" fmla="*/ 1275 w 2552"/>
                <a:gd name="T17" fmla="*/ 2757 h 2941"/>
                <a:gd name="T18" fmla="*/ 161 w 2552"/>
                <a:gd name="T19" fmla="*/ 2117 h 2941"/>
                <a:gd name="T20" fmla="*/ 161 w 2552"/>
                <a:gd name="T21" fmla="*/ 827 h 2941"/>
                <a:gd name="T22" fmla="*/ 1275 w 2552"/>
                <a:gd name="T23" fmla="*/ 187 h 2941"/>
                <a:gd name="T24" fmla="*/ 2391 w 2552"/>
                <a:gd name="T25" fmla="*/ 827 h 2941"/>
                <a:gd name="T26" fmla="*/ 2391 w 2552"/>
                <a:gd name="T27" fmla="*/ 2117 h 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52" h="2941">
                  <a:moveTo>
                    <a:pt x="1275" y="0"/>
                  </a:moveTo>
                  <a:lnTo>
                    <a:pt x="0" y="734"/>
                  </a:lnTo>
                  <a:lnTo>
                    <a:pt x="0" y="2210"/>
                  </a:lnTo>
                  <a:lnTo>
                    <a:pt x="1275" y="2941"/>
                  </a:lnTo>
                  <a:lnTo>
                    <a:pt x="2552" y="2210"/>
                  </a:lnTo>
                  <a:lnTo>
                    <a:pt x="2552" y="734"/>
                  </a:lnTo>
                  <a:lnTo>
                    <a:pt x="1275" y="0"/>
                  </a:lnTo>
                  <a:close/>
                  <a:moveTo>
                    <a:pt x="2391" y="2117"/>
                  </a:moveTo>
                  <a:lnTo>
                    <a:pt x="1275" y="2757"/>
                  </a:lnTo>
                  <a:lnTo>
                    <a:pt x="161" y="2117"/>
                  </a:lnTo>
                  <a:lnTo>
                    <a:pt x="161" y="827"/>
                  </a:lnTo>
                  <a:lnTo>
                    <a:pt x="1275" y="187"/>
                  </a:lnTo>
                  <a:lnTo>
                    <a:pt x="2391" y="827"/>
                  </a:lnTo>
                  <a:lnTo>
                    <a:pt x="2391" y="2117"/>
                  </a:lnTo>
                  <a:close/>
                </a:path>
              </a:pathLst>
            </a:custGeom>
            <a:solidFill>
              <a:srgbClr val="9F4F54"/>
            </a:solidFill>
            <a:ln w="15875" cap="flat">
              <a:noFill/>
              <a:prstDash val="solid"/>
              <a:miter lim="800000"/>
            </a:ln>
          </p:spPr>
          <p:txBody>
            <a:bodyPr vert="horz" wrap="square" lIns="45720" tIns="22860" rIns="45720" bIns="22860" numCol="1" anchor="t" anchorCtr="0" compatLnSpc="1"/>
            <a:lstStyle/>
            <a:p>
              <a:endParaRPr lang="en-US" sz="900">
                <a:solidFill>
                  <a:schemeClr val="bg1">
                    <a:lumMod val="50000"/>
                  </a:schemeClr>
                </a:solidFill>
              </a:endParaRPr>
            </a:p>
          </p:txBody>
        </p:sp>
        <p:sp>
          <p:nvSpPr>
            <p:cNvPr id="1048735" name="Freeform 53"/>
            <p:cNvSpPr/>
            <p:nvPr/>
          </p:nvSpPr>
          <p:spPr bwMode="auto">
            <a:xfrm>
              <a:off x="11629" y="2546"/>
              <a:ext cx="1754" cy="2024"/>
            </a:xfrm>
            <a:custGeom>
              <a:avLst/>
              <a:gdLst>
                <a:gd name="T0" fmla="*/ 895 w 1790"/>
                <a:gd name="T1" fmla="*/ 0 h 2065"/>
                <a:gd name="T2" fmla="*/ 0 w 1790"/>
                <a:gd name="T3" fmla="*/ 515 h 2065"/>
                <a:gd name="T4" fmla="*/ 0 w 1790"/>
                <a:gd name="T5" fmla="*/ 1550 h 2065"/>
                <a:gd name="T6" fmla="*/ 895 w 1790"/>
                <a:gd name="T7" fmla="*/ 2065 h 2065"/>
                <a:gd name="T8" fmla="*/ 1790 w 1790"/>
                <a:gd name="T9" fmla="*/ 1550 h 2065"/>
                <a:gd name="T10" fmla="*/ 1790 w 1790"/>
                <a:gd name="T11" fmla="*/ 515 h 2065"/>
                <a:gd name="T12" fmla="*/ 895 w 1790"/>
                <a:gd name="T13" fmla="*/ 0 h 2065"/>
              </a:gdLst>
              <a:ahLst/>
              <a:cxnLst>
                <a:cxn ang="0">
                  <a:pos x="T0" y="T1"/>
                </a:cxn>
                <a:cxn ang="0">
                  <a:pos x="T2" y="T3"/>
                </a:cxn>
                <a:cxn ang="0">
                  <a:pos x="T4" y="T5"/>
                </a:cxn>
                <a:cxn ang="0">
                  <a:pos x="T6" y="T7"/>
                </a:cxn>
                <a:cxn ang="0">
                  <a:pos x="T8" y="T9"/>
                </a:cxn>
                <a:cxn ang="0">
                  <a:pos x="T10" y="T11"/>
                </a:cxn>
                <a:cxn ang="0">
                  <a:pos x="T12" y="T13"/>
                </a:cxn>
              </a:cxnLst>
              <a:rect l="0" t="0" r="r" b="b"/>
              <a:pathLst>
                <a:path w="1790" h="2065">
                  <a:moveTo>
                    <a:pt x="895" y="0"/>
                  </a:moveTo>
                  <a:lnTo>
                    <a:pt x="0" y="515"/>
                  </a:lnTo>
                  <a:lnTo>
                    <a:pt x="0" y="1550"/>
                  </a:lnTo>
                  <a:lnTo>
                    <a:pt x="895" y="2065"/>
                  </a:lnTo>
                  <a:lnTo>
                    <a:pt x="1790" y="1550"/>
                  </a:lnTo>
                  <a:lnTo>
                    <a:pt x="1790" y="515"/>
                  </a:lnTo>
                  <a:lnTo>
                    <a:pt x="895" y="0"/>
                  </a:lnTo>
                  <a:close/>
                </a:path>
              </a:pathLst>
            </a:custGeom>
            <a:solidFill>
              <a:srgbClr val="9F4F54"/>
            </a:solidFill>
            <a:ln>
              <a:noFill/>
            </a:ln>
          </p:spPr>
          <p:txBody>
            <a:bodyPr vert="horz" wrap="square" lIns="45720" tIns="22860" rIns="45720" bIns="22860" numCol="1" anchor="t" anchorCtr="0" compatLnSpc="1"/>
            <a:lstStyle/>
            <a:p>
              <a:endParaRPr lang="en-US" sz="900">
                <a:solidFill>
                  <a:schemeClr val="bg1">
                    <a:lumMod val="50000"/>
                  </a:schemeClr>
                </a:solidFill>
              </a:endParaRPr>
            </a:p>
          </p:txBody>
        </p:sp>
        <p:sp>
          <p:nvSpPr>
            <p:cNvPr id="1048737" name="AutoShape 59"/>
            <p:cNvSpPr/>
            <p:nvPr/>
          </p:nvSpPr>
          <p:spPr bwMode="auto">
            <a:xfrm>
              <a:off x="11980" y="3106"/>
              <a:ext cx="907" cy="903"/>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pPr>
              <a:endParaRPr kumimoji="0" lang="en-US" sz="1500" b="0" i="0" u="none" strike="noStrike" kern="0" cap="none" spc="0" normalizeH="0" baseline="0" noProof="0">
                <a:ln>
                  <a:noFill/>
                </a:ln>
                <a:solidFill>
                  <a:schemeClr val="bg1">
                    <a:lumMod val="50000"/>
                  </a:schemeClr>
                </a:solidFill>
                <a:effectLst>
                  <a:outerShdw blurRad="38100" dist="38100" dir="2700000" algn="tl">
                    <a:srgbClr val="000000"/>
                  </a:outerShdw>
                </a:effectLst>
                <a:uLnTx/>
                <a:uFillTx/>
                <a:latin typeface="Gill Sans" charset="0"/>
                <a:sym typeface="Gill Sans" charset="0"/>
              </a:endParaRPr>
            </a:p>
          </p:txBody>
        </p:sp>
        <p:sp>
          <p:nvSpPr>
            <p:cNvPr id="1048760" name="xiongmao"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11016" y="4906"/>
              <a:ext cx="3172" cy="1379"/>
            </a:xfrm>
            <a:prstGeom prst="rect">
              <a:avLst/>
            </a:prstGeom>
            <a:noFill/>
          </p:spPr>
          <p:txBody>
            <a:bodyPr wrap="square" rtlCol="0">
              <a:spAutoFit/>
            </a:bodyPr>
            <a:lstStyle/>
            <a:p>
              <a:pPr>
                <a:lnSpc>
                  <a:spcPct val="150000"/>
                </a:lnSpc>
              </a:pPr>
              <a:r>
                <a:rPr lang="zh-CN" altLang="en-US" b="1" dirty="0">
                  <a:solidFill>
                    <a:schemeClr val="bg1">
                      <a:lumMod val="50000"/>
                    </a:schemeClr>
                  </a:solidFill>
                </a:rPr>
                <a:t>4.生活活动中也孕育着美育因素。</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6" name="矩形 16"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4557120" y="1665565"/>
            <a:ext cx="1261884" cy="523220"/>
          </a:xfrm>
          <a:prstGeom prst="rect">
            <a:avLst/>
          </a:prstGeom>
        </p:spPr>
        <p:txBody>
          <a:bodyPr wrap="none">
            <a:spAutoFit/>
          </a:bodyPr>
          <a:lstStyle/>
          <a:p>
            <a:r>
              <a:rPr lang="zh-CN" altLang="en-US" sz="2800" dirty="0">
                <a:solidFill>
                  <a:srgbClr val="9F4F54"/>
                </a:solidFill>
                <a:latin typeface="+mj-ea"/>
                <a:ea typeface="+mj-ea"/>
                <a:sym typeface="Calibri" panose="020F0502020204030204" pitchFamily="34" charset="0"/>
              </a:rPr>
              <a:t>第四章</a:t>
            </a:r>
            <a:endParaRPr lang="en-US" altLang="zh-CN" sz="2800" dirty="0">
              <a:solidFill>
                <a:srgbClr val="9F4F54"/>
              </a:solidFill>
              <a:latin typeface="+mj-ea"/>
              <a:ea typeface="+mj-ea"/>
              <a:sym typeface="Calibri" panose="020F0502020204030204" pitchFamily="34" charset="0"/>
            </a:endParaRPr>
          </a:p>
        </p:txBody>
      </p:sp>
      <p:sp>
        <p:nvSpPr>
          <p:cNvPr id="1048728" name="矩形 18"/>
          <p:cNvSpPr/>
          <p:nvPr/>
        </p:nvSpPr>
        <p:spPr>
          <a:xfrm>
            <a:off x="5552887" y="1927175"/>
            <a:ext cx="2031325" cy="646331"/>
          </a:xfrm>
          <a:prstGeom prst="rect">
            <a:avLst/>
          </a:prstGeom>
        </p:spPr>
        <p:txBody>
          <a:bodyPr wrap="none">
            <a:spAutoFit/>
          </a:bodyPr>
          <a:lstStyle/>
          <a:p>
            <a:pPr lvl="0"/>
            <a:r>
              <a:rPr lang="zh-CN" altLang="en-US" sz="3600" dirty="0">
                <a:solidFill>
                  <a:srgbClr val="9F4F54"/>
                </a:solidFill>
                <a:latin typeface="方正宋刻本秀楷简体"/>
                <a:ea typeface="方正宋刻本秀楷简体"/>
                <a:sym typeface="Calibri" panose="020F0502020204030204" pitchFamily="34" charset="0"/>
              </a:rPr>
              <a:t>研讨话题</a:t>
            </a:r>
          </a:p>
        </p:txBody>
      </p:sp>
      <p:cxnSp>
        <p:nvCxnSpPr>
          <p:cNvPr id="3145739" name="直接连接符 19"/>
          <p:cNvCxnSpPr/>
          <p:nvPr/>
        </p:nvCxnSpPr>
        <p:spPr>
          <a:xfrm flipH="1">
            <a:off x="5944148" y="1469159"/>
            <a:ext cx="637737" cy="491324"/>
          </a:xfrm>
          <a:prstGeom prst="line">
            <a:avLst/>
          </a:prstGeom>
          <a:ln w="12700">
            <a:solidFill>
              <a:srgbClr val="9F4F54"/>
            </a:solidFill>
          </a:ln>
        </p:spPr>
        <p:style>
          <a:lnRef idx="1">
            <a:schemeClr val="accent1"/>
          </a:lnRef>
          <a:fillRef idx="0">
            <a:schemeClr val="accent1"/>
          </a:fillRef>
          <a:effectRef idx="0">
            <a:schemeClr val="accent1"/>
          </a:effectRef>
          <a:fontRef idx="minor">
            <a:schemeClr val="tx1"/>
          </a:fontRef>
        </p:style>
      </p:cxnSp>
      <p:sp>
        <p:nvSpPr>
          <p:cNvPr id="1048729" name="椭圆 22"/>
          <p:cNvSpPr/>
          <p:nvPr/>
        </p:nvSpPr>
        <p:spPr>
          <a:xfrm>
            <a:off x="6025810" y="1941175"/>
            <a:ext cx="89712" cy="89712"/>
          </a:xfrm>
          <a:prstGeom prst="ellipse">
            <a:avLst/>
          </a:prstGeom>
          <a:ln w="12700">
            <a:solidFill>
              <a:srgbClr val="9F4F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9F4F54"/>
              </a:solidFill>
            </a:endParaRPr>
          </a:p>
        </p:txBody>
      </p:sp>
      <p:cxnSp>
        <p:nvCxnSpPr>
          <p:cNvPr id="3145740" name="直接连接符 24"/>
          <p:cNvCxnSpPr/>
          <p:nvPr/>
        </p:nvCxnSpPr>
        <p:spPr>
          <a:xfrm flipH="1">
            <a:off x="4998072" y="2511950"/>
            <a:ext cx="637737" cy="491324"/>
          </a:xfrm>
          <a:prstGeom prst="line">
            <a:avLst/>
          </a:prstGeom>
          <a:ln w="12700">
            <a:solidFill>
              <a:srgbClr val="9F4F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3" name="图片 2"/>
          <p:cNvPicPr>
            <a:picLocks noChangeAspect="1"/>
          </p:cNvPicPr>
          <p:nvPr/>
        </p:nvPicPr>
        <p:blipFill rotWithShape="1">
          <a:blip r:embed="rId2"/>
          <a:srcRect t="7813" b="7813"/>
          <a:stretch>
            <a:fillRect/>
          </a:stretch>
        </p:blipFill>
        <p:spPr>
          <a:xfrm>
            <a:off x="0" y="0"/>
            <a:ext cx="9144000" cy="5143500"/>
          </a:xfrm>
          <a:prstGeom prst="rect">
            <a:avLst/>
          </a:prstGeom>
        </p:spPr>
      </p:pic>
      <p:sp>
        <p:nvSpPr>
          <p:cNvPr id="1048761" name="文本框 9"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171886" y="2164473"/>
            <a:ext cx="4976229" cy="2616101"/>
          </a:xfrm>
          <a:prstGeom prst="rect">
            <a:avLst/>
          </a:prstGeom>
          <a:noFill/>
        </p:spPr>
        <p:txBody>
          <a:bodyPr wrap="square" rtlCol="0">
            <a:spAutoFit/>
          </a:bodyPr>
          <a:lstStyle/>
          <a:p>
            <a:pPr>
              <a:lnSpc>
                <a:spcPct val="200000"/>
              </a:lnSpc>
            </a:pPr>
            <a:r>
              <a:rPr lang="zh-CN" altLang="en-US" sz="1400" b="1" dirty="0">
                <a:solidFill>
                  <a:schemeClr val="bg2">
                    <a:lumMod val="50000"/>
                  </a:schemeClr>
                </a:solidFill>
              </a:rPr>
              <a:t>也许这条研究的道路上困难重重，但是以儿童为中心，我们必须启程。请大家思考研讨：</a:t>
            </a:r>
          </a:p>
          <a:p>
            <a:pPr>
              <a:lnSpc>
                <a:spcPct val="200000"/>
              </a:lnSpc>
            </a:pPr>
            <a:r>
              <a:rPr lang="en-US" altLang="zh-CN" b="1" dirty="0" smtClean="0">
                <a:solidFill>
                  <a:srgbClr val="9F4F54"/>
                </a:solidFill>
              </a:rPr>
              <a:t>1</a:t>
            </a:r>
            <a:r>
              <a:rPr lang="en-US" altLang="zh-CN" b="1" dirty="0">
                <a:solidFill>
                  <a:srgbClr val="9F4F54"/>
                </a:solidFill>
              </a:rPr>
              <a:t>.</a:t>
            </a:r>
            <a:r>
              <a:rPr lang="zh-CN" altLang="en-US" b="1" dirty="0" smtClean="0">
                <a:solidFill>
                  <a:srgbClr val="9F4F54"/>
                </a:solidFill>
              </a:rPr>
              <a:t>我</a:t>
            </a:r>
            <a:r>
              <a:rPr lang="zh-CN" altLang="en-US" b="1" dirty="0">
                <a:solidFill>
                  <a:srgbClr val="9F4F54"/>
                </a:solidFill>
              </a:rPr>
              <a:t>园的弹性作息可以从哪个环节开展研究？</a:t>
            </a:r>
          </a:p>
          <a:p>
            <a:pPr>
              <a:lnSpc>
                <a:spcPct val="200000"/>
              </a:lnSpc>
            </a:pPr>
            <a:r>
              <a:rPr lang="en-US" altLang="zh-CN" b="1" dirty="0" smtClean="0">
                <a:solidFill>
                  <a:srgbClr val="9F4F54"/>
                </a:solidFill>
              </a:rPr>
              <a:t>2.</a:t>
            </a:r>
            <a:r>
              <a:rPr lang="zh-CN" altLang="en-US" b="1" dirty="0" smtClean="0">
                <a:solidFill>
                  <a:srgbClr val="9F4F54"/>
                </a:solidFill>
              </a:rPr>
              <a:t>生活</a:t>
            </a:r>
            <a:r>
              <a:rPr lang="zh-CN" altLang="en-US" b="1" dirty="0">
                <a:solidFill>
                  <a:srgbClr val="9F4F54"/>
                </a:solidFill>
              </a:rPr>
              <a:t>环节中我园面临最大的</a:t>
            </a:r>
            <a:r>
              <a:rPr lang="zh-CN" altLang="en-US" b="1" dirty="0" smtClean="0">
                <a:solidFill>
                  <a:srgbClr val="9F4F54"/>
                </a:solidFill>
              </a:rPr>
              <a:t>问题是什么？有</a:t>
            </a:r>
            <a:r>
              <a:rPr lang="zh-CN" altLang="en-US" b="1" dirty="0">
                <a:solidFill>
                  <a:srgbClr val="9F4F54"/>
                </a:solidFill>
              </a:rPr>
              <a:t>哪些策略可以解决？</a:t>
            </a:r>
          </a:p>
        </p:txBody>
      </p:sp>
      <p:sp>
        <p:nvSpPr>
          <p:cNvPr id="1048762" name="矩形 10"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169929" y="1093662"/>
            <a:ext cx="4238625" cy="707886"/>
          </a:xfrm>
          <a:prstGeom prst="rect">
            <a:avLst/>
          </a:prstGeom>
        </p:spPr>
        <p:txBody>
          <a:bodyPr wrap="square">
            <a:spAutoFit/>
          </a:bodyPr>
          <a:lstStyle/>
          <a:p>
            <a:pPr algn="ctr"/>
            <a:r>
              <a:rPr lang="zh-CN" altLang="en-US" sz="4000" dirty="0">
                <a:solidFill>
                  <a:srgbClr val="9F4F54"/>
                </a:solidFill>
                <a:latin typeface="+mj-ea"/>
                <a:ea typeface="+mj-ea"/>
                <a:sym typeface="Calibri" panose="020F0502020204030204" pitchFamily="34" charset="0"/>
              </a:rPr>
              <a:t>启动</a:t>
            </a:r>
            <a:r>
              <a:rPr lang="en-US" altLang="zh-CN" sz="4000" dirty="0">
                <a:solidFill>
                  <a:srgbClr val="9F4F54"/>
                </a:solidFill>
                <a:latin typeface="+mj-ea"/>
                <a:ea typeface="+mj-ea"/>
                <a:sym typeface="Calibri" panose="020F0502020204030204" pitchFamily="34" charset="0"/>
              </a:rPr>
              <a:t>·</a:t>
            </a:r>
            <a:r>
              <a:rPr lang="zh-CN" altLang="en-US" sz="4000" dirty="0">
                <a:solidFill>
                  <a:srgbClr val="9F4F54"/>
                </a:solidFill>
                <a:latin typeface="+mj-ea"/>
                <a:ea typeface="+mj-ea"/>
                <a:sym typeface="Calibri" panose="020F0502020204030204" pitchFamily="34" charset="0"/>
              </a:rPr>
              <a:t>尝试</a:t>
            </a:r>
            <a:r>
              <a:rPr lang="en-US" altLang="zh-CN" sz="4000" dirty="0">
                <a:solidFill>
                  <a:srgbClr val="9F4F54"/>
                </a:solidFill>
                <a:latin typeface="+mj-ea"/>
                <a:ea typeface="+mj-ea"/>
                <a:sym typeface="Calibri" panose="020F0502020204030204" pitchFamily="34" charset="0"/>
              </a:rPr>
              <a:t>……</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761"/>
                                        </p:tgtEl>
                                        <p:attrNameLst>
                                          <p:attrName>style.visibility</p:attrName>
                                        </p:attrNameLst>
                                      </p:cBhvr>
                                      <p:to>
                                        <p:strVal val="visible"/>
                                      </p:to>
                                    </p:set>
                                    <p:anim calcmode="lin" valueType="num">
                                      <p:cBhvr additive="base">
                                        <p:cTn id="7" dur="500" fill="hold"/>
                                        <p:tgtEl>
                                          <p:spTgt spid="1048761"/>
                                        </p:tgtEl>
                                        <p:attrNameLst>
                                          <p:attrName>ppt_x</p:attrName>
                                        </p:attrNameLst>
                                      </p:cBhvr>
                                      <p:tavLst>
                                        <p:tav tm="0">
                                          <p:val>
                                            <p:strVal val="#ppt_x"/>
                                          </p:val>
                                        </p:tav>
                                        <p:tav tm="100000">
                                          <p:val>
                                            <p:strVal val="#ppt_x"/>
                                          </p:val>
                                        </p:tav>
                                      </p:tavLst>
                                    </p:anim>
                                    <p:anim calcmode="lin" valueType="num">
                                      <p:cBhvr additive="base">
                                        <p:cTn id="8" dur="500" fill="hold"/>
                                        <p:tgtEl>
                                          <p:spTgt spid="10487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45741" name="直接连接符 11"/>
          <p:cNvCxnSpPr/>
          <p:nvPr/>
        </p:nvCxnSpPr>
        <p:spPr>
          <a:xfrm flipH="1">
            <a:off x="7093558" y="1467997"/>
            <a:ext cx="664169" cy="647426"/>
          </a:xfrm>
          <a:prstGeom prst="line">
            <a:avLst/>
          </a:prstGeom>
          <a:ln w="12700">
            <a:solidFill>
              <a:srgbClr val="9F4F54"/>
            </a:solidFill>
          </a:ln>
        </p:spPr>
        <p:style>
          <a:lnRef idx="1">
            <a:schemeClr val="accent1"/>
          </a:lnRef>
          <a:fillRef idx="0">
            <a:schemeClr val="accent1"/>
          </a:fillRef>
          <a:effectRef idx="0">
            <a:schemeClr val="accent1"/>
          </a:effectRef>
          <a:fontRef idx="minor">
            <a:schemeClr val="tx1"/>
          </a:fontRef>
        </p:style>
      </p:cxnSp>
      <p:cxnSp>
        <p:nvCxnSpPr>
          <p:cNvPr id="3145742" name="直接连接符 36"/>
          <p:cNvCxnSpPr/>
          <p:nvPr/>
        </p:nvCxnSpPr>
        <p:spPr>
          <a:xfrm flipH="1">
            <a:off x="5365322" y="3363138"/>
            <a:ext cx="539646" cy="526041"/>
          </a:xfrm>
          <a:prstGeom prst="line">
            <a:avLst/>
          </a:prstGeom>
          <a:noFill/>
          <a:ln>
            <a:solidFill>
              <a:srgbClr val="9F4F54"/>
            </a:solidFill>
          </a:ln>
        </p:spPr>
        <p:style>
          <a:lnRef idx="2">
            <a:schemeClr val="accent1">
              <a:shade val="50000"/>
            </a:schemeClr>
          </a:lnRef>
          <a:fillRef idx="1">
            <a:schemeClr val="accent1"/>
          </a:fillRef>
          <a:effectRef idx="0">
            <a:schemeClr val="accent1"/>
          </a:effectRef>
          <a:fontRef idx="minor">
            <a:schemeClr val="lt1"/>
          </a:fontRef>
        </p:style>
      </p:cxnSp>
      <p:cxnSp>
        <p:nvCxnSpPr>
          <p:cNvPr id="3145743" name="直接连接符 37"/>
          <p:cNvCxnSpPr/>
          <p:nvPr/>
        </p:nvCxnSpPr>
        <p:spPr>
          <a:xfrm flipH="1">
            <a:off x="5635145" y="1874746"/>
            <a:ext cx="375665" cy="366194"/>
          </a:xfrm>
          <a:prstGeom prst="line">
            <a:avLst/>
          </a:prstGeom>
          <a:ln w="12700">
            <a:solidFill>
              <a:srgbClr val="9F4F54"/>
            </a:solidFill>
          </a:ln>
        </p:spPr>
        <p:style>
          <a:lnRef idx="1">
            <a:schemeClr val="accent1"/>
          </a:lnRef>
          <a:fillRef idx="0">
            <a:schemeClr val="accent1"/>
          </a:fillRef>
          <a:effectRef idx="0">
            <a:schemeClr val="accent1"/>
          </a:effectRef>
          <a:fontRef idx="minor">
            <a:schemeClr val="tx1"/>
          </a:fontRef>
        </p:style>
      </p:cxnSp>
      <p:sp>
        <p:nvSpPr>
          <p:cNvPr id="1048765" name="文本框 15"/>
          <p:cNvSpPr txBox="1"/>
          <p:nvPr/>
        </p:nvSpPr>
        <p:spPr>
          <a:xfrm>
            <a:off x="5815395" y="935979"/>
            <a:ext cx="1107996" cy="1200329"/>
          </a:xfrm>
          <a:prstGeom prst="rect">
            <a:avLst/>
          </a:prstGeom>
          <a:noFill/>
        </p:spPr>
        <p:txBody>
          <a:bodyPr wrap="none" rtlCol="0">
            <a:spAutoFit/>
          </a:bodyPr>
          <a:lstStyle/>
          <a:p>
            <a:r>
              <a:rPr lang="zh-CN" altLang="en-US" sz="7200" dirty="0" smtClean="0">
                <a:solidFill>
                  <a:srgbClr val="9F4F54"/>
                </a:solidFill>
                <a:latin typeface="+mj-ea"/>
                <a:ea typeface="+mj-ea"/>
              </a:rPr>
              <a:t>谢</a:t>
            </a:r>
            <a:endParaRPr lang="zh-CN" altLang="en-US" sz="7200" dirty="0">
              <a:solidFill>
                <a:srgbClr val="9F4F54"/>
              </a:solidFill>
              <a:latin typeface="+mj-ea"/>
              <a:ea typeface="+mj-ea"/>
            </a:endParaRPr>
          </a:p>
        </p:txBody>
      </p:sp>
      <p:sp>
        <p:nvSpPr>
          <p:cNvPr id="1048766" name="文本框 48"/>
          <p:cNvSpPr txBox="1"/>
          <p:nvPr/>
        </p:nvSpPr>
        <p:spPr>
          <a:xfrm>
            <a:off x="6407215" y="1649743"/>
            <a:ext cx="954107" cy="1015663"/>
          </a:xfrm>
          <a:prstGeom prst="rect">
            <a:avLst/>
          </a:prstGeom>
          <a:noFill/>
        </p:spPr>
        <p:txBody>
          <a:bodyPr wrap="none" rtlCol="0">
            <a:spAutoFit/>
          </a:bodyPr>
          <a:lstStyle/>
          <a:p>
            <a:r>
              <a:rPr lang="zh-CN" altLang="en-US" sz="6000">
                <a:solidFill>
                  <a:srgbClr val="9F4F54"/>
                </a:solidFill>
                <a:latin typeface="+mj-ea"/>
                <a:ea typeface="+mj-ea"/>
              </a:rPr>
              <a:t>谢</a:t>
            </a:r>
          </a:p>
        </p:txBody>
      </p:sp>
      <p:sp>
        <p:nvSpPr>
          <p:cNvPr id="1048767" name="文本框 49"/>
          <p:cNvSpPr txBox="1"/>
          <p:nvPr/>
        </p:nvSpPr>
        <p:spPr>
          <a:xfrm>
            <a:off x="5650323" y="2115423"/>
            <a:ext cx="1107996" cy="1200329"/>
          </a:xfrm>
          <a:prstGeom prst="rect">
            <a:avLst/>
          </a:prstGeom>
          <a:noFill/>
        </p:spPr>
        <p:txBody>
          <a:bodyPr wrap="none" rtlCol="0">
            <a:spAutoFit/>
          </a:bodyPr>
          <a:lstStyle/>
          <a:p>
            <a:r>
              <a:rPr lang="zh-CN" altLang="en-US" sz="7200" dirty="0" smtClean="0">
                <a:solidFill>
                  <a:srgbClr val="9F4F54"/>
                </a:solidFill>
                <a:latin typeface="+mj-ea"/>
                <a:ea typeface="+mj-ea"/>
              </a:rPr>
              <a:t>聆</a:t>
            </a:r>
            <a:endParaRPr lang="zh-CN" altLang="en-US" sz="7200" dirty="0">
              <a:solidFill>
                <a:srgbClr val="9F4F54"/>
              </a:solidFill>
              <a:latin typeface="+mj-ea"/>
              <a:ea typeface="+mj-ea"/>
            </a:endParaRPr>
          </a:p>
        </p:txBody>
      </p:sp>
      <p:sp>
        <p:nvSpPr>
          <p:cNvPr id="1048768" name="文本框 50"/>
          <p:cNvSpPr txBox="1"/>
          <p:nvPr/>
        </p:nvSpPr>
        <p:spPr>
          <a:xfrm>
            <a:off x="6000760" y="3113209"/>
            <a:ext cx="1107996" cy="1200329"/>
          </a:xfrm>
          <a:prstGeom prst="rect">
            <a:avLst/>
          </a:prstGeom>
          <a:noFill/>
        </p:spPr>
        <p:txBody>
          <a:bodyPr wrap="none" rtlCol="0">
            <a:spAutoFit/>
          </a:bodyPr>
          <a:lstStyle/>
          <a:p>
            <a:r>
              <a:rPr lang="zh-CN" altLang="en-US" sz="7200" dirty="0" smtClean="0">
                <a:solidFill>
                  <a:srgbClr val="9F4F54"/>
                </a:solidFill>
                <a:latin typeface="+mj-ea"/>
                <a:ea typeface="+mj-ea"/>
              </a:rPr>
              <a:t>听</a:t>
            </a:r>
            <a:endParaRPr lang="zh-CN" altLang="en-US" sz="7200" dirty="0">
              <a:solidFill>
                <a:srgbClr val="9F4F54"/>
              </a:solidFill>
              <a:latin typeface="+mj-ea"/>
              <a:ea typeface="+mj-ea"/>
            </a:endParaRPr>
          </a:p>
        </p:txBody>
      </p:sp>
      <p:sp>
        <p:nvSpPr>
          <p:cNvPr id="1048771" name="椭圆 5"/>
          <p:cNvSpPr/>
          <p:nvPr/>
        </p:nvSpPr>
        <p:spPr>
          <a:xfrm>
            <a:off x="7757551" y="1365207"/>
            <a:ext cx="106535" cy="102790"/>
          </a:xfrm>
          <a:prstGeom prst="ellipse">
            <a:avLst/>
          </a:prstGeom>
          <a:noFill/>
          <a:ln w="12700">
            <a:solidFill>
              <a:srgbClr val="9F4F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F4F54"/>
              </a:solidFill>
            </a:endParaRPr>
          </a:p>
        </p:txBody>
      </p:sp>
      <p:sp>
        <p:nvSpPr>
          <p:cNvPr id="1048772" name="椭圆 20"/>
          <p:cNvSpPr/>
          <p:nvPr/>
        </p:nvSpPr>
        <p:spPr>
          <a:xfrm>
            <a:off x="5279700" y="3873413"/>
            <a:ext cx="106535" cy="102790"/>
          </a:xfrm>
          <a:prstGeom prst="ellipse">
            <a:avLst/>
          </a:prstGeom>
          <a:noFill/>
          <a:ln w="12700">
            <a:solidFill>
              <a:srgbClr val="9F4F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F4F54"/>
              </a:solidFill>
            </a:endParaRPr>
          </a:p>
        </p:txBody>
      </p:sp>
      <p:sp>
        <p:nvSpPr>
          <p:cNvPr id="1048773" name="椭圆 21"/>
          <p:cNvSpPr/>
          <p:nvPr/>
        </p:nvSpPr>
        <p:spPr>
          <a:xfrm>
            <a:off x="5986529" y="1774384"/>
            <a:ext cx="106535" cy="102790"/>
          </a:xfrm>
          <a:prstGeom prst="ellipse">
            <a:avLst/>
          </a:prstGeom>
          <a:noFill/>
          <a:ln w="12700">
            <a:solidFill>
              <a:srgbClr val="9F4F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F4F54"/>
              </a:solidFill>
            </a:endParaRPr>
          </a:p>
        </p:txBody>
      </p:sp>
    </p:spTree>
  </p:cSld>
  <p:clrMapOvr>
    <a:masterClrMapping/>
  </p:clrMapOvr>
  <p:transition spd="slow">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6" name="文本框 19"/>
          <p:cNvSpPr txBox="1"/>
          <p:nvPr/>
        </p:nvSpPr>
        <p:spPr>
          <a:xfrm>
            <a:off x="5527729" y="2132612"/>
            <a:ext cx="3005951" cy="400110"/>
          </a:xfrm>
          <a:prstGeom prst="rect">
            <a:avLst/>
          </a:prstGeom>
          <a:noFill/>
        </p:spPr>
        <p:txBody>
          <a:bodyPr wrap="none" rtlCol="0">
            <a:spAutoFit/>
          </a:bodyPr>
          <a:lstStyle/>
          <a:p>
            <a:r>
              <a:rPr lang="en-US" altLang="zh-CN" sz="2000" b="1" dirty="0">
                <a:solidFill>
                  <a:schemeClr val="tx1">
                    <a:lumMod val="75000"/>
                    <a:lumOff val="25000"/>
                  </a:schemeClr>
                </a:solidFill>
                <a:latin typeface="+mj-ea"/>
                <a:ea typeface="+mj-ea"/>
              </a:rPr>
              <a:t>01</a:t>
            </a:r>
            <a:r>
              <a:rPr lang="zh-CN" altLang="en-US" sz="2000" b="1" dirty="0">
                <a:solidFill>
                  <a:schemeClr val="tx1">
                    <a:lumMod val="75000"/>
                    <a:lumOff val="25000"/>
                  </a:schemeClr>
                </a:solidFill>
                <a:latin typeface="+mj-ea"/>
                <a:ea typeface="+mj-ea"/>
              </a:rPr>
              <a:t>、课程游戏化项目要求</a:t>
            </a:r>
          </a:p>
        </p:txBody>
      </p:sp>
      <p:sp>
        <p:nvSpPr>
          <p:cNvPr id="1048597" name="文本框 20"/>
          <p:cNvSpPr txBox="1"/>
          <p:nvPr/>
        </p:nvSpPr>
        <p:spPr>
          <a:xfrm>
            <a:off x="5527729" y="2802148"/>
            <a:ext cx="3283271" cy="400110"/>
          </a:xfrm>
          <a:prstGeom prst="rect">
            <a:avLst/>
          </a:prstGeom>
          <a:noFill/>
        </p:spPr>
        <p:txBody>
          <a:bodyPr wrap="none" rtlCol="0">
            <a:spAutoFit/>
          </a:bodyPr>
          <a:lstStyle/>
          <a:p>
            <a:r>
              <a:rPr lang="en-US" altLang="zh-CN" sz="2000" b="1" dirty="0">
                <a:solidFill>
                  <a:schemeClr val="tx1">
                    <a:lumMod val="75000"/>
                    <a:lumOff val="25000"/>
                  </a:schemeClr>
                </a:solidFill>
                <a:latin typeface="+mj-ea"/>
                <a:ea typeface="+mj-ea"/>
              </a:rPr>
              <a:t>02</a:t>
            </a:r>
            <a:r>
              <a:rPr lang="zh-CN" altLang="en-US" sz="2000" b="1" dirty="0">
                <a:solidFill>
                  <a:schemeClr val="tx1">
                    <a:lumMod val="75000"/>
                    <a:lumOff val="25000"/>
                  </a:schemeClr>
                </a:solidFill>
                <a:latin typeface="+mj-ea"/>
                <a:ea typeface="+mj-ea"/>
              </a:rPr>
              <a:t>、弹性作息的思考与尝试</a:t>
            </a:r>
          </a:p>
        </p:txBody>
      </p:sp>
      <p:sp>
        <p:nvSpPr>
          <p:cNvPr id="1048598" name="文本框 22"/>
          <p:cNvSpPr txBox="1"/>
          <p:nvPr/>
        </p:nvSpPr>
        <p:spPr>
          <a:xfrm>
            <a:off x="5527729" y="3471684"/>
            <a:ext cx="3283271" cy="400110"/>
          </a:xfrm>
          <a:prstGeom prst="rect">
            <a:avLst/>
          </a:prstGeom>
          <a:noFill/>
        </p:spPr>
        <p:txBody>
          <a:bodyPr wrap="none" rtlCol="0">
            <a:spAutoFit/>
          </a:bodyPr>
          <a:lstStyle/>
          <a:p>
            <a:r>
              <a:rPr lang="en-US" altLang="zh-CN" sz="2000" b="1" dirty="0">
                <a:solidFill>
                  <a:schemeClr val="tx1">
                    <a:lumMod val="75000"/>
                    <a:lumOff val="25000"/>
                  </a:schemeClr>
                </a:solidFill>
                <a:latin typeface="+mj-ea"/>
                <a:ea typeface="+mj-ea"/>
              </a:rPr>
              <a:t>03</a:t>
            </a:r>
            <a:r>
              <a:rPr lang="zh-CN" altLang="en-US" sz="2000" b="1" dirty="0">
                <a:solidFill>
                  <a:schemeClr val="tx1">
                    <a:lumMod val="75000"/>
                    <a:lumOff val="25000"/>
                  </a:schemeClr>
                </a:solidFill>
                <a:latin typeface="+mj-ea"/>
                <a:ea typeface="+mj-ea"/>
              </a:rPr>
              <a:t>、生活环节的优化与尝试</a:t>
            </a:r>
          </a:p>
        </p:txBody>
      </p:sp>
      <p:sp>
        <p:nvSpPr>
          <p:cNvPr id="1048599" name="文本框 23"/>
          <p:cNvSpPr txBox="1"/>
          <p:nvPr/>
        </p:nvSpPr>
        <p:spPr>
          <a:xfrm>
            <a:off x="5527729" y="4141220"/>
            <a:ext cx="1734770" cy="400110"/>
          </a:xfrm>
          <a:prstGeom prst="rect">
            <a:avLst/>
          </a:prstGeom>
          <a:noFill/>
        </p:spPr>
        <p:txBody>
          <a:bodyPr wrap="none" rtlCol="0">
            <a:spAutoFit/>
          </a:bodyPr>
          <a:lstStyle/>
          <a:p>
            <a:r>
              <a:rPr lang="en-US" altLang="zh-CN" sz="2000" b="1" dirty="0">
                <a:solidFill>
                  <a:schemeClr val="tx1">
                    <a:lumMod val="75000"/>
                    <a:lumOff val="25000"/>
                  </a:schemeClr>
                </a:solidFill>
                <a:latin typeface="+mj-ea"/>
                <a:ea typeface="+mj-ea"/>
              </a:rPr>
              <a:t>04</a:t>
            </a:r>
            <a:r>
              <a:rPr lang="zh-CN" altLang="en-US" sz="2000" b="1" dirty="0">
                <a:solidFill>
                  <a:schemeClr val="tx1">
                    <a:lumMod val="75000"/>
                    <a:lumOff val="25000"/>
                  </a:schemeClr>
                </a:solidFill>
                <a:latin typeface="+mj-ea"/>
                <a:ea typeface="+mj-ea"/>
              </a:rPr>
              <a:t>、研讨话题</a:t>
            </a:r>
          </a:p>
        </p:txBody>
      </p:sp>
      <p:sp>
        <p:nvSpPr>
          <p:cNvPr id="1048600" name="文本框 24"/>
          <p:cNvSpPr txBox="1"/>
          <p:nvPr/>
        </p:nvSpPr>
        <p:spPr>
          <a:xfrm>
            <a:off x="6372512" y="554030"/>
            <a:ext cx="1440180" cy="751840"/>
          </a:xfrm>
          <a:prstGeom prst="rect">
            <a:avLst/>
          </a:prstGeom>
          <a:noFill/>
        </p:spPr>
        <p:txBody>
          <a:bodyPr wrap="none" rtlCol="0">
            <a:spAutoFit/>
          </a:bodyPr>
          <a:lstStyle/>
          <a:p>
            <a:pPr algn="r"/>
            <a:r>
              <a:rPr lang="zh-CN" altLang="en-US" sz="4400" dirty="0">
                <a:solidFill>
                  <a:srgbClr val="9F4F54"/>
                </a:solidFill>
                <a:latin typeface="方正宋刻本秀楷简体" panose="02000000000000000000" pitchFamily="2" charset="-122"/>
                <a:ea typeface="方正宋刻本秀楷简体" panose="02000000000000000000" pitchFamily="2" charset="-122"/>
              </a:rPr>
              <a:t>目 录</a:t>
            </a:r>
          </a:p>
        </p:txBody>
      </p:sp>
      <p:sp>
        <p:nvSpPr>
          <p:cNvPr id="1048601" name="文本框 44"/>
          <p:cNvSpPr txBox="1"/>
          <p:nvPr/>
        </p:nvSpPr>
        <p:spPr>
          <a:xfrm>
            <a:off x="6372512" y="1323471"/>
            <a:ext cx="1325880" cy="396240"/>
          </a:xfrm>
          <a:prstGeom prst="rect">
            <a:avLst/>
          </a:prstGeom>
          <a:noFill/>
        </p:spPr>
        <p:txBody>
          <a:bodyPr wrap="none" rtlCol="0">
            <a:spAutoFit/>
          </a:bodyPr>
          <a:lstStyle/>
          <a:p>
            <a:pPr algn="r"/>
            <a:r>
              <a:rPr lang="en-US" altLang="zh-CN" sz="2000">
                <a:solidFill>
                  <a:srgbClr val="9F4F54"/>
                </a:solidFill>
                <a:latin typeface="方正宋刻本秀楷简体" panose="02000000000000000000" pitchFamily="2" charset="-122"/>
                <a:ea typeface="方正宋刻本秀楷简体" panose="02000000000000000000" pitchFamily="2" charset="-122"/>
              </a:rPr>
              <a:t>CONTENTS</a:t>
            </a:r>
            <a:endParaRPr lang="zh-CN" altLang="en-US" sz="2000">
              <a:solidFill>
                <a:srgbClr val="9F4F54"/>
              </a:solidFill>
              <a:latin typeface="方正宋刻本秀楷简体" panose="02000000000000000000" pitchFamily="2" charset="-122"/>
              <a:ea typeface="方正宋刻本秀楷简体" panose="02000000000000000000" pitchFamily="2" charset="-122"/>
            </a:endParaRPr>
          </a:p>
        </p:txBody>
      </p:sp>
      <p:cxnSp>
        <p:nvCxnSpPr>
          <p:cNvPr id="3145731" name="直接连接符 4"/>
          <p:cNvCxnSpPr/>
          <p:nvPr/>
        </p:nvCxnSpPr>
        <p:spPr>
          <a:xfrm>
            <a:off x="7372177" y="1802089"/>
            <a:ext cx="265471" cy="0"/>
          </a:xfrm>
          <a:prstGeom prst="line">
            <a:avLst/>
          </a:prstGeom>
          <a:ln w="19050">
            <a:solidFill>
              <a:srgbClr val="9F4F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矩形 16"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4264492" y="1584995"/>
            <a:ext cx="1261884" cy="523220"/>
          </a:xfrm>
          <a:prstGeom prst="rect">
            <a:avLst/>
          </a:prstGeom>
        </p:spPr>
        <p:txBody>
          <a:bodyPr wrap="none">
            <a:spAutoFit/>
          </a:bodyPr>
          <a:lstStyle/>
          <a:p>
            <a:r>
              <a:rPr lang="zh-CN" altLang="en-US" sz="2800" dirty="0">
                <a:solidFill>
                  <a:srgbClr val="9F4F54"/>
                </a:solidFill>
                <a:latin typeface="+mj-ea"/>
                <a:ea typeface="+mj-ea"/>
                <a:sym typeface="Calibri" panose="020F0502020204030204" pitchFamily="34" charset="0"/>
              </a:rPr>
              <a:t>第一章</a:t>
            </a:r>
            <a:endParaRPr lang="en-US" altLang="zh-CN" sz="2800" dirty="0">
              <a:solidFill>
                <a:srgbClr val="9F4F54"/>
              </a:solidFill>
              <a:latin typeface="+mj-ea"/>
              <a:ea typeface="+mj-ea"/>
              <a:sym typeface="Calibri" panose="020F0502020204030204" pitchFamily="34" charset="0"/>
            </a:endParaRPr>
          </a:p>
        </p:txBody>
      </p:sp>
      <p:sp>
        <p:nvSpPr>
          <p:cNvPr id="1048604" name="矩形 18"/>
          <p:cNvSpPr/>
          <p:nvPr/>
        </p:nvSpPr>
        <p:spPr>
          <a:xfrm>
            <a:off x="4535228" y="1970969"/>
            <a:ext cx="4339650" cy="646331"/>
          </a:xfrm>
          <a:prstGeom prst="rect">
            <a:avLst/>
          </a:prstGeom>
        </p:spPr>
        <p:txBody>
          <a:bodyPr wrap="none">
            <a:spAutoFit/>
          </a:bodyPr>
          <a:lstStyle/>
          <a:p>
            <a:r>
              <a:rPr lang="zh-CN" altLang="en-US" sz="3600" dirty="0">
                <a:solidFill>
                  <a:srgbClr val="9F4F54"/>
                </a:solidFill>
                <a:latin typeface="方正宋刻本秀楷简体"/>
                <a:ea typeface="方正宋刻本秀楷简体"/>
                <a:sym typeface="Calibri" panose="020F0502020204030204" pitchFamily="34" charset="0"/>
              </a:rPr>
              <a:t>课程游戏化项目要求</a:t>
            </a:r>
          </a:p>
        </p:txBody>
      </p:sp>
      <p:cxnSp>
        <p:nvCxnSpPr>
          <p:cNvPr id="3145732" name="直接连接符 19"/>
          <p:cNvCxnSpPr/>
          <p:nvPr/>
        </p:nvCxnSpPr>
        <p:spPr>
          <a:xfrm flipH="1">
            <a:off x="5944148" y="1469159"/>
            <a:ext cx="637737" cy="491324"/>
          </a:xfrm>
          <a:prstGeom prst="line">
            <a:avLst/>
          </a:prstGeom>
          <a:ln w="12700">
            <a:solidFill>
              <a:srgbClr val="9F4F54"/>
            </a:solidFill>
          </a:ln>
        </p:spPr>
        <p:style>
          <a:lnRef idx="1">
            <a:schemeClr val="accent1"/>
          </a:lnRef>
          <a:fillRef idx="0">
            <a:schemeClr val="accent1"/>
          </a:fillRef>
          <a:effectRef idx="0">
            <a:schemeClr val="accent1"/>
          </a:effectRef>
          <a:fontRef idx="minor">
            <a:schemeClr val="tx1"/>
          </a:fontRef>
        </p:style>
      </p:cxnSp>
      <p:cxnSp>
        <p:nvCxnSpPr>
          <p:cNvPr id="3145733" name="直接连接符 24"/>
          <p:cNvCxnSpPr/>
          <p:nvPr/>
        </p:nvCxnSpPr>
        <p:spPr>
          <a:xfrm flipH="1">
            <a:off x="4998072" y="2511950"/>
            <a:ext cx="637737" cy="491324"/>
          </a:xfrm>
          <a:prstGeom prst="line">
            <a:avLst/>
          </a:prstGeom>
          <a:ln w="12700">
            <a:solidFill>
              <a:srgbClr val="9F4F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文本框 25"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141316" y="398817"/>
            <a:ext cx="4979670" cy="3662541"/>
          </a:xfrm>
          <a:prstGeom prst="rect">
            <a:avLst/>
          </a:prstGeom>
          <a:noFill/>
        </p:spPr>
        <p:txBody>
          <a:bodyPr wrap="square" rtlCol="0">
            <a:spAutoFit/>
          </a:bodyPr>
          <a:lstStyle/>
          <a:p>
            <a:pPr>
              <a:lnSpc>
                <a:spcPct val="200000"/>
              </a:lnSpc>
            </a:pPr>
            <a:r>
              <a:rPr lang="en-US" sz="1200" dirty="0" smtClean="0">
                <a:latin typeface="宋体" panose="02010600030101010101" pitchFamily="2" charset="-122"/>
                <a:cs typeface="宋体" panose="02010600030101010101" pitchFamily="2" charset="-122"/>
                <a:sym typeface="+mn-ea"/>
              </a:rPr>
              <a:t>   </a:t>
            </a:r>
            <a:r>
              <a:rPr lang="en-US" sz="1400" dirty="0" smtClean="0">
                <a:latin typeface="宋体" panose="02010600030101010101" pitchFamily="2" charset="-122"/>
                <a:cs typeface="宋体" panose="02010600030101010101" pitchFamily="2" charset="-122"/>
                <a:sym typeface="+mn-ea"/>
              </a:rPr>
              <a:t> </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江苏省从全面提</a:t>
            </a:r>
            <a:r>
              <a:rPr sz="1400" spc="-15"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升</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幼儿</a:t>
            </a:r>
            <a:r>
              <a:rPr sz="1400" spc="-15"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园</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教育</a:t>
            </a:r>
            <a:r>
              <a:rPr sz="1400" spc="-15"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质</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量的角度出发，设立了幼</a:t>
            </a:r>
            <a:r>
              <a:rPr sz="1400" spc="-1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儿</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园课</a:t>
            </a:r>
            <a:r>
              <a:rPr sz="1400" spc="-1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程</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游戏</a:t>
            </a:r>
            <a:r>
              <a:rPr sz="1400" spc="-1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化</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的建</a:t>
            </a:r>
            <a:r>
              <a:rPr sz="1400" spc="-1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设</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项</a:t>
            </a:r>
            <a:r>
              <a:rPr sz="1400" spc="-1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目</a:t>
            </a:r>
            <a:r>
              <a:rPr lang="zh-CN" sz="1400" spc="-1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所谓课程游戏化不是把</a:t>
            </a:r>
            <a:r>
              <a:rPr sz="1400" spc="-15"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幼</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儿园</a:t>
            </a:r>
            <a:r>
              <a:rPr sz="1400" spc="-15"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所</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有活</a:t>
            </a:r>
            <a:r>
              <a:rPr sz="1400" spc="-15"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动</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都变</a:t>
            </a:r>
            <a:r>
              <a:rPr sz="1400" spc="-15"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为</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游</a:t>
            </a:r>
            <a:r>
              <a:rPr sz="1400" spc="-15"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戏</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，而是确保基本的游戏活</a:t>
            </a:r>
            <a:r>
              <a:rPr sz="1400" spc="-15"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动</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时间</a:t>
            </a:r>
            <a:r>
              <a:rPr sz="1400" spc="-15"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确保</a:t>
            </a:r>
            <a:r>
              <a:rPr sz="1400" spc="-15"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幼</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儿每</a:t>
            </a:r>
            <a:r>
              <a:rPr sz="1400" spc="-15"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天</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有</a:t>
            </a:r>
            <a:r>
              <a:rPr sz="1400" spc="-15"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自</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选</a:t>
            </a:r>
            <a:r>
              <a:rPr sz="14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 </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活动的机会，能自选游</a:t>
            </a:r>
            <a:r>
              <a:rPr sz="1400" spc="-1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戏</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，自</a:t>
            </a:r>
            <a:r>
              <a:rPr sz="1400" spc="-1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由</a:t>
            </a:r>
            <a:r>
              <a:rPr sz="1400"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游</a:t>
            </a:r>
            <a:r>
              <a:rPr sz="1400" spc="5" dirty="0" err="1"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戏</a:t>
            </a:r>
            <a:r>
              <a:rPr sz="1400" spc="-5" dirty="0"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a:t>
            </a:r>
          </a:p>
          <a:p>
            <a:pPr>
              <a:lnSpc>
                <a:spcPct val="200000"/>
              </a:lnSpc>
            </a:pPr>
            <a:r>
              <a:rPr lang="zh-CN" sz="1200" b="1" spc="-5"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        </a:t>
            </a:r>
            <a:r>
              <a:rPr lang="zh-CN" sz="1200" b="1" spc="-5" dirty="0"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为什么要开展优化生活的研究？</a:t>
            </a:r>
          </a:p>
          <a:p>
            <a:pPr>
              <a:lnSpc>
                <a:spcPct val="200000"/>
              </a:lnSpc>
            </a:pPr>
            <a:r>
              <a:rPr lang="zh-CN" sz="1200" b="1" spc="-5" dirty="0"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        </a:t>
            </a:r>
            <a:r>
              <a:rPr lang="zh-CN" sz="1200" b="1" spc="-5"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我们发现，教师对一日活动的时间依旧保持着按部就班的</a:t>
            </a:r>
            <a:r>
              <a:rPr lang="zh-CN" sz="1200" b="1" spc="-5" dirty="0"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状态</a:t>
            </a:r>
            <a:r>
              <a:rPr lang="en-US" altLang="zh-CN" sz="1200" b="1" spc="-5" dirty="0" smtClean="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a:t>
            </a:r>
            <a:endParaRPr lang="zh-CN" sz="1200" b="1" spc="-5"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endParaRPr>
          </a:p>
          <a:p>
            <a:pPr>
              <a:lnSpc>
                <a:spcPct val="200000"/>
              </a:lnSpc>
            </a:pPr>
            <a:r>
              <a:rPr lang="zh-CN" sz="1200" b="1" spc="-5"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        我们发现，业务园长每学期排列活动时间表耗去了太多的时间</a:t>
            </a:r>
            <a:r>
              <a:rPr lang="en-US" altLang="zh-CN" sz="1200" b="1" spc="-5"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a:t>
            </a:r>
          </a:p>
          <a:p>
            <a:pPr>
              <a:lnSpc>
                <a:spcPct val="200000"/>
              </a:lnSpc>
            </a:pPr>
            <a:r>
              <a:rPr lang="en-US" altLang="zh-CN" sz="1200" b="1" spc="-5"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200" b="1" spc="-5"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我们思考，能不能化被动为主动？</a:t>
            </a:r>
          </a:p>
          <a:p>
            <a:pPr>
              <a:lnSpc>
                <a:spcPct val="200000"/>
              </a:lnSpc>
            </a:pPr>
            <a:r>
              <a:rPr lang="zh-CN" altLang="en-US" sz="1200" b="1" spc="-5"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        我们思考，能不能发动起幼儿自主管理的优势？</a:t>
            </a:r>
          </a:p>
        </p:txBody>
      </p:sp>
      <p:pic>
        <p:nvPicPr>
          <p:cNvPr id="2097153" name="图片 20"/>
          <p:cNvPicPr>
            <a:picLocks noChangeAspect="1"/>
          </p:cNvPicPr>
          <p:nvPr/>
        </p:nvPicPr>
        <p:blipFill rotWithShape="1">
          <a:blip r:embed="rId2"/>
          <a:srcRect l="32837" r="17109"/>
          <a:stretch>
            <a:fillRect/>
          </a:stretch>
        </p:blipFill>
        <p:spPr>
          <a:xfrm>
            <a:off x="5286375" y="0"/>
            <a:ext cx="3857625" cy="51435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8619">
                                            <p:txEl>
                                              <p:pRg st="0" end="0"/>
                                            </p:txEl>
                                          </p:spTgt>
                                        </p:tgtEl>
                                        <p:attrNameLst>
                                          <p:attrName>style.visibility</p:attrName>
                                        </p:attrNameLst>
                                      </p:cBhvr>
                                      <p:to>
                                        <p:strVal val="visible"/>
                                      </p:to>
                                    </p:set>
                                    <p:anim calcmode="lin" valueType="num">
                                      <p:cBhvr additive="base">
                                        <p:cTn id="7" dur="500" fill="hold"/>
                                        <p:tgtEl>
                                          <p:spTgt spid="10486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86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48619">
                                            <p:txEl>
                                              <p:pRg st="1" end="1"/>
                                            </p:txEl>
                                          </p:spTgt>
                                        </p:tgtEl>
                                        <p:attrNameLst>
                                          <p:attrName>style.visibility</p:attrName>
                                        </p:attrNameLst>
                                      </p:cBhvr>
                                      <p:to>
                                        <p:strVal val="visible"/>
                                      </p:to>
                                    </p:set>
                                    <p:anim calcmode="lin" valueType="num">
                                      <p:cBhvr additive="base">
                                        <p:cTn id="13" dur="500" fill="hold"/>
                                        <p:tgtEl>
                                          <p:spTgt spid="10486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4861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48619">
                                            <p:txEl>
                                              <p:pRg st="2" end="2"/>
                                            </p:txEl>
                                          </p:spTgt>
                                        </p:tgtEl>
                                        <p:attrNameLst>
                                          <p:attrName>style.visibility</p:attrName>
                                        </p:attrNameLst>
                                      </p:cBhvr>
                                      <p:to>
                                        <p:strVal val="visible"/>
                                      </p:to>
                                    </p:set>
                                    <p:anim calcmode="lin" valueType="num">
                                      <p:cBhvr additive="base">
                                        <p:cTn id="17" dur="500" fill="hold"/>
                                        <p:tgtEl>
                                          <p:spTgt spid="104861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4861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48619">
                                            <p:txEl>
                                              <p:pRg st="3" end="3"/>
                                            </p:txEl>
                                          </p:spTgt>
                                        </p:tgtEl>
                                        <p:attrNameLst>
                                          <p:attrName>style.visibility</p:attrName>
                                        </p:attrNameLst>
                                      </p:cBhvr>
                                      <p:to>
                                        <p:strVal val="visible"/>
                                      </p:to>
                                    </p:set>
                                    <p:anim calcmode="lin" valueType="num">
                                      <p:cBhvr additive="base">
                                        <p:cTn id="21" dur="500" fill="hold"/>
                                        <p:tgtEl>
                                          <p:spTgt spid="104861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4861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48619">
                                            <p:txEl>
                                              <p:pRg st="4" end="4"/>
                                            </p:txEl>
                                          </p:spTgt>
                                        </p:tgtEl>
                                        <p:attrNameLst>
                                          <p:attrName>style.visibility</p:attrName>
                                        </p:attrNameLst>
                                      </p:cBhvr>
                                      <p:to>
                                        <p:strVal val="visible"/>
                                      </p:to>
                                    </p:set>
                                    <p:anim calcmode="lin" valueType="num">
                                      <p:cBhvr additive="base">
                                        <p:cTn id="25" dur="500" fill="hold"/>
                                        <p:tgtEl>
                                          <p:spTgt spid="104861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4861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48619">
                                            <p:txEl>
                                              <p:pRg st="5" end="5"/>
                                            </p:txEl>
                                          </p:spTgt>
                                        </p:tgtEl>
                                        <p:attrNameLst>
                                          <p:attrName>style.visibility</p:attrName>
                                        </p:attrNameLst>
                                      </p:cBhvr>
                                      <p:to>
                                        <p:strVal val="visible"/>
                                      </p:to>
                                    </p:set>
                                    <p:anim calcmode="lin" valueType="num">
                                      <p:cBhvr additive="base">
                                        <p:cTn id="29" dur="500" fill="hold"/>
                                        <p:tgtEl>
                                          <p:spTgt spid="104861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486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4" name="图片 4"/>
          <p:cNvPicPr>
            <a:picLocks noChangeAspect="1"/>
          </p:cNvPicPr>
          <p:nvPr/>
        </p:nvPicPr>
        <p:blipFill rotWithShape="1">
          <a:blip r:embed="rId3"/>
          <a:srcRect l="27576" r="11496"/>
          <a:stretch>
            <a:fillRect/>
          </a:stretch>
        </p:blipFill>
        <p:spPr>
          <a:xfrm>
            <a:off x="5527964" y="1350584"/>
            <a:ext cx="3539663" cy="3539663"/>
          </a:xfrm>
          <a:prstGeom prst="ellipse">
            <a:avLst/>
          </a:prstGeom>
        </p:spPr>
      </p:pic>
      <p:sp>
        <p:nvSpPr>
          <p:cNvPr id="3" name="object 3"/>
          <p:cNvSpPr txBox="1"/>
          <p:nvPr/>
        </p:nvSpPr>
        <p:spPr>
          <a:xfrm>
            <a:off x="291579" y="653761"/>
            <a:ext cx="5061817" cy="4402487"/>
          </a:xfrm>
          <a:prstGeom prst="rect">
            <a:avLst/>
          </a:prstGeom>
        </p:spPr>
        <p:txBody>
          <a:bodyPr vert="horz" wrap="square" lIns="0" tIns="13335" rIns="0" bIns="0" rtlCol="0">
            <a:spAutoFit/>
          </a:bodyPr>
          <a:lstStyle/>
          <a:p>
            <a:pPr>
              <a:lnSpc>
                <a:spcPct val="100000"/>
              </a:lnSpc>
              <a:spcBef>
                <a:spcPts val="105"/>
              </a:spcBef>
            </a:pPr>
            <a:r>
              <a:rPr lang="zh-CN" b="1" dirty="0" smtClean="0">
                <a:solidFill>
                  <a:schemeClr val="accent3">
                    <a:lumMod val="60000"/>
                    <a:lumOff val="40000"/>
                  </a:schemeClr>
                </a:solidFill>
                <a:latin typeface="微软雅黑" panose="020B0503020204020204" charset="-122"/>
                <a:ea typeface="微软雅黑" panose="020B0503020204020204" charset="-122"/>
                <a:cs typeface="微软雅黑" panose="020B0503020204020204" charset="-122"/>
              </a:rPr>
              <a:t> </a:t>
            </a:r>
            <a:r>
              <a:rPr lang="zh-CN" sz="3200" dirty="0">
                <a:solidFill>
                  <a:srgbClr val="9F4F54"/>
                </a:solidFill>
                <a:latin typeface="+mj-ea"/>
                <a:ea typeface="+mj-ea"/>
              </a:rPr>
              <a:t>指导思想</a:t>
            </a:r>
            <a:endParaRPr sz="3200" dirty="0">
              <a:solidFill>
                <a:srgbClr val="9F4F54"/>
              </a:solidFill>
              <a:latin typeface="+mj-ea"/>
              <a:ea typeface="+mj-ea"/>
            </a:endParaRPr>
          </a:p>
          <a:p>
            <a:pPr marL="424180" indent="-411480">
              <a:lnSpc>
                <a:spcPct val="150000"/>
              </a:lnSpc>
              <a:spcBef>
                <a:spcPts val="180"/>
              </a:spcBef>
              <a:buSzPct val="111000"/>
              <a:buFont typeface="Wingdings" panose="05000000000000000000"/>
              <a:buChar char=""/>
              <a:tabLst>
                <a:tab pos="423545" algn="l"/>
                <a:tab pos="424180" algn="l"/>
              </a:tabLst>
            </a:pPr>
            <a:r>
              <a:rPr sz="1600" spc="-5" dirty="0">
                <a:solidFill>
                  <a:schemeClr val="bg2">
                    <a:lumMod val="50000"/>
                  </a:schemeClr>
                </a:solidFill>
                <a:latin typeface="微软雅黑" panose="020B0503020204020204" charset="-122"/>
                <a:ea typeface="微软雅黑" panose="020B0503020204020204" charset="-122"/>
                <a:cs typeface="微软雅黑" panose="020B0503020204020204" charset="-122"/>
              </a:rPr>
              <a:t>《幼儿园教育指导纲要（试行）》</a:t>
            </a:r>
            <a:endPar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marL="239395">
              <a:lnSpc>
                <a:spcPct val="150000"/>
              </a:lnSpc>
              <a:spcBef>
                <a:spcPts val="195"/>
              </a:spcBef>
            </a:pP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——“科学合理地安排和组织</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一</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日生</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活</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，尽</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量</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减少</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不</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必要</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的</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集体</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行</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动和</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过</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渡环节，减少和消除消极等</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待</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现象</a:t>
            </a:r>
            <a:r>
              <a:rPr sz="1600" spc="-10" dirty="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时</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间安</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排</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应有</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相</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对的</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稳</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定性</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与</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灵活</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性</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，既</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有</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利于 </a:t>
            </a:r>
            <a:r>
              <a:rPr sz="1600" dirty="0" err="1">
                <a:solidFill>
                  <a:schemeClr val="bg2">
                    <a:lumMod val="50000"/>
                  </a:schemeClr>
                </a:solidFill>
                <a:latin typeface="微软雅黑" panose="020B0503020204020204" charset="-122"/>
                <a:ea typeface="微软雅黑" panose="020B0503020204020204" charset="-122"/>
                <a:cs typeface="微软雅黑" panose="020B0503020204020204" charset="-122"/>
              </a:rPr>
              <a:t>形成秩序，又能满足幼</a:t>
            </a:r>
            <a:r>
              <a:rPr sz="1600" spc="-15" dirty="0" err="1">
                <a:solidFill>
                  <a:schemeClr val="bg2">
                    <a:lumMod val="50000"/>
                  </a:schemeClr>
                </a:solidFill>
                <a:latin typeface="微软雅黑" panose="020B0503020204020204" charset="-122"/>
                <a:ea typeface="微软雅黑" panose="020B0503020204020204" charset="-122"/>
                <a:cs typeface="微软雅黑" panose="020B0503020204020204" charset="-122"/>
              </a:rPr>
              <a:t>儿</a:t>
            </a:r>
            <a:r>
              <a:rPr sz="1600" dirty="0" err="1">
                <a:solidFill>
                  <a:schemeClr val="bg2">
                    <a:lumMod val="50000"/>
                  </a:schemeClr>
                </a:solidFill>
                <a:latin typeface="微软雅黑" panose="020B0503020204020204" charset="-122"/>
                <a:ea typeface="微软雅黑" panose="020B0503020204020204" charset="-122"/>
                <a:cs typeface="微软雅黑" panose="020B0503020204020204" charset="-122"/>
              </a:rPr>
              <a:t>的合</a:t>
            </a:r>
            <a:r>
              <a:rPr sz="1600" spc="-15" dirty="0" err="1">
                <a:solidFill>
                  <a:schemeClr val="bg2">
                    <a:lumMod val="50000"/>
                  </a:schemeClr>
                </a:solidFill>
                <a:latin typeface="微软雅黑" panose="020B0503020204020204" charset="-122"/>
                <a:ea typeface="微软雅黑" panose="020B0503020204020204" charset="-122"/>
                <a:cs typeface="微软雅黑" panose="020B0503020204020204" charset="-122"/>
              </a:rPr>
              <a:t>理</a:t>
            </a:r>
            <a:r>
              <a:rPr sz="1600" dirty="0" err="1">
                <a:solidFill>
                  <a:schemeClr val="bg2">
                    <a:lumMod val="50000"/>
                  </a:schemeClr>
                </a:solidFill>
                <a:latin typeface="微软雅黑" panose="020B0503020204020204" charset="-122"/>
                <a:ea typeface="微软雅黑" panose="020B0503020204020204" charset="-122"/>
                <a:cs typeface="微软雅黑" panose="020B0503020204020204" charset="-122"/>
              </a:rPr>
              <a:t>需要</a:t>
            </a:r>
            <a:r>
              <a:rPr sz="1600" spc="-1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sz="16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rPr>
              <a:t>”</a:t>
            </a:r>
            <a:endPar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marL="355600" indent="-342900">
              <a:lnSpc>
                <a:spcPct val="150000"/>
              </a:lnSpc>
              <a:spcBef>
                <a:spcPts val="860"/>
              </a:spcBef>
              <a:buFont typeface="Wingdings" panose="05000000000000000000"/>
              <a:buChar char=""/>
              <a:tabLst>
                <a:tab pos="355600" algn="l"/>
              </a:tabLst>
            </a:pP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sz="1600" spc="-5" dirty="0" smtClean="0">
                <a:solidFill>
                  <a:schemeClr val="bg2">
                    <a:lumMod val="50000"/>
                  </a:schemeClr>
                </a:solidFill>
                <a:latin typeface="微软雅黑" panose="020B0503020204020204" charset="-122"/>
                <a:ea typeface="微软雅黑" panose="020B0503020204020204" charset="-122"/>
                <a:cs typeface="微软雅黑" panose="020B0503020204020204" charset="-122"/>
              </a:rPr>
              <a:t>3—6</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岁幼儿学习与发展指南》</a:t>
            </a:r>
          </a:p>
          <a:p>
            <a:pPr marL="12700" marR="73025" indent="226695" algn="just">
              <a:lnSpc>
                <a:spcPct val="150000"/>
              </a:lnSpc>
              <a:spcBef>
                <a:spcPts val="230"/>
              </a:spcBef>
            </a:pP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——“要珍视游戏和生活的独</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特</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价值</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创设</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丰</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富的</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教</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育环</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境</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，合</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理</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地安</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排</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一日生活，最大限度的满</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足</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幼儿</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通</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过直</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接</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感知</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实际</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操</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作和</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亲</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身体</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验</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获取</a:t>
            </a:r>
            <a:r>
              <a:rPr sz="1600" spc="-15" dirty="0">
                <a:solidFill>
                  <a:schemeClr val="bg2">
                    <a:lumMod val="50000"/>
                  </a:schemeClr>
                </a:solidFill>
                <a:latin typeface="微软雅黑" panose="020B0503020204020204" charset="-122"/>
                <a:ea typeface="微软雅黑" panose="020B0503020204020204" charset="-122"/>
                <a:cs typeface="微软雅黑" panose="020B0503020204020204" charset="-122"/>
              </a:rPr>
              <a:t>经</a:t>
            </a:r>
            <a:r>
              <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验的需要</a:t>
            </a:r>
            <a:r>
              <a:rPr sz="16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rPr>
              <a:t>。”</a:t>
            </a:r>
            <a:endParaRPr lang="en-US" sz="16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marL="12700" marR="73025" indent="226695" algn="just">
              <a:lnSpc>
                <a:spcPct val="119000"/>
              </a:lnSpc>
              <a:spcBef>
                <a:spcPts val="230"/>
              </a:spcBef>
            </a:pPr>
            <a:endPar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4" name="图片 4"/>
          <p:cNvPicPr>
            <a:picLocks noChangeAspect="1"/>
          </p:cNvPicPr>
          <p:nvPr/>
        </p:nvPicPr>
        <p:blipFill rotWithShape="1">
          <a:blip r:embed="rId3"/>
          <a:srcRect l="27576" r="11496"/>
          <a:stretch>
            <a:fillRect/>
          </a:stretch>
        </p:blipFill>
        <p:spPr>
          <a:xfrm>
            <a:off x="5045825" y="1053681"/>
            <a:ext cx="4098175" cy="4098175"/>
          </a:xfrm>
          <a:prstGeom prst="ellipse">
            <a:avLst/>
          </a:prstGeom>
        </p:spPr>
      </p:pic>
      <p:sp>
        <p:nvSpPr>
          <p:cNvPr id="3" name="object 3"/>
          <p:cNvSpPr txBox="1"/>
          <p:nvPr/>
        </p:nvSpPr>
        <p:spPr>
          <a:xfrm>
            <a:off x="316517" y="1530205"/>
            <a:ext cx="4021455" cy="1816651"/>
          </a:xfrm>
          <a:prstGeom prst="rect">
            <a:avLst/>
          </a:prstGeom>
        </p:spPr>
        <p:txBody>
          <a:bodyPr vert="horz" wrap="square" lIns="0" tIns="13335" rIns="0" bIns="0" rtlCol="0">
            <a:spAutoFit/>
          </a:bodyPr>
          <a:lstStyle/>
          <a:p>
            <a:pPr marL="12700">
              <a:lnSpc>
                <a:spcPct val="150000"/>
              </a:lnSpc>
              <a:spcBef>
                <a:spcPts val="180"/>
              </a:spcBef>
              <a:buSzPct val="111000"/>
              <a:tabLst>
                <a:tab pos="423545" algn="l"/>
                <a:tab pos="424180" algn="l"/>
              </a:tabLst>
            </a:pPr>
            <a:r>
              <a:rPr lang="zh-CN" altLang="zh-CN" sz="1600" dirty="0" smtClean="0">
                <a:solidFill>
                  <a:schemeClr val="bg2">
                    <a:lumMod val="50000"/>
                  </a:schemeClr>
                </a:solidFill>
                <a:latin typeface="微软雅黑" panose="020B0503020204020204" charset="-122"/>
                <a:ea typeface="微软雅黑" panose="020B0503020204020204" charset="-122"/>
                <a:cs typeface="微软雅黑" panose="020B0503020204020204" charset="-122"/>
              </a:rPr>
              <a:t>实施</a:t>
            </a:r>
            <a:r>
              <a:rPr lang="zh-CN" altLang="zh-CN" sz="1600" dirty="0">
                <a:solidFill>
                  <a:schemeClr val="bg2">
                    <a:lumMod val="50000"/>
                  </a:schemeClr>
                </a:solidFill>
                <a:latin typeface="微软雅黑" panose="020B0503020204020204" charset="-122"/>
                <a:ea typeface="微软雅黑" panose="020B0503020204020204" charset="-122"/>
                <a:cs typeface="微软雅黑" panose="020B0503020204020204" charset="-122"/>
              </a:rPr>
              <a:t>弹性一日活动时间安排表，除了餐点和午休时间，其他时间允许老师根据活动需要，灵活调配。同时，符合原则：建立稳定、有规律的一日生活流程，满足幼儿自主活动的需要。</a:t>
            </a:r>
            <a:endParaRPr sz="1600" dirty="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 name="矩形 1"/>
          <p:cNvSpPr/>
          <p:nvPr/>
        </p:nvSpPr>
        <p:spPr>
          <a:xfrm>
            <a:off x="0" y="577500"/>
            <a:ext cx="5570756" cy="523220"/>
          </a:xfrm>
          <a:prstGeom prst="rect">
            <a:avLst/>
          </a:prstGeom>
        </p:spPr>
        <p:txBody>
          <a:bodyPr wrap="none">
            <a:spAutoFit/>
          </a:bodyPr>
          <a:lstStyle/>
          <a:p>
            <a:pPr>
              <a:spcBef>
                <a:spcPts val="105"/>
              </a:spcBef>
              <a:buSzPct val="111000"/>
              <a:tabLst>
                <a:tab pos="423545" algn="l"/>
                <a:tab pos="424180" algn="l"/>
              </a:tabLst>
            </a:pPr>
            <a:r>
              <a:rPr lang="zh-CN" altLang="zh-CN" sz="2800" dirty="0">
                <a:solidFill>
                  <a:srgbClr val="9F4F54"/>
                </a:solidFill>
                <a:latin typeface="方正宋刻本秀楷简体"/>
                <a:ea typeface="方正宋刻本秀楷简体"/>
              </a:rPr>
              <a:t>江苏省课程游戏化六个支架提出：</a:t>
            </a:r>
            <a:endParaRPr lang="en-US" altLang="zh-CN" sz="2800" dirty="0">
              <a:solidFill>
                <a:srgbClr val="9F4F54"/>
              </a:solidFill>
              <a:latin typeface="方正宋刻本秀楷简体"/>
              <a:ea typeface="方正宋刻本秀楷简体"/>
            </a:endParaRPr>
          </a:p>
        </p:txBody>
      </p:sp>
    </p:spTree>
    <p:extLst>
      <p:ext uri="{BB962C8B-B14F-4D97-AF65-F5344CB8AC3E}">
        <p14:creationId xmlns:p14="http://schemas.microsoft.com/office/powerpoint/2010/main" val="51327206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9" name="矩形 16"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3395841" y="1594037"/>
            <a:ext cx="1261884" cy="523220"/>
          </a:xfrm>
          <a:prstGeom prst="rect">
            <a:avLst/>
          </a:prstGeom>
        </p:spPr>
        <p:txBody>
          <a:bodyPr wrap="none">
            <a:spAutoFit/>
          </a:bodyPr>
          <a:lstStyle/>
          <a:p>
            <a:r>
              <a:rPr lang="zh-CN" altLang="en-US" sz="2800" dirty="0">
                <a:solidFill>
                  <a:srgbClr val="9F4F54"/>
                </a:solidFill>
                <a:latin typeface="+mj-ea"/>
                <a:ea typeface="+mj-ea"/>
                <a:sym typeface="Calibri" panose="020F0502020204030204" pitchFamily="34" charset="0"/>
              </a:rPr>
              <a:t>第二章</a:t>
            </a:r>
            <a:endParaRPr lang="en-US" altLang="zh-CN" sz="2800" dirty="0">
              <a:solidFill>
                <a:srgbClr val="9F4F54"/>
              </a:solidFill>
              <a:latin typeface="+mj-ea"/>
              <a:ea typeface="+mj-ea"/>
              <a:sym typeface="Calibri" panose="020F0502020204030204" pitchFamily="34" charset="0"/>
            </a:endParaRPr>
          </a:p>
        </p:txBody>
      </p:sp>
      <p:sp>
        <p:nvSpPr>
          <p:cNvPr id="1048651" name="矩形 18"/>
          <p:cNvSpPr/>
          <p:nvPr/>
        </p:nvSpPr>
        <p:spPr>
          <a:xfrm>
            <a:off x="4094343" y="1962411"/>
            <a:ext cx="4801314" cy="646331"/>
          </a:xfrm>
          <a:prstGeom prst="rect">
            <a:avLst/>
          </a:prstGeom>
        </p:spPr>
        <p:txBody>
          <a:bodyPr wrap="none">
            <a:spAutoFit/>
          </a:bodyPr>
          <a:lstStyle/>
          <a:p>
            <a:r>
              <a:rPr lang="zh-CN" altLang="en-US" sz="3600" dirty="0">
                <a:solidFill>
                  <a:srgbClr val="9F4F54"/>
                </a:solidFill>
                <a:latin typeface="方正宋刻本秀楷简体"/>
                <a:ea typeface="方正宋刻本秀楷简体"/>
                <a:sym typeface="+mn-ea"/>
              </a:rPr>
              <a:t>弹性作息的思考与尝试</a:t>
            </a:r>
            <a:endParaRPr lang="zh-CN" altLang="en-US" sz="3600" dirty="0">
              <a:solidFill>
                <a:srgbClr val="9F4F54"/>
              </a:solidFill>
              <a:latin typeface="方正宋刻本秀楷简体"/>
              <a:ea typeface="方正宋刻本秀楷简体"/>
              <a:sym typeface="Calibri" panose="020F0502020204030204" pitchFamily="34" charset="0"/>
            </a:endParaRPr>
          </a:p>
        </p:txBody>
      </p:sp>
      <p:cxnSp>
        <p:nvCxnSpPr>
          <p:cNvPr id="3145735" name="直接连接符 19"/>
          <p:cNvCxnSpPr/>
          <p:nvPr/>
        </p:nvCxnSpPr>
        <p:spPr>
          <a:xfrm flipH="1">
            <a:off x="5944148" y="1469159"/>
            <a:ext cx="637737" cy="491324"/>
          </a:xfrm>
          <a:prstGeom prst="line">
            <a:avLst/>
          </a:prstGeom>
          <a:ln w="12700">
            <a:solidFill>
              <a:srgbClr val="9F4F54"/>
            </a:solidFill>
          </a:ln>
        </p:spPr>
        <p:style>
          <a:lnRef idx="1">
            <a:schemeClr val="accent1"/>
          </a:lnRef>
          <a:fillRef idx="0">
            <a:schemeClr val="accent1"/>
          </a:fillRef>
          <a:effectRef idx="0">
            <a:schemeClr val="accent1"/>
          </a:effectRef>
          <a:fontRef idx="minor">
            <a:schemeClr val="tx1"/>
          </a:fontRef>
        </p:style>
      </p:cxnSp>
      <p:sp>
        <p:nvSpPr>
          <p:cNvPr id="1048652" name="椭圆 22"/>
          <p:cNvSpPr/>
          <p:nvPr/>
        </p:nvSpPr>
        <p:spPr>
          <a:xfrm>
            <a:off x="6025810" y="1941175"/>
            <a:ext cx="89712" cy="89712"/>
          </a:xfrm>
          <a:prstGeom prst="ellipse">
            <a:avLst/>
          </a:prstGeom>
          <a:ln w="12700">
            <a:solidFill>
              <a:srgbClr val="9F4F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9F4F54"/>
              </a:solidFill>
            </a:endParaRPr>
          </a:p>
        </p:txBody>
      </p:sp>
      <p:cxnSp>
        <p:nvCxnSpPr>
          <p:cNvPr id="3145736" name="直接连接符 24"/>
          <p:cNvCxnSpPr/>
          <p:nvPr/>
        </p:nvCxnSpPr>
        <p:spPr>
          <a:xfrm flipH="1">
            <a:off x="4998072" y="2511950"/>
            <a:ext cx="637737" cy="491324"/>
          </a:xfrm>
          <a:prstGeom prst="line">
            <a:avLst/>
          </a:prstGeom>
          <a:ln w="12700">
            <a:solidFill>
              <a:srgbClr val="9F4F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7" name="文本框 33"/>
          <p:cNvSpPr txBox="1"/>
          <p:nvPr/>
        </p:nvSpPr>
        <p:spPr>
          <a:xfrm>
            <a:off x="3312961" y="212443"/>
            <a:ext cx="2723823" cy="646331"/>
          </a:xfrm>
          <a:prstGeom prst="rect">
            <a:avLst/>
          </a:prstGeom>
          <a:noFill/>
        </p:spPr>
        <p:txBody>
          <a:bodyPr wrap="none" rtlCol="0">
            <a:spAutoFit/>
          </a:bodyPr>
          <a:lstStyle/>
          <a:p>
            <a:pPr algn="ctr"/>
            <a:r>
              <a:rPr lang="zh-CN" sz="3600" dirty="0">
                <a:solidFill>
                  <a:srgbClr val="9F4F54"/>
                </a:solidFill>
                <a:latin typeface="+mj-ea"/>
                <a:ea typeface="+mj-ea"/>
              </a:rPr>
              <a:t>现 状 分 析</a:t>
            </a:r>
          </a:p>
        </p:txBody>
      </p:sp>
      <p:sp>
        <p:nvSpPr>
          <p:cNvPr id="3" name="object 3"/>
          <p:cNvSpPr txBox="1"/>
          <p:nvPr/>
        </p:nvSpPr>
        <p:spPr>
          <a:xfrm>
            <a:off x="401638" y="925888"/>
            <a:ext cx="3155950" cy="4035425"/>
          </a:xfrm>
          <a:prstGeom prst="rect">
            <a:avLst/>
          </a:prstGeom>
          <a:solidFill>
            <a:srgbClr val="FFFFFF"/>
          </a:solidFill>
          <a:ln w="12700">
            <a:solidFill>
              <a:srgbClr val="000000"/>
            </a:solidFill>
          </a:ln>
        </p:spPr>
        <p:txBody>
          <a:bodyPr vert="horz" wrap="square" lIns="0" tIns="71755" rIns="0" bIns="0" rtlCol="0">
            <a:spAutoFit/>
          </a:bodyPr>
          <a:lstStyle/>
          <a:p>
            <a:pPr marL="90805">
              <a:lnSpc>
                <a:spcPct val="100000"/>
              </a:lnSpc>
              <a:spcBef>
                <a:spcPts val="565"/>
              </a:spcBef>
            </a:pPr>
            <a:r>
              <a:rPr sz="1600" spc="-5" dirty="0">
                <a:solidFill>
                  <a:schemeClr val="accent3">
                    <a:lumMod val="60000"/>
                    <a:lumOff val="40000"/>
                  </a:schemeClr>
                </a:solidFill>
                <a:latin typeface="宋体" panose="02010600030101010101" pitchFamily="2" charset="-122"/>
                <a:cs typeface="宋体" panose="02010600030101010101" pitchFamily="2" charset="-122"/>
              </a:rPr>
              <a:t>原来的半日作息安排</a:t>
            </a:r>
            <a:endParaRPr sz="1600" dirty="0">
              <a:solidFill>
                <a:schemeClr val="accent3">
                  <a:lumMod val="60000"/>
                  <a:lumOff val="40000"/>
                </a:schemeClr>
              </a:solidFill>
              <a:latin typeface="宋体" panose="02010600030101010101" pitchFamily="2" charset="-122"/>
              <a:cs typeface="宋体" panose="02010600030101010101" pitchFamily="2" charset="-122"/>
            </a:endParaRPr>
          </a:p>
          <a:p>
            <a:pPr marL="90805">
              <a:lnSpc>
                <a:spcPct val="100000"/>
              </a:lnSpc>
              <a:spcBef>
                <a:spcPts val="480"/>
              </a:spcBef>
            </a:pPr>
            <a:r>
              <a:rPr sz="1600" spc="-5" dirty="0">
                <a:solidFill>
                  <a:schemeClr val="accent3">
                    <a:lumMod val="60000"/>
                    <a:lumOff val="40000"/>
                  </a:schemeClr>
                </a:solidFill>
                <a:latin typeface="Arial" panose="020B0604020202020204"/>
                <a:cs typeface="Arial" panose="020B0604020202020204"/>
              </a:rPr>
              <a:t>7:40——7:45</a:t>
            </a:r>
            <a:r>
              <a:rPr sz="1600" spc="-5" dirty="0">
                <a:solidFill>
                  <a:schemeClr val="accent3">
                    <a:lumMod val="60000"/>
                    <a:lumOff val="40000"/>
                  </a:schemeClr>
                </a:solidFill>
                <a:latin typeface="宋体" panose="02010600030101010101" pitchFamily="2" charset="-122"/>
                <a:cs typeface="宋体" panose="02010600030101010101" pitchFamily="2" charset="-122"/>
              </a:rPr>
              <a:t>入园、劳动</a:t>
            </a:r>
            <a:endParaRPr sz="1600" dirty="0">
              <a:solidFill>
                <a:schemeClr val="accent3">
                  <a:lumMod val="60000"/>
                  <a:lumOff val="40000"/>
                </a:schemeClr>
              </a:solidFill>
              <a:latin typeface="宋体" panose="02010600030101010101" pitchFamily="2" charset="-122"/>
              <a:cs typeface="宋体" panose="02010600030101010101" pitchFamily="2" charset="-122"/>
            </a:endParaRPr>
          </a:p>
          <a:p>
            <a:pPr marL="90805">
              <a:lnSpc>
                <a:spcPct val="100000"/>
              </a:lnSpc>
              <a:spcBef>
                <a:spcPts val="480"/>
              </a:spcBef>
            </a:pPr>
            <a:r>
              <a:rPr sz="1600" spc="-5" dirty="0">
                <a:solidFill>
                  <a:schemeClr val="accent3">
                    <a:lumMod val="60000"/>
                    <a:lumOff val="40000"/>
                  </a:schemeClr>
                </a:solidFill>
                <a:latin typeface="Arial" panose="020B0604020202020204"/>
                <a:cs typeface="Arial" panose="020B0604020202020204"/>
              </a:rPr>
              <a:t>7:45——8:10</a:t>
            </a:r>
            <a:r>
              <a:rPr sz="1600" spc="-5" dirty="0">
                <a:solidFill>
                  <a:schemeClr val="accent3">
                    <a:lumMod val="60000"/>
                    <a:lumOff val="40000"/>
                  </a:schemeClr>
                </a:solidFill>
                <a:latin typeface="宋体" panose="02010600030101010101" pitchFamily="2" charset="-122"/>
                <a:cs typeface="宋体" panose="02010600030101010101" pitchFamily="2" charset="-122"/>
              </a:rPr>
              <a:t>点名、集体吃早点</a:t>
            </a:r>
            <a:endParaRPr sz="1600" dirty="0">
              <a:solidFill>
                <a:schemeClr val="accent3">
                  <a:lumMod val="60000"/>
                  <a:lumOff val="40000"/>
                </a:schemeClr>
              </a:solidFill>
              <a:latin typeface="宋体" panose="02010600030101010101" pitchFamily="2" charset="-122"/>
              <a:cs typeface="宋体" panose="02010600030101010101" pitchFamily="2" charset="-122"/>
            </a:endParaRPr>
          </a:p>
          <a:p>
            <a:pPr marL="90805">
              <a:lnSpc>
                <a:spcPct val="100000"/>
              </a:lnSpc>
              <a:spcBef>
                <a:spcPts val="480"/>
              </a:spcBef>
            </a:pPr>
            <a:r>
              <a:rPr sz="1600" spc="-5" dirty="0">
                <a:solidFill>
                  <a:schemeClr val="accent3">
                    <a:lumMod val="60000"/>
                    <a:lumOff val="40000"/>
                  </a:schemeClr>
                </a:solidFill>
                <a:latin typeface="Arial" panose="020B0604020202020204"/>
                <a:cs typeface="Arial" panose="020B0604020202020204"/>
              </a:rPr>
              <a:t>8:10——8:30</a:t>
            </a:r>
            <a:r>
              <a:rPr sz="1600" spc="-70" dirty="0">
                <a:solidFill>
                  <a:schemeClr val="accent3">
                    <a:lumMod val="60000"/>
                    <a:lumOff val="40000"/>
                  </a:schemeClr>
                </a:solidFill>
                <a:latin typeface="Arial" panose="020B0604020202020204"/>
                <a:cs typeface="Arial" panose="020B0604020202020204"/>
              </a:rPr>
              <a:t> </a:t>
            </a:r>
            <a:r>
              <a:rPr sz="1600" spc="-5" dirty="0">
                <a:solidFill>
                  <a:schemeClr val="accent3">
                    <a:lumMod val="60000"/>
                    <a:lumOff val="40000"/>
                  </a:schemeClr>
                </a:solidFill>
                <a:latin typeface="宋体" panose="02010600030101010101" pitchFamily="2" charset="-122"/>
                <a:cs typeface="宋体" panose="02010600030101010101" pitchFamily="2" charset="-122"/>
              </a:rPr>
              <a:t>晨间游戏</a:t>
            </a:r>
            <a:endParaRPr sz="1600" dirty="0">
              <a:solidFill>
                <a:schemeClr val="accent3">
                  <a:lumMod val="60000"/>
                  <a:lumOff val="40000"/>
                </a:schemeClr>
              </a:solidFill>
              <a:latin typeface="宋体" panose="02010600030101010101" pitchFamily="2" charset="-122"/>
              <a:cs typeface="宋体" panose="02010600030101010101" pitchFamily="2" charset="-122"/>
            </a:endParaRPr>
          </a:p>
          <a:p>
            <a:pPr marL="90805">
              <a:lnSpc>
                <a:spcPct val="100000"/>
              </a:lnSpc>
              <a:spcBef>
                <a:spcPts val="480"/>
              </a:spcBef>
            </a:pPr>
            <a:r>
              <a:rPr sz="1600" spc="-5" dirty="0">
                <a:solidFill>
                  <a:schemeClr val="accent3">
                    <a:lumMod val="60000"/>
                    <a:lumOff val="40000"/>
                  </a:schemeClr>
                </a:solidFill>
                <a:latin typeface="Arial" panose="020B0604020202020204"/>
                <a:cs typeface="Arial" panose="020B0604020202020204"/>
              </a:rPr>
              <a:t>8:30——8:40</a:t>
            </a:r>
            <a:r>
              <a:rPr sz="1600" spc="-70" dirty="0">
                <a:solidFill>
                  <a:schemeClr val="accent3">
                    <a:lumMod val="60000"/>
                    <a:lumOff val="40000"/>
                  </a:schemeClr>
                </a:solidFill>
                <a:latin typeface="Arial" panose="020B0604020202020204"/>
                <a:cs typeface="Arial" panose="020B0604020202020204"/>
              </a:rPr>
              <a:t> </a:t>
            </a:r>
            <a:r>
              <a:rPr sz="1600" spc="-5" dirty="0">
                <a:solidFill>
                  <a:schemeClr val="accent3">
                    <a:lumMod val="60000"/>
                    <a:lumOff val="40000"/>
                  </a:schemeClr>
                </a:solidFill>
                <a:latin typeface="宋体" panose="02010600030101010101" pitchFamily="2" charset="-122"/>
                <a:cs typeface="宋体" panose="02010600030101010101" pitchFamily="2" charset="-122"/>
              </a:rPr>
              <a:t>晨间谈话</a:t>
            </a:r>
            <a:endParaRPr sz="1600" dirty="0">
              <a:solidFill>
                <a:schemeClr val="accent3">
                  <a:lumMod val="60000"/>
                  <a:lumOff val="40000"/>
                </a:schemeClr>
              </a:solidFill>
              <a:latin typeface="宋体" panose="02010600030101010101" pitchFamily="2" charset="-122"/>
              <a:cs typeface="宋体" panose="02010600030101010101" pitchFamily="2" charset="-122"/>
            </a:endParaRPr>
          </a:p>
          <a:p>
            <a:pPr marL="90805">
              <a:lnSpc>
                <a:spcPct val="100000"/>
              </a:lnSpc>
              <a:spcBef>
                <a:spcPts val="480"/>
              </a:spcBef>
            </a:pPr>
            <a:r>
              <a:rPr sz="1600" spc="-5" dirty="0">
                <a:solidFill>
                  <a:schemeClr val="accent3">
                    <a:lumMod val="60000"/>
                    <a:lumOff val="40000"/>
                  </a:schemeClr>
                </a:solidFill>
                <a:latin typeface="Arial" panose="020B0604020202020204"/>
                <a:cs typeface="Arial" panose="020B0604020202020204"/>
              </a:rPr>
              <a:t>8:40——9:10</a:t>
            </a:r>
            <a:r>
              <a:rPr sz="1600" dirty="0">
                <a:solidFill>
                  <a:schemeClr val="accent3">
                    <a:lumMod val="60000"/>
                    <a:lumOff val="40000"/>
                  </a:schemeClr>
                </a:solidFill>
                <a:latin typeface="Arial" panose="020B0604020202020204"/>
                <a:cs typeface="Arial" panose="020B0604020202020204"/>
              </a:rPr>
              <a:t> </a:t>
            </a:r>
            <a:r>
              <a:rPr sz="1600" spc="-5" dirty="0">
                <a:solidFill>
                  <a:schemeClr val="accent3">
                    <a:lumMod val="60000"/>
                    <a:lumOff val="40000"/>
                  </a:schemeClr>
                </a:solidFill>
                <a:latin typeface="宋体" panose="02010600030101010101" pitchFamily="2" charset="-122"/>
                <a:cs typeface="宋体" panose="02010600030101010101" pitchFamily="2" charset="-122"/>
              </a:rPr>
              <a:t>晨间锻炼</a:t>
            </a:r>
            <a:r>
              <a:rPr sz="1600" dirty="0">
                <a:solidFill>
                  <a:schemeClr val="accent3">
                    <a:lumMod val="60000"/>
                    <a:lumOff val="40000"/>
                  </a:schemeClr>
                </a:solidFill>
                <a:latin typeface="Arial" panose="020B0604020202020204"/>
                <a:cs typeface="Arial" panose="020B0604020202020204"/>
              </a:rPr>
              <a:t>+</a:t>
            </a:r>
            <a:r>
              <a:rPr sz="1600" spc="-5" dirty="0">
                <a:solidFill>
                  <a:schemeClr val="accent3">
                    <a:lumMod val="60000"/>
                    <a:lumOff val="40000"/>
                  </a:schemeClr>
                </a:solidFill>
                <a:latin typeface="宋体" panose="02010600030101010101" pitchFamily="2" charset="-122"/>
                <a:cs typeface="宋体" panose="02010600030101010101" pitchFamily="2" charset="-122"/>
              </a:rPr>
              <a:t>早操</a:t>
            </a:r>
            <a:endParaRPr sz="1600" dirty="0">
              <a:solidFill>
                <a:schemeClr val="accent3">
                  <a:lumMod val="60000"/>
                  <a:lumOff val="40000"/>
                </a:schemeClr>
              </a:solidFill>
              <a:latin typeface="宋体" panose="02010600030101010101" pitchFamily="2" charset="-122"/>
              <a:cs typeface="宋体" panose="02010600030101010101" pitchFamily="2" charset="-122"/>
            </a:endParaRPr>
          </a:p>
          <a:p>
            <a:pPr marL="90805">
              <a:lnSpc>
                <a:spcPct val="100000"/>
              </a:lnSpc>
              <a:spcBef>
                <a:spcPts val="480"/>
              </a:spcBef>
            </a:pPr>
            <a:r>
              <a:rPr sz="1600" spc="-5" dirty="0">
                <a:solidFill>
                  <a:schemeClr val="accent3">
                    <a:lumMod val="60000"/>
                    <a:lumOff val="40000"/>
                  </a:schemeClr>
                </a:solidFill>
                <a:latin typeface="Arial" panose="020B0604020202020204"/>
                <a:cs typeface="Arial" panose="020B0604020202020204"/>
              </a:rPr>
              <a:t>9:10——9:30</a:t>
            </a:r>
            <a:r>
              <a:rPr sz="1600" spc="-5" dirty="0">
                <a:solidFill>
                  <a:schemeClr val="accent3">
                    <a:lumMod val="60000"/>
                    <a:lumOff val="40000"/>
                  </a:schemeClr>
                </a:solidFill>
                <a:latin typeface="宋体" panose="02010600030101010101" pitchFamily="2" charset="-122"/>
                <a:cs typeface="宋体" panose="02010600030101010101" pitchFamily="2" charset="-122"/>
              </a:rPr>
              <a:t>集体活动</a:t>
            </a:r>
            <a:endParaRPr sz="1600" dirty="0">
              <a:solidFill>
                <a:schemeClr val="accent3">
                  <a:lumMod val="60000"/>
                  <a:lumOff val="40000"/>
                </a:schemeClr>
              </a:solidFill>
              <a:latin typeface="宋体" panose="02010600030101010101" pitchFamily="2" charset="-122"/>
              <a:cs typeface="宋体" panose="02010600030101010101" pitchFamily="2" charset="-122"/>
            </a:endParaRPr>
          </a:p>
          <a:p>
            <a:pPr marL="90805">
              <a:lnSpc>
                <a:spcPct val="100000"/>
              </a:lnSpc>
              <a:spcBef>
                <a:spcPts val="480"/>
              </a:spcBef>
            </a:pPr>
            <a:r>
              <a:rPr sz="1600" spc="-5" dirty="0">
                <a:solidFill>
                  <a:schemeClr val="accent3">
                    <a:lumMod val="60000"/>
                    <a:lumOff val="40000"/>
                  </a:schemeClr>
                </a:solidFill>
                <a:latin typeface="Arial" panose="020B0604020202020204"/>
                <a:cs typeface="Arial" panose="020B0604020202020204"/>
              </a:rPr>
              <a:t>9:30—</a:t>
            </a:r>
            <a:r>
              <a:rPr sz="1600" spc="-25" dirty="0">
                <a:solidFill>
                  <a:schemeClr val="accent3">
                    <a:lumMod val="60000"/>
                    <a:lumOff val="40000"/>
                  </a:schemeClr>
                </a:solidFill>
                <a:latin typeface="Arial" panose="020B0604020202020204"/>
                <a:cs typeface="Arial" panose="020B0604020202020204"/>
              </a:rPr>
              <a:t> </a:t>
            </a:r>
            <a:r>
              <a:rPr sz="1600" spc="-5" dirty="0">
                <a:solidFill>
                  <a:schemeClr val="accent3">
                    <a:lumMod val="60000"/>
                    <a:lumOff val="40000"/>
                  </a:schemeClr>
                </a:solidFill>
                <a:latin typeface="Arial" panose="020B0604020202020204"/>
                <a:cs typeface="Arial" panose="020B0604020202020204"/>
              </a:rPr>
              <a:t>10:00</a:t>
            </a:r>
            <a:r>
              <a:rPr sz="1600" spc="-5" dirty="0">
                <a:solidFill>
                  <a:schemeClr val="accent3">
                    <a:lumMod val="60000"/>
                    <a:lumOff val="40000"/>
                  </a:schemeClr>
                </a:solidFill>
                <a:latin typeface="宋体" panose="02010600030101010101" pitchFamily="2" charset="-122"/>
                <a:cs typeface="宋体" panose="02010600030101010101" pitchFamily="2" charset="-122"/>
              </a:rPr>
              <a:t>生活活动</a:t>
            </a:r>
            <a:r>
              <a:rPr sz="1600" dirty="0">
                <a:solidFill>
                  <a:schemeClr val="accent3">
                    <a:lumMod val="60000"/>
                    <a:lumOff val="40000"/>
                  </a:schemeClr>
                </a:solidFill>
                <a:latin typeface="Arial" panose="020B0604020202020204"/>
                <a:cs typeface="Arial" panose="020B0604020202020204"/>
              </a:rPr>
              <a:t>+</a:t>
            </a:r>
            <a:r>
              <a:rPr sz="1600" spc="-5" dirty="0">
                <a:solidFill>
                  <a:schemeClr val="accent3">
                    <a:lumMod val="60000"/>
                    <a:lumOff val="40000"/>
                  </a:schemeClr>
                </a:solidFill>
                <a:latin typeface="宋体" panose="02010600030101010101" pitchFamily="2" charset="-122"/>
                <a:cs typeface="宋体" panose="02010600030101010101" pitchFamily="2" charset="-122"/>
              </a:rPr>
              <a:t>户外活动</a:t>
            </a:r>
            <a:endParaRPr sz="1600" dirty="0">
              <a:solidFill>
                <a:schemeClr val="accent3">
                  <a:lumMod val="60000"/>
                  <a:lumOff val="40000"/>
                </a:schemeClr>
              </a:solidFill>
              <a:latin typeface="宋体" panose="02010600030101010101" pitchFamily="2" charset="-122"/>
              <a:cs typeface="宋体" panose="02010600030101010101" pitchFamily="2" charset="-122"/>
            </a:endParaRPr>
          </a:p>
          <a:p>
            <a:pPr marL="90805">
              <a:lnSpc>
                <a:spcPct val="100000"/>
              </a:lnSpc>
              <a:spcBef>
                <a:spcPts val="480"/>
              </a:spcBef>
            </a:pPr>
            <a:r>
              <a:rPr sz="1600" spc="-5" dirty="0">
                <a:solidFill>
                  <a:schemeClr val="accent3">
                    <a:lumMod val="60000"/>
                    <a:lumOff val="40000"/>
                  </a:schemeClr>
                </a:solidFill>
                <a:latin typeface="Arial" panose="020B0604020202020204"/>
                <a:cs typeface="Arial" panose="020B0604020202020204"/>
              </a:rPr>
              <a:t>10:00——10:50</a:t>
            </a:r>
            <a:r>
              <a:rPr sz="1600" spc="-5" dirty="0">
                <a:solidFill>
                  <a:schemeClr val="accent3">
                    <a:lumMod val="60000"/>
                    <a:lumOff val="40000"/>
                  </a:schemeClr>
                </a:solidFill>
                <a:latin typeface="宋体" panose="02010600030101010101" pitchFamily="2" charset="-122"/>
                <a:cs typeface="宋体" panose="02010600030101010101" pitchFamily="2" charset="-122"/>
              </a:rPr>
              <a:t>创造性游戏</a:t>
            </a:r>
            <a:endParaRPr sz="1600" dirty="0">
              <a:solidFill>
                <a:schemeClr val="accent3">
                  <a:lumMod val="60000"/>
                  <a:lumOff val="40000"/>
                </a:schemeClr>
              </a:solidFill>
              <a:latin typeface="宋体" panose="02010600030101010101" pitchFamily="2" charset="-122"/>
              <a:cs typeface="宋体" panose="02010600030101010101" pitchFamily="2" charset="-122"/>
            </a:endParaRPr>
          </a:p>
          <a:p>
            <a:pPr marL="90805">
              <a:lnSpc>
                <a:spcPct val="100000"/>
              </a:lnSpc>
              <a:spcBef>
                <a:spcPts val="480"/>
              </a:spcBef>
            </a:pPr>
            <a:r>
              <a:rPr sz="1600" spc="-15" dirty="0">
                <a:solidFill>
                  <a:schemeClr val="accent3">
                    <a:lumMod val="60000"/>
                    <a:lumOff val="40000"/>
                  </a:schemeClr>
                </a:solidFill>
                <a:latin typeface="Arial" panose="020B0604020202020204"/>
                <a:cs typeface="Arial" panose="020B0604020202020204"/>
              </a:rPr>
              <a:t>10:50——11:10</a:t>
            </a:r>
            <a:r>
              <a:rPr sz="1600" spc="-5" dirty="0">
                <a:solidFill>
                  <a:schemeClr val="accent3">
                    <a:lumMod val="60000"/>
                    <a:lumOff val="40000"/>
                  </a:schemeClr>
                </a:solidFill>
                <a:latin typeface="宋体" panose="02010600030101010101" pitchFamily="2" charset="-122"/>
                <a:cs typeface="宋体" panose="02010600030101010101" pitchFamily="2" charset="-122"/>
              </a:rPr>
              <a:t>餐前活动</a:t>
            </a:r>
            <a:endParaRPr sz="1600" dirty="0">
              <a:solidFill>
                <a:schemeClr val="accent3">
                  <a:lumMod val="60000"/>
                  <a:lumOff val="40000"/>
                </a:schemeClr>
              </a:solidFill>
              <a:latin typeface="宋体" panose="02010600030101010101" pitchFamily="2" charset="-122"/>
              <a:cs typeface="宋体" panose="02010600030101010101" pitchFamily="2" charset="-122"/>
            </a:endParaRPr>
          </a:p>
          <a:p>
            <a:pPr marL="90805">
              <a:lnSpc>
                <a:spcPct val="100000"/>
              </a:lnSpc>
              <a:spcBef>
                <a:spcPts val="485"/>
              </a:spcBef>
            </a:pPr>
            <a:r>
              <a:rPr sz="1600" spc="-25" dirty="0">
                <a:solidFill>
                  <a:schemeClr val="accent3">
                    <a:lumMod val="60000"/>
                    <a:lumOff val="40000"/>
                  </a:schemeClr>
                </a:solidFill>
                <a:latin typeface="Arial" panose="020B0604020202020204"/>
                <a:cs typeface="Arial" panose="020B0604020202020204"/>
              </a:rPr>
              <a:t>11:10——11:40</a:t>
            </a:r>
            <a:r>
              <a:rPr sz="1600" spc="-5" dirty="0">
                <a:solidFill>
                  <a:schemeClr val="accent3">
                    <a:lumMod val="60000"/>
                    <a:lumOff val="40000"/>
                  </a:schemeClr>
                </a:solidFill>
                <a:latin typeface="宋体" panose="02010600030101010101" pitchFamily="2" charset="-122"/>
                <a:cs typeface="宋体" panose="02010600030101010101" pitchFamily="2" charset="-122"/>
              </a:rPr>
              <a:t>午餐</a:t>
            </a:r>
            <a:endParaRPr sz="1600" dirty="0">
              <a:solidFill>
                <a:schemeClr val="accent3">
                  <a:lumMod val="60000"/>
                  <a:lumOff val="40000"/>
                </a:schemeClr>
              </a:solidFill>
              <a:latin typeface="宋体" panose="02010600030101010101" pitchFamily="2" charset="-122"/>
              <a:cs typeface="宋体" panose="02010600030101010101" pitchFamily="2" charset="-122"/>
            </a:endParaRPr>
          </a:p>
          <a:p>
            <a:pPr marL="90805">
              <a:lnSpc>
                <a:spcPct val="100000"/>
              </a:lnSpc>
              <a:spcBef>
                <a:spcPts val="480"/>
              </a:spcBef>
            </a:pPr>
            <a:r>
              <a:rPr sz="1600" spc="-15" dirty="0">
                <a:solidFill>
                  <a:schemeClr val="accent3">
                    <a:lumMod val="60000"/>
                    <a:lumOff val="40000"/>
                  </a:schemeClr>
                </a:solidFill>
                <a:latin typeface="Arial" panose="020B0604020202020204"/>
                <a:cs typeface="Arial" panose="020B0604020202020204"/>
              </a:rPr>
              <a:t>11:40——12:00</a:t>
            </a:r>
            <a:r>
              <a:rPr sz="1600" spc="-5" dirty="0">
                <a:solidFill>
                  <a:schemeClr val="accent3">
                    <a:lumMod val="60000"/>
                    <a:lumOff val="40000"/>
                  </a:schemeClr>
                </a:solidFill>
                <a:latin typeface="宋体" panose="02010600030101010101" pitchFamily="2" charset="-122"/>
                <a:cs typeface="宋体" panose="02010600030101010101" pitchFamily="2" charset="-122"/>
              </a:rPr>
              <a:t>餐后散步</a:t>
            </a:r>
            <a:endParaRPr sz="1600" dirty="0">
              <a:solidFill>
                <a:schemeClr val="accent3">
                  <a:lumMod val="60000"/>
                  <a:lumOff val="40000"/>
                </a:schemeClr>
              </a:solidFill>
              <a:latin typeface="宋体" panose="02010600030101010101" pitchFamily="2" charset="-122"/>
              <a:cs typeface="宋体" panose="02010600030101010101" pitchFamily="2" charset="-122"/>
            </a:endParaRPr>
          </a:p>
          <a:p>
            <a:pPr marL="90805">
              <a:lnSpc>
                <a:spcPct val="100000"/>
              </a:lnSpc>
              <a:spcBef>
                <a:spcPts val="250"/>
              </a:spcBef>
            </a:pPr>
            <a:r>
              <a:rPr sz="1600" spc="-5" dirty="0">
                <a:solidFill>
                  <a:schemeClr val="accent3">
                    <a:lumMod val="60000"/>
                    <a:lumOff val="40000"/>
                  </a:schemeClr>
                </a:solidFill>
                <a:latin typeface="Arial" panose="020B0604020202020204"/>
                <a:cs typeface="Arial" panose="020B0604020202020204"/>
              </a:rPr>
              <a:t>12:00——2:30</a:t>
            </a:r>
            <a:r>
              <a:rPr sz="1600" spc="-5" dirty="0">
                <a:solidFill>
                  <a:schemeClr val="accent3">
                    <a:lumMod val="60000"/>
                    <a:lumOff val="40000"/>
                  </a:schemeClr>
                </a:solidFill>
                <a:latin typeface="宋体" panose="02010600030101010101" pitchFamily="2" charset="-122"/>
                <a:cs typeface="宋体" panose="02010600030101010101" pitchFamily="2" charset="-122"/>
              </a:rPr>
              <a:t>午睡</a:t>
            </a:r>
            <a:endParaRPr sz="1600" dirty="0">
              <a:solidFill>
                <a:schemeClr val="accent3">
                  <a:lumMod val="60000"/>
                  <a:lumOff val="40000"/>
                </a:schemeClr>
              </a:solidFill>
              <a:latin typeface="宋体" panose="02010600030101010101" pitchFamily="2" charset="-122"/>
              <a:cs typeface="宋体" panose="02010600030101010101" pitchFamily="2" charset="-122"/>
            </a:endParaRPr>
          </a:p>
        </p:txBody>
      </p:sp>
      <p:sp>
        <p:nvSpPr>
          <p:cNvPr id="6" name="object 6"/>
          <p:cNvSpPr txBox="1"/>
          <p:nvPr/>
        </p:nvSpPr>
        <p:spPr>
          <a:xfrm>
            <a:off x="3875116" y="925888"/>
            <a:ext cx="5127568" cy="3890809"/>
          </a:xfrm>
          <a:prstGeom prst="rect">
            <a:avLst/>
          </a:prstGeom>
        </p:spPr>
        <p:txBody>
          <a:bodyPr vert="horz" wrap="square" lIns="0" tIns="12700" rIns="0" bIns="0" rtlCol="0">
            <a:spAutoFit/>
          </a:bodyPr>
          <a:lstStyle/>
          <a:p>
            <a:pPr marL="12065" indent="0" fontAlgn="auto">
              <a:lnSpc>
                <a:spcPct val="150000"/>
              </a:lnSpc>
              <a:spcBef>
                <a:spcPts val="0"/>
              </a:spcBef>
              <a:buSzPct val="92000"/>
              <a:buNone/>
              <a:tabLst>
                <a:tab pos="403860" algn="l"/>
              </a:tabLst>
            </a:pPr>
            <a:r>
              <a:rPr lang="zh-CN" altLang="en-US" sz="1400" b="1" dirty="0">
                <a:solidFill>
                  <a:schemeClr val="bg2">
                    <a:lumMod val="25000"/>
                  </a:schemeClr>
                </a:solidFill>
                <a:latin typeface="微软雅黑" panose="020B0503020204020204" charset="-122"/>
                <a:ea typeface="微软雅黑" panose="020B0503020204020204" charset="-122"/>
                <a:cs typeface="微软雅黑" panose="020B0503020204020204" charset="-122"/>
              </a:rPr>
              <a:t>分析：</a:t>
            </a:r>
          </a:p>
          <a:p>
            <a:pPr marL="12065" indent="0" fontAlgn="auto">
              <a:lnSpc>
                <a:spcPct val="150000"/>
              </a:lnSpc>
              <a:spcBef>
                <a:spcPts val="0"/>
              </a:spcBef>
              <a:buSzPct val="92000"/>
              <a:buNone/>
              <a:tabLst>
                <a:tab pos="403860" algn="l"/>
              </a:tabLst>
            </a:pPr>
            <a:r>
              <a:rPr lang="en-US" sz="1400" dirty="0" smtClean="0">
                <a:solidFill>
                  <a:schemeClr val="bg2">
                    <a:lumMod val="25000"/>
                  </a:schemeClr>
                </a:solidFill>
                <a:latin typeface="微软雅黑" panose="020B0503020204020204" charset="-122"/>
                <a:ea typeface="微软雅黑" panose="020B0503020204020204" charset="-122"/>
                <a:cs typeface="微软雅黑" panose="020B0503020204020204" charset="-122"/>
              </a:rPr>
              <a:t>1</a:t>
            </a:r>
            <a:r>
              <a:rPr 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rPr>
              <a:t>.</a:t>
            </a:r>
            <a:r>
              <a:rPr sz="1400" dirty="0" smtClean="0">
                <a:solidFill>
                  <a:schemeClr val="bg2">
                    <a:lumMod val="25000"/>
                  </a:schemeClr>
                </a:solidFill>
                <a:latin typeface="微软雅黑" panose="020B0503020204020204" charset="-122"/>
                <a:ea typeface="微软雅黑" panose="020B0503020204020204" charset="-122"/>
                <a:cs typeface="微软雅黑" panose="020B0503020204020204" charset="-122"/>
              </a:rPr>
              <a:t>原有作息安排将幼儿早晨时段分成了四个细碎的活动环节</a:t>
            </a:r>
            <a:r>
              <a:rPr sz="1400" dirty="0">
                <a:solidFill>
                  <a:schemeClr val="bg2">
                    <a:lumMod val="25000"/>
                  </a:schemeClr>
                </a:solidFill>
                <a:latin typeface="微软雅黑" panose="020B0503020204020204" charset="-122"/>
                <a:ea typeface="微软雅黑" panose="020B0503020204020204" charset="-122"/>
                <a:cs typeface="微软雅黑" panose="020B0503020204020204" charset="-122"/>
              </a:rPr>
              <a:t>，每个活动环节能够给予 孩子的时间又非常有限，教师们依据观察， 很快就发现了问题：每天早晨来的晚的孩子 往往会赶不上吃点心的时间，也来不及完成 劳动；而来的早的孩子也会出现等待同伴的 现象。更不用说晨间谈话了，有时教师会在 幼儿进行晨间活动时发现有价值的问题，但 作息表中规定的时间又不能与孩子们就发生 的问题进行深入地交流，往往让教师陷入</a:t>
            </a:r>
            <a:r>
              <a:rPr lang="zh-CN" sz="1400" dirty="0">
                <a:solidFill>
                  <a:schemeClr val="bg2">
                    <a:lumMod val="25000"/>
                  </a:schemeClr>
                </a:solidFill>
                <a:latin typeface="微软雅黑" panose="020B0503020204020204" charset="-122"/>
                <a:ea typeface="微软雅黑" panose="020B0503020204020204" charset="-122"/>
                <a:cs typeface="微软雅黑" panose="020B0503020204020204" charset="-122"/>
              </a:rPr>
              <a:t>困境。</a:t>
            </a:r>
            <a:endParaRPr sz="140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buNone/>
            </a:pPr>
            <a:endParaRPr sz="140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marL="12700" marR="5080" indent="0" fontAlgn="auto">
              <a:lnSpc>
                <a:spcPct val="150000"/>
              </a:lnSpc>
              <a:spcBef>
                <a:spcPts val="0"/>
              </a:spcBef>
              <a:buSzPct val="92000"/>
              <a:buNone/>
              <a:tabLst>
                <a:tab pos="403860" algn="l"/>
              </a:tabLst>
            </a:pPr>
            <a:r>
              <a:rPr lang="en-US" sz="1400" dirty="0" smtClean="0">
                <a:solidFill>
                  <a:schemeClr val="bg2">
                    <a:lumMod val="25000"/>
                  </a:schemeClr>
                </a:solidFill>
                <a:latin typeface="微软雅黑" panose="020B0503020204020204" charset="-122"/>
                <a:ea typeface="微软雅黑" panose="020B0503020204020204" charset="-122"/>
                <a:cs typeface="微软雅黑" panose="020B0503020204020204" charset="-122"/>
              </a:rPr>
              <a:t>2</a:t>
            </a:r>
            <a:r>
              <a:rPr lang="en-US" altLang="zh-CN" sz="1400" dirty="0" smtClean="0">
                <a:solidFill>
                  <a:schemeClr val="bg2">
                    <a:lumMod val="25000"/>
                  </a:schemeClr>
                </a:solidFill>
                <a:latin typeface="微软雅黑" panose="020B0503020204020204" charset="-122"/>
                <a:ea typeface="微软雅黑" panose="020B0503020204020204" charset="-122"/>
                <a:cs typeface="微软雅黑" panose="020B0503020204020204" charset="-122"/>
              </a:rPr>
              <a:t>.</a:t>
            </a:r>
            <a:r>
              <a:rPr sz="1400" dirty="0" smtClean="0">
                <a:solidFill>
                  <a:schemeClr val="bg2">
                    <a:lumMod val="25000"/>
                  </a:schemeClr>
                </a:solidFill>
                <a:latin typeface="微软雅黑" panose="020B0503020204020204" charset="-122"/>
                <a:ea typeface="微软雅黑" panose="020B0503020204020204" charset="-122"/>
                <a:cs typeface="微软雅黑" panose="020B0503020204020204" charset="-122"/>
              </a:rPr>
              <a:t>原作息表中晨锻环节与户外活动环节中间加了一个集体活动</a:t>
            </a:r>
            <a:r>
              <a:rPr sz="1400" dirty="0">
                <a:solidFill>
                  <a:schemeClr val="bg2">
                    <a:lumMod val="25000"/>
                  </a:schemeClr>
                </a:solidFill>
                <a:latin typeface="微软雅黑" panose="020B0503020204020204" charset="-122"/>
                <a:ea typeface="微软雅黑" panose="020B0503020204020204" charset="-122"/>
                <a:cs typeface="微软雅黑" panose="020B0503020204020204" charset="-122"/>
              </a:rPr>
              <a:t>，在具体的实施过程中， 孩子们（特别是小班孩子）的时间会浪费在 不停地进教室出教室、上下楼梯的过程中。</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主题​​">
  <a:themeElements>
    <a:clrScheme name="1春天你好">
      <a:dk1>
        <a:sysClr val="windowText" lastClr="000000"/>
      </a:dk1>
      <a:lt1>
        <a:sysClr val="window" lastClr="FFFFFF"/>
      </a:lt1>
      <a:dk2>
        <a:srgbClr val="44546A"/>
      </a:dk2>
      <a:lt2>
        <a:srgbClr val="E7E6E6"/>
      </a:lt2>
      <a:accent1>
        <a:srgbClr val="8CA4A1"/>
      </a:accent1>
      <a:accent2>
        <a:srgbClr val="365C72"/>
      </a:accent2>
      <a:accent3>
        <a:srgbClr val="3C2A36"/>
      </a:accent3>
      <a:accent4>
        <a:srgbClr val="FFC000"/>
      </a:accent4>
      <a:accent5>
        <a:srgbClr val="5B9BD5"/>
      </a:accent5>
      <a:accent6>
        <a:srgbClr val="70AD47"/>
      </a:accent6>
      <a:hlink>
        <a:srgbClr val="000000"/>
      </a:hlink>
      <a:folHlink>
        <a:srgbClr val="954F72"/>
      </a:folHlink>
    </a:clrScheme>
    <a:fontScheme name="方正宋刻本秀楷简体">
      <a:majorFont>
        <a:latin typeface="方正清刻本悦宋简体"/>
        <a:ea typeface="方正宋刻本秀楷简体"/>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1105</Words>
  <Application>Microsoft Office PowerPoint</Application>
  <PresentationFormat>全屏显示(16:9)</PresentationFormat>
  <Paragraphs>139</Paragraphs>
  <Slides>25</Slides>
  <Notes>9</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25</vt:i4>
      </vt:variant>
    </vt:vector>
  </HeadingPairs>
  <TitlesOfParts>
    <vt:vector size="37" baseType="lpstr">
      <vt:lpstr>Gill Sans</vt:lpstr>
      <vt:lpstr>等线</vt:lpstr>
      <vt:lpstr>方正清刻本悦宋简体</vt:lpstr>
      <vt:lpstr>方正宋刻本秀楷简体</vt:lpstr>
      <vt:lpstr>宋体</vt:lpstr>
      <vt:lpstr>微软雅黑</vt:lpstr>
      <vt:lpstr>微软雅黑 Light</vt:lpstr>
      <vt:lpstr>Arial</vt:lpstr>
      <vt:lpstr>Calibri</vt:lpstr>
      <vt:lpstr>Calibri Light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1.从“原有作息时间安排”上发现问题。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熊猫 哒哒</dc:creator>
  <cp:lastModifiedBy>PC</cp:lastModifiedBy>
  <cp:revision>14</cp:revision>
  <dcterms:created xsi:type="dcterms:W3CDTF">2019-03-11T07:55:01Z</dcterms:created>
  <dcterms:modified xsi:type="dcterms:W3CDTF">2019-03-11T23:59:57Z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