
<file path=[Content_Types].xml><?xml version="1.0" encoding="utf-8"?>
<Types xmlns="http://schemas.openxmlformats.org/package/2006/content-types">
  <Default Extension="wav" ContentType="audio/x-wav"/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  <p:sldId id="279" r:id="rId4"/>
    <p:sldId id="280" r:id="rId5"/>
    <p:sldId id="281" r:id="rId6"/>
    <p:sldId id="268" r:id="rId7"/>
    <p:sldId id="269" r:id="rId8"/>
    <p:sldId id="271" r:id="rId9"/>
    <p:sldId id="273" r:id="rId10"/>
    <p:sldId id="272" r:id="rId11"/>
    <p:sldId id="274" r:id="rId12"/>
    <p:sldId id="275" r:id="rId13"/>
    <p:sldId id="282" r:id="rId14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25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2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D7AC-8EA9-432D-9CF3-CABD4A7D13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C0DB-8FBC-48CF-9115-C49B9563A7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 panose="05020102010507070707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 panose="05020102010507070707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 panose="05020102010507070707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 panose="05020102010507070707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 panose="050201020105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0.png"/><Relationship Id="rId7" Type="http://schemas.openxmlformats.org/officeDocument/2006/relationships/image" Target="../media/image31.png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10.png"/><Relationship Id="rId1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标题 1"/>
          <p:cNvPicPr>
            <a:picLocks noGrp="1"/>
          </p:cNvPicPr>
          <p:nvPr>
            <p:ph type="ctrTitle" idx="4294967295"/>
          </p:nvPr>
        </p:nvPicPr>
        <p:blipFill>
          <a:blip r:embed="rId1"/>
          <a:stretch>
            <a:fillRect/>
          </a:stretch>
        </p:blipFill>
        <p:spPr>
          <a:xfrm>
            <a:off x="0" y="1268413"/>
            <a:ext cx="9144000" cy="2952750"/>
          </a:xfrm>
        </p:spPr>
      </p:pic>
      <p:sp>
        <p:nvSpPr>
          <p:cNvPr id="4099" name="TextBox 3"/>
          <p:cNvSpPr txBox="1"/>
          <p:nvPr/>
        </p:nvSpPr>
        <p:spPr>
          <a:xfrm>
            <a:off x="357188" y="374650"/>
            <a:ext cx="4143375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000" b="1">
                <a:latin typeface="Arial" panose="020B0604020202020204" pitchFamily="34" charset="0"/>
              </a:rPr>
              <a:t>苏教版六年级数学上册</a:t>
            </a:r>
            <a:endParaRPr lang="zh-CN" altLang="en-US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图片 16388"/>
          <p:cNvPicPr>
            <a:picLocks noChangeAspect="1"/>
          </p:cNvPicPr>
          <p:nvPr/>
        </p:nvPicPr>
        <p:blipFill>
          <a:blip r:embed="rId1">
            <a:lum bright="-29999" contrast="48000"/>
          </a:blip>
          <a:stretch>
            <a:fillRect/>
          </a:stretch>
        </p:blipFill>
        <p:spPr>
          <a:xfrm>
            <a:off x="250825" y="1700213"/>
            <a:ext cx="5756275" cy="603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图片 16389"/>
          <p:cNvPicPr>
            <a:picLocks noChangeAspect="1"/>
          </p:cNvPicPr>
          <p:nvPr/>
        </p:nvPicPr>
        <p:blipFill>
          <a:blip r:embed="rId2">
            <a:lum bright="-29999" contrast="48000"/>
          </a:blip>
          <a:stretch>
            <a:fillRect/>
          </a:stretch>
        </p:blipFill>
        <p:spPr>
          <a:xfrm>
            <a:off x="179388" y="2636838"/>
            <a:ext cx="1131887" cy="1709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1" name="图片 16390"/>
          <p:cNvPicPr>
            <a:picLocks noChangeAspect="1"/>
          </p:cNvPicPr>
          <p:nvPr/>
        </p:nvPicPr>
        <p:blipFill>
          <a:blip r:embed="rId3">
            <a:lum bright="-29999" contrast="48000"/>
          </a:blip>
          <a:stretch>
            <a:fillRect/>
          </a:stretch>
        </p:blipFill>
        <p:spPr>
          <a:xfrm>
            <a:off x="1835150" y="2781300"/>
            <a:ext cx="1030288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2" name="图片 16391"/>
          <p:cNvPicPr>
            <a:picLocks noChangeAspect="1"/>
          </p:cNvPicPr>
          <p:nvPr/>
        </p:nvPicPr>
        <p:blipFill>
          <a:blip r:embed="rId4">
            <a:lum bright="-29999" contrast="48000"/>
          </a:blip>
          <a:stretch>
            <a:fillRect/>
          </a:stretch>
        </p:blipFill>
        <p:spPr>
          <a:xfrm>
            <a:off x="3348038" y="2781300"/>
            <a:ext cx="1030287" cy="1533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3" name="图片 16392"/>
          <p:cNvPicPr>
            <a:picLocks noChangeAspect="1"/>
          </p:cNvPicPr>
          <p:nvPr/>
        </p:nvPicPr>
        <p:blipFill>
          <a:blip r:embed="rId5">
            <a:lum bright="-29999" contrast="48000"/>
          </a:blip>
          <a:stretch>
            <a:fillRect/>
          </a:stretch>
        </p:blipFill>
        <p:spPr>
          <a:xfrm>
            <a:off x="4859338" y="2781300"/>
            <a:ext cx="1157287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4" name="图片 16393"/>
          <p:cNvPicPr>
            <a:picLocks noChangeAspect="1"/>
          </p:cNvPicPr>
          <p:nvPr/>
        </p:nvPicPr>
        <p:blipFill>
          <a:blip r:embed="rId6">
            <a:lum bright="-29999" contrast="48000"/>
          </a:blip>
          <a:stretch>
            <a:fillRect/>
          </a:stretch>
        </p:blipFill>
        <p:spPr>
          <a:xfrm>
            <a:off x="6227763" y="2708275"/>
            <a:ext cx="1055687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5" name="图片 16394"/>
          <p:cNvPicPr>
            <a:picLocks noChangeAspect="1"/>
          </p:cNvPicPr>
          <p:nvPr/>
        </p:nvPicPr>
        <p:blipFill>
          <a:blip r:embed="rId7">
            <a:lum bright="-29999" contrast="48000"/>
          </a:blip>
          <a:stretch>
            <a:fillRect/>
          </a:stretch>
        </p:blipFill>
        <p:spPr>
          <a:xfrm>
            <a:off x="7667625" y="2636838"/>
            <a:ext cx="1182688" cy="158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7" name="直接连接符 16396"/>
          <p:cNvSpPr/>
          <p:nvPr/>
        </p:nvSpPr>
        <p:spPr>
          <a:xfrm>
            <a:off x="1042988" y="3141663"/>
            <a:ext cx="6697662" cy="792162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8" name="直接连接符 16397"/>
          <p:cNvSpPr/>
          <p:nvPr/>
        </p:nvSpPr>
        <p:spPr>
          <a:xfrm>
            <a:off x="2771775" y="3141663"/>
            <a:ext cx="2232025" cy="935037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9" name="直接连接符 16398"/>
          <p:cNvSpPr/>
          <p:nvPr/>
        </p:nvSpPr>
        <p:spPr>
          <a:xfrm flipH="1">
            <a:off x="2268538" y="3213100"/>
            <a:ext cx="1582737" cy="792163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0" name="直接连接符 16399"/>
          <p:cNvSpPr/>
          <p:nvPr/>
        </p:nvSpPr>
        <p:spPr>
          <a:xfrm flipH="1">
            <a:off x="1187450" y="3284538"/>
            <a:ext cx="4030663" cy="649287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1" name="直接连接符 16400"/>
          <p:cNvSpPr/>
          <p:nvPr/>
        </p:nvSpPr>
        <p:spPr>
          <a:xfrm flipH="1">
            <a:off x="4211638" y="3141663"/>
            <a:ext cx="2592387" cy="863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2" name="直接连接符 16401"/>
          <p:cNvSpPr/>
          <p:nvPr/>
        </p:nvSpPr>
        <p:spPr>
          <a:xfrm flipH="1">
            <a:off x="6732588" y="3141663"/>
            <a:ext cx="1582737" cy="792162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15" name="图片 2" descr="act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文本框 17412"/>
          <p:cNvSpPr txBox="1"/>
          <p:nvPr/>
        </p:nvSpPr>
        <p:spPr>
          <a:xfrm>
            <a:off x="684213" y="476250"/>
            <a:ext cx="77755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2.</a:t>
            </a:r>
            <a:r>
              <a:rPr lang="zh-CN" altLang="en-US" sz="3600" b="1" dirty="0">
                <a:latin typeface="宋体" panose="02010600030101010101" pitchFamily="2" charset="-122"/>
              </a:rPr>
              <a:t>把</a:t>
            </a:r>
            <a:r>
              <a:rPr lang="en-US" altLang="zh-CN" sz="3600" b="1">
                <a:latin typeface="宋体" panose="02010600030101010101" pitchFamily="2" charset="-122"/>
              </a:rPr>
              <a:t>0.4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0.752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1.36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0.018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3.9</a:t>
            </a:r>
            <a:r>
              <a:rPr lang="zh-CN" altLang="en-US" sz="3600" b="1" dirty="0">
                <a:latin typeface="宋体" panose="02010600030101010101" pitchFamily="2" charset="-122"/>
              </a:rPr>
              <a:t>改写成百分数。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684213" y="3573463"/>
            <a:ext cx="77755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3.</a:t>
            </a:r>
            <a:r>
              <a:rPr lang="zh-CN" altLang="en-US" sz="3600" b="1" dirty="0">
                <a:latin typeface="宋体" panose="02010600030101010101" pitchFamily="2" charset="-122"/>
              </a:rPr>
              <a:t>把</a:t>
            </a:r>
            <a:r>
              <a:rPr lang="en-US" altLang="zh-CN" sz="3600" b="1">
                <a:latin typeface="宋体" panose="02010600030101010101" pitchFamily="2" charset="-122"/>
              </a:rPr>
              <a:t>80%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8%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56%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200%</a:t>
            </a:r>
            <a:r>
              <a:rPr lang="zh-CN" altLang="en-US" sz="3600" b="1" dirty="0">
                <a:latin typeface="宋体" panose="02010600030101010101" pitchFamily="2" charset="-122"/>
              </a:rPr>
              <a:t>、</a:t>
            </a:r>
            <a:r>
              <a:rPr lang="en-US" altLang="zh-CN" sz="3600" b="1">
                <a:latin typeface="宋体" panose="02010600030101010101" pitchFamily="2" charset="-122"/>
              </a:rPr>
              <a:t>0.7%</a:t>
            </a:r>
            <a:r>
              <a:rPr lang="zh-CN" altLang="en-US" sz="3600" b="1" dirty="0">
                <a:latin typeface="宋体" panose="02010600030101010101" pitchFamily="2" charset="-122"/>
              </a:rPr>
              <a:t>改写成小数或整数。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  <p:sp>
        <p:nvSpPr>
          <p:cNvPr id="17415" name="TextBox 9"/>
          <p:cNvSpPr txBox="1"/>
          <p:nvPr/>
        </p:nvSpPr>
        <p:spPr>
          <a:xfrm>
            <a:off x="611188" y="1844675"/>
            <a:ext cx="20240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0.4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40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16" name="TextBox 9"/>
          <p:cNvSpPr txBox="1"/>
          <p:nvPr/>
        </p:nvSpPr>
        <p:spPr>
          <a:xfrm>
            <a:off x="2843213" y="1844675"/>
            <a:ext cx="30241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0.752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75.</a:t>
            </a:r>
            <a:r>
              <a:rPr lang="en-US" altLang="zh-CN" sz="3600" b="1">
                <a:latin typeface="宋体" panose="02010600030101010101" pitchFamily="2" charset="-122"/>
              </a:rPr>
              <a:t>2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17" name="TextBox 9"/>
          <p:cNvSpPr txBox="1"/>
          <p:nvPr/>
        </p:nvSpPr>
        <p:spPr>
          <a:xfrm>
            <a:off x="6156325" y="1844675"/>
            <a:ext cx="248443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1.36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1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36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18" name="TextBox 9"/>
          <p:cNvSpPr txBox="1"/>
          <p:nvPr/>
        </p:nvSpPr>
        <p:spPr>
          <a:xfrm>
            <a:off x="684213" y="2708275"/>
            <a:ext cx="30241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0.018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1.</a:t>
            </a:r>
            <a:r>
              <a:rPr lang="en-US" altLang="zh-CN" sz="3600" b="1">
                <a:latin typeface="宋体" panose="02010600030101010101" pitchFamily="2" charset="-122"/>
              </a:rPr>
              <a:t>8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19" name="TextBox 9"/>
          <p:cNvSpPr txBox="1"/>
          <p:nvPr/>
        </p:nvSpPr>
        <p:spPr>
          <a:xfrm>
            <a:off x="3851275" y="2708275"/>
            <a:ext cx="22542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3.9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3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90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20" name="TextBox 9"/>
          <p:cNvSpPr txBox="1"/>
          <p:nvPr/>
        </p:nvSpPr>
        <p:spPr>
          <a:xfrm>
            <a:off x="827088" y="4868863"/>
            <a:ext cx="20240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80%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8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21" name="TextBox 9"/>
          <p:cNvSpPr txBox="1"/>
          <p:nvPr/>
        </p:nvSpPr>
        <p:spPr>
          <a:xfrm>
            <a:off x="3419475" y="4941888"/>
            <a:ext cx="20240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8%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08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22" name="TextBox 9"/>
          <p:cNvSpPr txBox="1"/>
          <p:nvPr/>
        </p:nvSpPr>
        <p:spPr>
          <a:xfrm>
            <a:off x="6011863" y="4941888"/>
            <a:ext cx="22542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56%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56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23" name="TextBox 9"/>
          <p:cNvSpPr txBox="1"/>
          <p:nvPr/>
        </p:nvSpPr>
        <p:spPr>
          <a:xfrm>
            <a:off x="827088" y="5589588"/>
            <a:ext cx="17938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200%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2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7424" name="TextBox 9"/>
          <p:cNvSpPr txBox="1"/>
          <p:nvPr/>
        </p:nvSpPr>
        <p:spPr>
          <a:xfrm>
            <a:off x="3348038" y="5661025"/>
            <a:ext cx="27146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0.7%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00</a:t>
            </a:r>
            <a:r>
              <a:rPr lang="en-US" altLang="zh-CN" sz="3600" b="1">
                <a:latin typeface="宋体" panose="02010600030101010101" pitchFamily="2" charset="-122"/>
              </a:rPr>
              <a:t>7</a:t>
            </a:r>
            <a:endParaRPr lang="en-US" altLang="zh-CN" sz="36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  <p:bldP spid="17423" grpId="0"/>
      <p:bldP spid="174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图片 2" descr="ac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8" name="文本框 4"/>
          <p:cNvSpPr txBox="1"/>
          <p:nvPr/>
        </p:nvSpPr>
        <p:spPr>
          <a:xfrm>
            <a:off x="84667" y="296333"/>
            <a:ext cx="39116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判断，对的打“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09" name="文本框 5"/>
          <p:cNvSpPr txBox="1"/>
          <p:nvPr/>
        </p:nvSpPr>
        <p:spPr>
          <a:xfrm>
            <a:off x="4013200" y="296333"/>
            <a:ext cx="304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√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0" name="文本框 6"/>
          <p:cNvSpPr txBox="1"/>
          <p:nvPr/>
        </p:nvSpPr>
        <p:spPr>
          <a:xfrm>
            <a:off x="4318000" y="296333"/>
            <a:ext cx="3920067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”，错的打“×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11" name="文本框 7"/>
          <p:cNvSpPr txBox="1"/>
          <p:nvPr/>
        </p:nvSpPr>
        <p:spPr>
          <a:xfrm>
            <a:off x="8238067" y="296333"/>
            <a:ext cx="279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”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2" name="文本框 8"/>
          <p:cNvSpPr txBox="1"/>
          <p:nvPr/>
        </p:nvSpPr>
        <p:spPr>
          <a:xfrm>
            <a:off x="8517467" y="296333"/>
            <a:ext cx="558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13" name="文本框 9"/>
          <p:cNvSpPr txBox="1"/>
          <p:nvPr/>
        </p:nvSpPr>
        <p:spPr>
          <a:xfrm>
            <a:off x="9076267" y="296333"/>
            <a:ext cx="152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4" name="文本框 10"/>
          <p:cNvSpPr txBox="1"/>
          <p:nvPr/>
        </p:nvSpPr>
        <p:spPr>
          <a:xfrm>
            <a:off x="846667" y="1439333"/>
            <a:ext cx="254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1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5" name="文本框 11"/>
          <p:cNvSpPr txBox="1"/>
          <p:nvPr/>
        </p:nvSpPr>
        <p:spPr>
          <a:xfrm>
            <a:off x="1100667" y="14393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16" name="文本框 12"/>
          <p:cNvSpPr txBox="1"/>
          <p:nvPr/>
        </p:nvSpPr>
        <p:spPr>
          <a:xfrm>
            <a:off x="1557867" y="1439333"/>
            <a:ext cx="3462867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1.041= 1041% 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7" name="文本框 13"/>
          <p:cNvSpPr txBox="1"/>
          <p:nvPr/>
        </p:nvSpPr>
        <p:spPr>
          <a:xfrm>
            <a:off x="5020733" y="14393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18" name="文本框 14"/>
          <p:cNvSpPr txBox="1"/>
          <p:nvPr/>
        </p:nvSpPr>
        <p:spPr>
          <a:xfrm>
            <a:off x="5477933" y="1439333"/>
            <a:ext cx="372533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9" name="文本框 15"/>
          <p:cNvSpPr txBox="1"/>
          <p:nvPr/>
        </p:nvSpPr>
        <p:spPr>
          <a:xfrm>
            <a:off x="5858933" y="14393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20" name="文本框 16"/>
          <p:cNvSpPr txBox="1"/>
          <p:nvPr/>
        </p:nvSpPr>
        <p:spPr>
          <a:xfrm>
            <a:off x="5384800" y="1380067"/>
            <a:ext cx="558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21" name="文本框 17"/>
          <p:cNvSpPr txBox="1"/>
          <p:nvPr/>
        </p:nvSpPr>
        <p:spPr>
          <a:xfrm>
            <a:off x="5943600" y="1380067"/>
            <a:ext cx="152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23" name="文本框 19"/>
          <p:cNvSpPr txBox="1"/>
          <p:nvPr/>
        </p:nvSpPr>
        <p:spPr>
          <a:xfrm>
            <a:off x="5384800" y="2310765"/>
            <a:ext cx="3048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√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22" name="文本框 18"/>
          <p:cNvSpPr txBox="1"/>
          <p:nvPr/>
        </p:nvSpPr>
        <p:spPr>
          <a:xfrm>
            <a:off x="6324600" y="1439333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24" name="文本框 20"/>
          <p:cNvSpPr txBox="1"/>
          <p:nvPr/>
        </p:nvSpPr>
        <p:spPr>
          <a:xfrm>
            <a:off x="846667" y="2421467"/>
            <a:ext cx="254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2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25" name="文本框 21"/>
          <p:cNvSpPr txBox="1"/>
          <p:nvPr/>
        </p:nvSpPr>
        <p:spPr>
          <a:xfrm>
            <a:off x="1100667" y="2421467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26" name="文本框 22"/>
          <p:cNvSpPr txBox="1"/>
          <p:nvPr/>
        </p:nvSpPr>
        <p:spPr>
          <a:xfrm>
            <a:off x="1557867" y="2421467"/>
            <a:ext cx="3462867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2%= 0.02         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27" name="文本框 23"/>
          <p:cNvSpPr txBox="1"/>
          <p:nvPr/>
        </p:nvSpPr>
        <p:spPr>
          <a:xfrm>
            <a:off x="4763558" y="2421467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29" name="文本框 25"/>
          <p:cNvSpPr txBox="1"/>
          <p:nvPr/>
        </p:nvSpPr>
        <p:spPr>
          <a:xfrm>
            <a:off x="6845723" y="2168313"/>
            <a:ext cx="1524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0" name="文本框 26"/>
          <p:cNvSpPr txBox="1"/>
          <p:nvPr/>
        </p:nvSpPr>
        <p:spPr>
          <a:xfrm>
            <a:off x="5689600" y="2311400"/>
            <a:ext cx="1524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1" name="文本框 27"/>
          <p:cNvSpPr txBox="1"/>
          <p:nvPr/>
        </p:nvSpPr>
        <p:spPr>
          <a:xfrm>
            <a:off x="5765800" y="2421467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2" name="文本框 28"/>
          <p:cNvSpPr txBox="1"/>
          <p:nvPr/>
        </p:nvSpPr>
        <p:spPr>
          <a:xfrm>
            <a:off x="5892800" y="2421467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33" name="文本框 29"/>
          <p:cNvSpPr txBox="1"/>
          <p:nvPr/>
        </p:nvSpPr>
        <p:spPr>
          <a:xfrm>
            <a:off x="6350000" y="2421467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4" name="文本框 30"/>
          <p:cNvSpPr txBox="1"/>
          <p:nvPr/>
        </p:nvSpPr>
        <p:spPr>
          <a:xfrm>
            <a:off x="5461000" y="3133090"/>
            <a:ext cx="3048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√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5" name="文本框 31"/>
          <p:cNvSpPr txBox="1"/>
          <p:nvPr/>
        </p:nvSpPr>
        <p:spPr>
          <a:xfrm>
            <a:off x="5689600" y="3175000"/>
            <a:ext cx="1524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6" name="文本框 32"/>
          <p:cNvSpPr txBox="1"/>
          <p:nvPr/>
        </p:nvSpPr>
        <p:spPr>
          <a:xfrm>
            <a:off x="5858933" y="32681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37" name="文本框 33"/>
          <p:cNvSpPr txBox="1"/>
          <p:nvPr/>
        </p:nvSpPr>
        <p:spPr>
          <a:xfrm>
            <a:off x="6324600" y="3268133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8" name="文本框 34"/>
          <p:cNvSpPr txBox="1"/>
          <p:nvPr/>
        </p:nvSpPr>
        <p:spPr>
          <a:xfrm>
            <a:off x="846667" y="3268133"/>
            <a:ext cx="254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3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39" name="文本框 35"/>
          <p:cNvSpPr txBox="1"/>
          <p:nvPr/>
        </p:nvSpPr>
        <p:spPr>
          <a:xfrm>
            <a:off x="1100667" y="32681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40" name="文本框 36"/>
          <p:cNvSpPr txBox="1"/>
          <p:nvPr/>
        </p:nvSpPr>
        <p:spPr>
          <a:xfrm>
            <a:off x="1557867" y="3268133"/>
            <a:ext cx="3462867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100%= 1          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41" name="文本框 37"/>
          <p:cNvSpPr txBox="1"/>
          <p:nvPr/>
        </p:nvSpPr>
        <p:spPr>
          <a:xfrm>
            <a:off x="4927388" y="32300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43" name="文本框 39"/>
          <p:cNvSpPr txBox="1"/>
          <p:nvPr/>
        </p:nvSpPr>
        <p:spPr>
          <a:xfrm>
            <a:off x="846667" y="4089400"/>
            <a:ext cx="254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4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44" name="文本框 40"/>
          <p:cNvSpPr txBox="1"/>
          <p:nvPr/>
        </p:nvSpPr>
        <p:spPr>
          <a:xfrm>
            <a:off x="1100667" y="4089400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45" name="文本框 41"/>
          <p:cNvSpPr txBox="1"/>
          <p:nvPr/>
        </p:nvSpPr>
        <p:spPr>
          <a:xfrm>
            <a:off x="1557867" y="4089400"/>
            <a:ext cx="3462867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300%= 0.3       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46" name="文本框 42"/>
          <p:cNvSpPr txBox="1"/>
          <p:nvPr/>
        </p:nvSpPr>
        <p:spPr>
          <a:xfrm>
            <a:off x="5020733" y="4089400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47" name="文本框 43"/>
          <p:cNvSpPr txBox="1"/>
          <p:nvPr/>
        </p:nvSpPr>
        <p:spPr>
          <a:xfrm>
            <a:off x="5477933" y="4089400"/>
            <a:ext cx="372533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48" name="文本框 44"/>
          <p:cNvSpPr txBox="1"/>
          <p:nvPr/>
        </p:nvSpPr>
        <p:spPr>
          <a:xfrm>
            <a:off x="5858933" y="4089400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49" name="文本框 45"/>
          <p:cNvSpPr txBox="1"/>
          <p:nvPr/>
        </p:nvSpPr>
        <p:spPr>
          <a:xfrm>
            <a:off x="5384800" y="4047067"/>
            <a:ext cx="558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50" name="文本框 46"/>
          <p:cNvSpPr txBox="1"/>
          <p:nvPr/>
        </p:nvSpPr>
        <p:spPr>
          <a:xfrm>
            <a:off x="5943600" y="4047067"/>
            <a:ext cx="152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51" name="文本框 47"/>
          <p:cNvSpPr txBox="1"/>
          <p:nvPr/>
        </p:nvSpPr>
        <p:spPr>
          <a:xfrm>
            <a:off x="6324600" y="4089400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52" name="文本框 48"/>
          <p:cNvSpPr txBox="1"/>
          <p:nvPr/>
        </p:nvSpPr>
        <p:spPr>
          <a:xfrm>
            <a:off x="846667" y="4919133"/>
            <a:ext cx="254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5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53" name="文本框 49"/>
          <p:cNvSpPr txBox="1"/>
          <p:nvPr/>
        </p:nvSpPr>
        <p:spPr>
          <a:xfrm>
            <a:off x="1100667" y="49191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54" name="文本框 50"/>
          <p:cNvSpPr txBox="1"/>
          <p:nvPr/>
        </p:nvSpPr>
        <p:spPr>
          <a:xfrm>
            <a:off x="1557867" y="4919133"/>
            <a:ext cx="3462867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0.8%= 0.08      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55" name="文本框 51"/>
          <p:cNvSpPr txBox="1"/>
          <p:nvPr/>
        </p:nvSpPr>
        <p:spPr>
          <a:xfrm>
            <a:off x="5020733" y="49191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56" name="文本框 52"/>
          <p:cNvSpPr txBox="1"/>
          <p:nvPr/>
        </p:nvSpPr>
        <p:spPr>
          <a:xfrm>
            <a:off x="5477933" y="4919133"/>
            <a:ext cx="372533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57" name="文本框 53"/>
          <p:cNvSpPr txBox="1"/>
          <p:nvPr/>
        </p:nvSpPr>
        <p:spPr>
          <a:xfrm>
            <a:off x="5858933" y="4919133"/>
            <a:ext cx="4572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58" name="文本框 54"/>
          <p:cNvSpPr txBox="1"/>
          <p:nvPr/>
        </p:nvSpPr>
        <p:spPr>
          <a:xfrm>
            <a:off x="5384800" y="4868333"/>
            <a:ext cx="558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zh-CN" altLang="en-US" sz="4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59" name="文本框 55"/>
          <p:cNvSpPr txBox="1"/>
          <p:nvPr/>
        </p:nvSpPr>
        <p:spPr>
          <a:xfrm>
            <a:off x="5943600" y="4868333"/>
            <a:ext cx="152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60" name="文本框 56"/>
          <p:cNvSpPr txBox="1"/>
          <p:nvPr/>
        </p:nvSpPr>
        <p:spPr>
          <a:xfrm>
            <a:off x="6324600" y="4919133"/>
            <a:ext cx="127000" cy="482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3" grpId="0"/>
      <p:bldP spid="21534" grpId="0"/>
      <p:bldP spid="21549" grpId="0"/>
      <p:bldP spid="215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2" descr="ac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0" name="文本框 6"/>
          <p:cNvSpPr txBox="1"/>
          <p:nvPr/>
        </p:nvSpPr>
        <p:spPr>
          <a:xfrm>
            <a:off x="84667" y="101600"/>
            <a:ext cx="2032000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>
                <a:solidFill>
                  <a:srgbClr val="6500FF"/>
                </a:solidFill>
                <a:latin typeface="方正姚体" panose="02010601030101010101" charset="-122"/>
                <a:ea typeface="方正姚体" panose="02010601030101010101" charset="-122"/>
              </a:rPr>
              <a:t>热身运动</a:t>
            </a:r>
            <a:endParaRPr lang="zh-CN" altLang="en-US" sz="3935">
              <a:solidFill>
                <a:srgbClr val="6500FF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51" name="文本框 7"/>
          <p:cNvSpPr txBox="1"/>
          <p:nvPr/>
        </p:nvSpPr>
        <p:spPr>
          <a:xfrm>
            <a:off x="2125133" y="101600"/>
            <a:ext cx="304800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>
                <a:solidFill>
                  <a:srgbClr val="6500FF"/>
                </a:solidFill>
                <a:latin typeface="方正姚体" panose="02010601030101010101" charset="-122"/>
                <a:ea typeface="方正姚体" panose="02010601030101010101" charset="-122"/>
              </a:rPr>
              <a:t>: </a:t>
            </a:r>
            <a:endParaRPr lang="zh-CN" altLang="en-US" sz="3935">
              <a:solidFill>
                <a:srgbClr val="6500FF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52" name="文本框 8"/>
          <p:cNvSpPr txBox="1"/>
          <p:nvPr/>
        </p:nvSpPr>
        <p:spPr>
          <a:xfrm>
            <a:off x="84667" y="1058333"/>
            <a:ext cx="7281333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>
                <a:solidFill>
                  <a:srgbClr val="FF0000"/>
                </a:solidFill>
                <a:latin typeface="方正姚体" panose="02010601030101010101" charset="-122"/>
                <a:ea typeface="方正姚体" panose="02010601030101010101" charset="-122"/>
              </a:rPr>
              <a:t>一、把下面的小数化成分数。</a:t>
            </a:r>
            <a:endParaRPr lang="zh-CN" altLang="en-US" sz="4400">
              <a:solidFill>
                <a:srgbClr val="FF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53" name="文本框 9"/>
          <p:cNvSpPr txBox="1"/>
          <p:nvPr/>
        </p:nvSpPr>
        <p:spPr>
          <a:xfrm>
            <a:off x="7374467" y="1058333"/>
            <a:ext cx="1524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>
                <a:solidFill>
                  <a:srgbClr val="FF0000"/>
                </a:solidFill>
                <a:latin typeface="方正姚体" panose="02010601030101010101" charset="-122"/>
                <a:ea typeface="方正姚体" panose="02010601030101010101" charset="-122"/>
              </a:rPr>
              <a:t> </a:t>
            </a:r>
            <a:endParaRPr lang="zh-CN" altLang="en-US" sz="4400">
              <a:solidFill>
                <a:srgbClr val="FF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55" name="文本框 11"/>
          <p:cNvSpPr txBox="1"/>
          <p:nvPr/>
        </p:nvSpPr>
        <p:spPr>
          <a:xfrm>
            <a:off x="1634067" y="2675467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57" name="文本框 13"/>
          <p:cNvSpPr txBox="1"/>
          <p:nvPr/>
        </p:nvSpPr>
        <p:spPr>
          <a:xfrm>
            <a:off x="863600" y="2743200"/>
            <a:ext cx="5130800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0.1                    0.23 </a:t>
            </a:r>
            <a:endParaRPr lang="zh-CN" altLang="en-US" sz="44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243455" y="2463800"/>
            <a:ext cx="600710" cy="1159510"/>
            <a:chOff x="3547" y="3880"/>
            <a:chExt cx="946" cy="1826"/>
          </a:xfrm>
        </p:grpSpPr>
        <p:pic>
          <p:nvPicPr>
            <p:cNvPr id="6147" name="图片 3" descr="act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3" y="4773"/>
              <a:ext cx="800" cy="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4" name="文本框 10"/>
            <p:cNvSpPr txBox="1"/>
            <p:nvPr/>
          </p:nvSpPr>
          <p:spPr>
            <a:xfrm>
              <a:off x="3893" y="3880"/>
              <a:ext cx="347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1</a:t>
              </a:r>
              <a:endParaRPr lang="zh-CN" altLang="en-US" sz="3665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sp>
          <p:nvSpPr>
            <p:cNvPr id="6156" name="文本框 12"/>
            <p:cNvSpPr txBox="1"/>
            <p:nvPr/>
          </p:nvSpPr>
          <p:spPr>
            <a:xfrm>
              <a:off x="3547" y="4213"/>
              <a:ext cx="413" cy="9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4800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 </a:t>
              </a:r>
              <a:endPara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sp>
          <p:nvSpPr>
            <p:cNvPr id="6158" name="文本框 14"/>
            <p:cNvSpPr txBox="1"/>
            <p:nvPr/>
          </p:nvSpPr>
          <p:spPr>
            <a:xfrm>
              <a:off x="3693" y="4920"/>
              <a:ext cx="693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10</a:t>
              </a:r>
              <a:endParaRPr lang="zh-CN" altLang="en-US" sz="3665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</p:grpSp>
      <p:sp>
        <p:nvSpPr>
          <p:cNvPr id="6160" name="文本框 16"/>
          <p:cNvSpPr txBox="1"/>
          <p:nvPr/>
        </p:nvSpPr>
        <p:spPr>
          <a:xfrm>
            <a:off x="5994400" y="2675255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65" name="文本框 21"/>
          <p:cNvSpPr txBox="1"/>
          <p:nvPr/>
        </p:nvSpPr>
        <p:spPr>
          <a:xfrm>
            <a:off x="2209800" y="4258733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66" name="文本框 22"/>
          <p:cNvSpPr txBox="1"/>
          <p:nvPr/>
        </p:nvSpPr>
        <p:spPr>
          <a:xfrm>
            <a:off x="2819400" y="4258733"/>
            <a:ext cx="262467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 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67" name="文本框 23"/>
          <p:cNvSpPr txBox="1"/>
          <p:nvPr/>
        </p:nvSpPr>
        <p:spPr>
          <a:xfrm>
            <a:off x="6172200" y="4326467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69" name="文本框 25"/>
          <p:cNvSpPr txBox="1"/>
          <p:nvPr/>
        </p:nvSpPr>
        <p:spPr>
          <a:xfrm>
            <a:off x="702733" y="4377267"/>
            <a:ext cx="13970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0.731</a:t>
            </a:r>
            <a:endParaRPr lang="zh-CN" altLang="en-US" sz="44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6170" name="文本框 26"/>
          <p:cNvSpPr txBox="1"/>
          <p:nvPr/>
        </p:nvSpPr>
        <p:spPr>
          <a:xfrm>
            <a:off x="2099733" y="4334933"/>
            <a:ext cx="40640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                1.99 </a:t>
            </a:r>
            <a:endParaRPr lang="zh-CN" altLang="en-US" sz="48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853055" y="3970655"/>
            <a:ext cx="1007110" cy="1159510"/>
            <a:chOff x="4493" y="6253"/>
            <a:chExt cx="1586" cy="1826"/>
          </a:xfrm>
        </p:grpSpPr>
        <p:pic>
          <p:nvPicPr>
            <p:cNvPr id="6148" name="图片 4" descr="act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3" y="7160"/>
              <a:ext cx="1587" cy="2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63" name="文本框 19"/>
            <p:cNvSpPr txBox="1"/>
            <p:nvPr/>
          </p:nvSpPr>
          <p:spPr>
            <a:xfrm>
              <a:off x="4720" y="6253"/>
              <a:ext cx="1053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731</a:t>
              </a:r>
              <a:endParaRPr lang="zh-CN" altLang="en-US" sz="3665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sp>
          <p:nvSpPr>
            <p:cNvPr id="6171" name="文本框 27"/>
            <p:cNvSpPr txBox="1"/>
            <p:nvPr/>
          </p:nvSpPr>
          <p:spPr>
            <a:xfrm>
              <a:off x="4493" y="7293"/>
              <a:ext cx="1413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方正姚体" panose="02010601030101010101" charset="-122"/>
                  <a:ea typeface="方正姚体" panose="02010601030101010101" charset="-122"/>
                </a:rPr>
                <a:t>1000</a:t>
              </a:r>
              <a:endParaRPr lang="zh-CN" altLang="en-US" sz="3665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781800" y="4046855"/>
            <a:ext cx="956310" cy="1159510"/>
            <a:chOff x="10680" y="6373"/>
            <a:chExt cx="1506" cy="1826"/>
          </a:xfrm>
        </p:grpSpPr>
        <p:sp>
          <p:nvSpPr>
            <p:cNvPr id="6168" name="文本框 24"/>
            <p:cNvSpPr txBox="1"/>
            <p:nvPr/>
          </p:nvSpPr>
          <p:spPr>
            <a:xfrm>
              <a:off x="10680" y="6813"/>
              <a:ext cx="560" cy="9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4800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  </a:t>
              </a:r>
              <a:endPara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11027" y="6373"/>
              <a:ext cx="1066" cy="1826"/>
              <a:chOff x="11027" y="6373"/>
              <a:chExt cx="1066" cy="1826"/>
            </a:xfrm>
          </p:grpSpPr>
          <p:sp>
            <p:nvSpPr>
              <p:cNvPr id="6164" name="文本框 20"/>
              <p:cNvSpPr txBox="1"/>
              <p:nvPr/>
            </p:nvSpPr>
            <p:spPr>
              <a:xfrm>
                <a:off x="11027" y="6373"/>
                <a:ext cx="1067" cy="7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 anchor="ctr"/>
              <a:lstStyle/>
              <a:p>
                <a:r>
                  <a:rPr lang="zh-CN" altLang="en-US" sz="3665">
                    <a:solidFill>
                      <a:srgbClr val="000000"/>
                    </a:solidFill>
                    <a:latin typeface="方正姚体" panose="02010601030101010101" charset="-122"/>
                    <a:ea typeface="方正姚体" panose="02010601030101010101" charset="-122"/>
                  </a:rPr>
                  <a:t>199</a:t>
                </a:r>
                <a:endPara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endParaRPr>
              </a:p>
            </p:txBody>
          </p:sp>
          <p:sp>
            <p:nvSpPr>
              <p:cNvPr id="6172" name="文本框 28"/>
              <p:cNvSpPr txBox="1"/>
              <p:nvPr/>
            </p:nvSpPr>
            <p:spPr>
              <a:xfrm>
                <a:off x="11027" y="7413"/>
                <a:ext cx="1067" cy="7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 anchor="ctr"/>
              <a:lstStyle/>
              <a:p>
                <a:r>
                  <a:rPr lang="zh-CN" altLang="en-US" sz="3665">
                    <a:solidFill>
                      <a:srgbClr val="000000"/>
                    </a:solidFill>
                    <a:latin typeface="方正姚体" panose="02010601030101010101" charset="-122"/>
                    <a:ea typeface="方正姚体" panose="02010601030101010101" charset="-122"/>
                  </a:rPr>
                  <a:t>100</a:t>
                </a:r>
                <a:endPara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endParaRPr>
              </a:p>
            </p:txBody>
          </p:sp>
        </p:grpSp>
        <p:pic>
          <p:nvPicPr>
            <p:cNvPr id="8196" name="图片 4" descr="act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00" y="7293"/>
              <a:ext cx="1387" cy="27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" name="组合 3"/>
          <p:cNvGrpSpPr/>
          <p:nvPr/>
        </p:nvGrpSpPr>
        <p:grpSpPr>
          <a:xfrm>
            <a:off x="6858000" y="2463800"/>
            <a:ext cx="922655" cy="1159510"/>
            <a:chOff x="10800" y="3880"/>
            <a:chExt cx="1453" cy="1826"/>
          </a:xfrm>
        </p:grpSpPr>
        <p:sp>
          <p:nvSpPr>
            <p:cNvPr id="6159" name="文本框 15"/>
            <p:cNvSpPr txBox="1"/>
            <p:nvPr/>
          </p:nvSpPr>
          <p:spPr>
            <a:xfrm>
              <a:off x="11200" y="3880"/>
              <a:ext cx="707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23</a:t>
              </a:r>
              <a:endParaRPr lang="zh-CN" altLang="en-US" sz="3665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sp>
          <p:nvSpPr>
            <p:cNvPr id="6161" name="文本框 17"/>
            <p:cNvSpPr txBox="1"/>
            <p:nvPr/>
          </p:nvSpPr>
          <p:spPr>
            <a:xfrm>
              <a:off x="10800" y="4320"/>
              <a:ext cx="413" cy="9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4800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 </a:t>
              </a:r>
              <a:endParaRPr lang="zh-CN" altLang="en-US" sz="48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sp>
          <p:nvSpPr>
            <p:cNvPr id="6162" name="文本框 18"/>
            <p:cNvSpPr txBox="1"/>
            <p:nvPr/>
          </p:nvSpPr>
          <p:spPr>
            <a:xfrm>
              <a:off x="10987" y="4920"/>
              <a:ext cx="1067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/>
            <a:lstStyle/>
            <a:p>
              <a:r>
                <a:rPr lang="zh-CN" altLang="en-US" sz="3665">
                  <a:solidFill>
                    <a:srgbClr val="000000"/>
                  </a:solidFill>
                  <a:latin typeface="方正姚体" panose="02010601030101010101" charset="-122"/>
                  <a:ea typeface="方正姚体" panose="02010601030101010101" charset="-122"/>
                </a:rPr>
                <a:t>100</a:t>
              </a:r>
              <a:endParaRPr lang="zh-CN" altLang="en-US" sz="3665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endParaRPr>
            </a:p>
          </p:txBody>
        </p:sp>
        <p:pic>
          <p:nvPicPr>
            <p:cNvPr id="2" name="图片 4" descr="act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67" y="4800"/>
              <a:ext cx="1387" cy="2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2" descr="ac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文本框 4"/>
          <p:cNvSpPr txBox="1"/>
          <p:nvPr/>
        </p:nvSpPr>
        <p:spPr>
          <a:xfrm>
            <a:off x="84667" y="84667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3" name="文本框 5"/>
          <p:cNvSpPr txBox="1"/>
          <p:nvPr/>
        </p:nvSpPr>
        <p:spPr>
          <a:xfrm>
            <a:off x="84667" y="516467"/>
            <a:ext cx="812800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二（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74" name="文本框 6"/>
          <p:cNvSpPr txBox="1"/>
          <p:nvPr/>
        </p:nvSpPr>
        <p:spPr>
          <a:xfrm>
            <a:off x="905933" y="516467"/>
            <a:ext cx="220133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1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5" name="文本框 7"/>
          <p:cNvSpPr txBox="1"/>
          <p:nvPr/>
        </p:nvSpPr>
        <p:spPr>
          <a:xfrm>
            <a:off x="1126067" y="516467"/>
            <a:ext cx="406400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76" name="文本框 8"/>
          <p:cNvSpPr txBox="1"/>
          <p:nvPr/>
        </p:nvSpPr>
        <p:spPr>
          <a:xfrm>
            <a:off x="1540933" y="516467"/>
            <a:ext cx="1100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7" name="文本框 9"/>
          <p:cNvSpPr txBox="1"/>
          <p:nvPr/>
        </p:nvSpPr>
        <p:spPr>
          <a:xfrm>
            <a:off x="1651000" y="516467"/>
            <a:ext cx="28532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把下面各数扩大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78" name="文本框 10"/>
          <p:cNvSpPr txBox="1"/>
          <p:nvPr/>
        </p:nvSpPr>
        <p:spPr>
          <a:xfrm>
            <a:off x="4504267" y="516467"/>
            <a:ext cx="677333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100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9" name="文本框 11"/>
          <p:cNvSpPr txBox="1"/>
          <p:nvPr/>
        </p:nvSpPr>
        <p:spPr>
          <a:xfrm>
            <a:off x="5181600" y="516467"/>
            <a:ext cx="24468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倍是多少？小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80" name="文本框 12"/>
          <p:cNvSpPr txBox="1"/>
          <p:nvPr/>
        </p:nvSpPr>
        <p:spPr>
          <a:xfrm>
            <a:off x="84667" y="1007533"/>
            <a:ext cx="36660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数点是怎样移动的？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81" name="文本框 13"/>
          <p:cNvSpPr txBox="1"/>
          <p:nvPr/>
        </p:nvSpPr>
        <p:spPr>
          <a:xfrm>
            <a:off x="3767667" y="1007533"/>
            <a:ext cx="1100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2" name="文本框 14"/>
          <p:cNvSpPr txBox="1"/>
          <p:nvPr/>
        </p:nvSpPr>
        <p:spPr>
          <a:xfrm>
            <a:off x="84667" y="1490133"/>
            <a:ext cx="1100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3" name="文本框 15"/>
          <p:cNvSpPr txBox="1"/>
          <p:nvPr/>
        </p:nvSpPr>
        <p:spPr>
          <a:xfrm>
            <a:off x="1397000" y="1930400"/>
            <a:ext cx="7874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250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4" name="文本框 16"/>
          <p:cNvSpPr txBox="1"/>
          <p:nvPr/>
        </p:nvSpPr>
        <p:spPr>
          <a:xfrm>
            <a:off x="84667" y="2023533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5" name="文本框 17"/>
          <p:cNvSpPr txBox="1"/>
          <p:nvPr/>
        </p:nvSpPr>
        <p:spPr>
          <a:xfrm>
            <a:off x="195157" y="1921933"/>
            <a:ext cx="65108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2.5  →             5   →             1.25  →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6" name="文本框 18"/>
          <p:cNvSpPr txBox="1"/>
          <p:nvPr/>
        </p:nvSpPr>
        <p:spPr>
          <a:xfrm>
            <a:off x="6705600" y="1972733"/>
            <a:ext cx="1100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8" name="文本框 20"/>
          <p:cNvSpPr txBox="1"/>
          <p:nvPr/>
        </p:nvSpPr>
        <p:spPr>
          <a:xfrm>
            <a:off x="6942667" y="1930400"/>
            <a:ext cx="5588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en-US" altLang="zh-CN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25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9" name="文本框 21"/>
          <p:cNvSpPr txBox="1"/>
          <p:nvPr/>
        </p:nvSpPr>
        <p:spPr>
          <a:xfrm>
            <a:off x="3869267" y="2006600"/>
            <a:ext cx="7874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500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0" name="文本框 22"/>
          <p:cNvSpPr txBox="1"/>
          <p:nvPr/>
        </p:nvSpPr>
        <p:spPr>
          <a:xfrm>
            <a:off x="84667" y="2463800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1" name="文本框 23"/>
          <p:cNvSpPr txBox="1"/>
          <p:nvPr/>
        </p:nvSpPr>
        <p:spPr>
          <a:xfrm>
            <a:off x="84667" y="2937933"/>
            <a:ext cx="2963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2" name="文本框 24"/>
          <p:cNvSpPr txBox="1"/>
          <p:nvPr/>
        </p:nvSpPr>
        <p:spPr>
          <a:xfrm>
            <a:off x="381000" y="2895600"/>
            <a:ext cx="4064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93" name="文本框 25"/>
          <p:cNvSpPr txBox="1"/>
          <p:nvPr/>
        </p:nvSpPr>
        <p:spPr>
          <a:xfrm>
            <a:off x="787400" y="2895600"/>
            <a:ext cx="220133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2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4" name="文本框 26"/>
          <p:cNvSpPr txBox="1"/>
          <p:nvPr/>
        </p:nvSpPr>
        <p:spPr>
          <a:xfrm>
            <a:off x="1016000" y="2895600"/>
            <a:ext cx="32596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）如果把它们缩小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95" name="文本框 27"/>
          <p:cNvSpPr txBox="1"/>
          <p:nvPr/>
        </p:nvSpPr>
        <p:spPr>
          <a:xfrm>
            <a:off x="4284133" y="2895600"/>
            <a:ext cx="677333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100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6" name="文本框 28"/>
          <p:cNvSpPr txBox="1"/>
          <p:nvPr/>
        </p:nvSpPr>
        <p:spPr>
          <a:xfrm>
            <a:off x="4961467" y="2895600"/>
            <a:ext cx="28448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倍又是多少呢？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97" name="文本框 29"/>
          <p:cNvSpPr txBox="1"/>
          <p:nvPr/>
        </p:nvSpPr>
        <p:spPr>
          <a:xfrm>
            <a:off x="84667" y="3386667"/>
            <a:ext cx="1219200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小数点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98" name="文本框 30"/>
          <p:cNvSpPr txBox="1"/>
          <p:nvPr/>
        </p:nvSpPr>
        <p:spPr>
          <a:xfrm>
            <a:off x="1312333" y="3386667"/>
            <a:ext cx="1100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99" name="文本框 31"/>
          <p:cNvSpPr txBox="1"/>
          <p:nvPr/>
        </p:nvSpPr>
        <p:spPr>
          <a:xfrm>
            <a:off x="1422400" y="3386667"/>
            <a:ext cx="32596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又是怎样移动的？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200" name="文本框 32"/>
          <p:cNvSpPr txBox="1"/>
          <p:nvPr/>
        </p:nvSpPr>
        <p:spPr>
          <a:xfrm>
            <a:off x="4690533" y="3386667"/>
            <a:ext cx="110067" cy="406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1" name="文本框 33"/>
          <p:cNvSpPr txBox="1"/>
          <p:nvPr/>
        </p:nvSpPr>
        <p:spPr>
          <a:xfrm>
            <a:off x="84667" y="3869267"/>
            <a:ext cx="1100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2" name="文本框 34"/>
          <p:cNvSpPr txBox="1"/>
          <p:nvPr/>
        </p:nvSpPr>
        <p:spPr>
          <a:xfrm>
            <a:off x="1278467" y="4233333"/>
            <a:ext cx="11260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0.025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3" name="文本框 35"/>
          <p:cNvSpPr txBox="1"/>
          <p:nvPr/>
        </p:nvSpPr>
        <p:spPr>
          <a:xfrm>
            <a:off x="84667" y="4351867"/>
            <a:ext cx="1947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4" name="文本框 36"/>
          <p:cNvSpPr txBox="1"/>
          <p:nvPr/>
        </p:nvSpPr>
        <p:spPr>
          <a:xfrm>
            <a:off x="406612" y="4292812"/>
            <a:ext cx="59859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2.5→                  5 →                 1.25→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5" name="文本框 37"/>
          <p:cNvSpPr txBox="1"/>
          <p:nvPr/>
        </p:nvSpPr>
        <p:spPr>
          <a:xfrm>
            <a:off x="6282267" y="4351867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6" name="文本框 38"/>
          <p:cNvSpPr txBox="1"/>
          <p:nvPr/>
        </p:nvSpPr>
        <p:spPr>
          <a:xfrm>
            <a:off x="6392333" y="4309533"/>
            <a:ext cx="1346200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0.0125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7" name="文本框 39"/>
          <p:cNvSpPr txBox="1"/>
          <p:nvPr/>
        </p:nvSpPr>
        <p:spPr>
          <a:xfrm>
            <a:off x="3843867" y="4309533"/>
            <a:ext cx="897467" cy="431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200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0.05 </a:t>
            </a:r>
            <a:endParaRPr lang="zh-CN" altLang="en-US" sz="3200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8" name="文本框 40"/>
          <p:cNvSpPr txBox="1"/>
          <p:nvPr/>
        </p:nvSpPr>
        <p:spPr>
          <a:xfrm>
            <a:off x="84667" y="4775200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09" name="文本框 41"/>
          <p:cNvSpPr txBox="1"/>
          <p:nvPr/>
        </p:nvSpPr>
        <p:spPr>
          <a:xfrm>
            <a:off x="84667" y="5207000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CB00FF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CB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10" name="文本框 42"/>
          <p:cNvSpPr txBox="1"/>
          <p:nvPr/>
        </p:nvSpPr>
        <p:spPr>
          <a:xfrm>
            <a:off x="84667" y="5630333"/>
            <a:ext cx="491067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11" name="文本框 43"/>
          <p:cNvSpPr txBox="1"/>
          <p:nvPr/>
        </p:nvSpPr>
        <p:spPr>
          <a:xfrm>
            <a:off x="84667" y="6062133"/>
            <a:ext cx="93133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12" name="文本框 44"/>
          <p:cNvSpPr txBox="1"/>
          <p:nvPr/>
        </p:nvSpPr>
        <p:spPr>
          <a:xfrm>
            <a:off x="1185333" y="4732867"/>
            <a:ext cx="287867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13" name="文本框 45"/>
          <p:cNvSpPr txBox="1"/>
          <p:nvPr/>
        </p:nvSpPr>
        <p:spPr>
          <a:xfrm>
            <a:off x="3581400" y="4876800"/>
            <a:ext cx="389467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214" name="文本框 46"/>
          <p:cNvSpPr txBox="1"/>
          <p:nvPr/>
        </p:nvSpPr>
        <p:spPr>
          <a:xfrm>
            <a:off x="5816600" y="4732867"/>
            <a:ext cx="389467" cy="372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273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    </a:t>
            </a:r>
            <a:endParaRPr lang="zh-CN" altLang="en-US" sz="2735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8" grpId="0"/>
      <p:bldP spid="7189" grpId="0"/>
      <p:bldP spid="7202" grpId="0"/>
      <p:bldP spid="7206" grpId="0"/>
      <p:bldP spid="72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2" descr="ac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图片 4" descr="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67" y="2074333"/>
            <a:ext cx="880533" cy="1693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图片 5" descr="ac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233333"/>
            <a:ext cx="973667" cy="1693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图片 6" descr="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67" y="4233333"/>
            <a:ext cx="880533" cy="1693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图片 7" descr="ac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998133"/>
            <a:ext cx="880533" cy="169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0" name="文本框 8"/>
          <p:cNvSpPr txBox="1"/>
          <p:nvPr/>
        </p:nvSpPr>
        <p:spPr>
          <a:xfrm>
            <a:off x="194733" y="364067"/>
            <a:ext cx="4072467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三、把下面的分数</a:t>
            </a:r>
            <a:endParaRPr lang="zh-CN" altLang="en-US" sz="3935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1" name="文本框 9"/>
          <p:cNvSpPr txBox="1"/>
          <p:nvPr/>
        </p:nvSpPr>
        <p:spPr>
          <a:xfrm>
            <a:off x="4267200" y="364067"/>
            <a:ext cx="1016000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 b="1">
                <a:solidFill>
                  <a:srgbClr val="CB00FF"/>
                </a:solidFill>
                <a:latin typeface="方正姚体" panose="02010601030101010101" charset="-122"/>
                <a:ea typeface="方正姚体" panose="02010601030101010101" charset="-122"/>
              </a:rPr>
              <a:t>改写</a:t>
            </a:r>
            <a:endParaRPr lang="zh-CN" altLang="en-US" sz="3935" b="1">
              <a:solidFill>
                <a:srgbClr val="CB00FF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2" name="文本框 10"/>
          <p:cNvSpPr txBox="1"/>
          <p:nvPr/>
        </p:nvSpPr>
        <p:spPr>
          <a:xfrm>
            <a:off x="5283200" y="364067"/>
            <a:ext cx="2540000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成百分数。</a:t>
            </a:r>
            <a:endParaRPr lang="zh-CN" altLang="en-US" sz="3935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3" name="文本框 11"/>
          <p:cNvSpPr txBox="1"/>
          <p:nvPr/>
        </p:nvSpPr>
        <p:spPr>
          <a:xfrm>
            <a:off x="7831667" y="364067"/>
            <a:ext cx="135467" cy="4995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3935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 </a:t>
            </a:r>
            <a:endParaRPr lang="zh-CN" altLang="en-US" sz="3935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4" name="文本框 12"/>
          <p:cNvSpPr txBox="1"/>
          <p:nvPr/>
        </p:nvSpPr>
        <p:spPr>
          <a:xfrm>
            <a:off x="1126067" y="1303867"/>
            <a:ext cx="313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7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5" name="文本框 13"/>
          <p:cNvSpPr txBox="1"/>
          <p:nvPr/>
        </p:nvSpPr>
        <p:spPr>
          <a:xfrm>
            <a:off x="1921933" y="1735667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6" name="文本框 14"/>
          <p:cNvSpPr txBox="1"/>
          <p:nvPr/>
        </p:nvSpPr>
        <p:spPr>
          <a:xfrm>
            <a:off x="2531533" y="1735667"/>
            <a:ext cx="262467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 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7" name="文本框 15"/>
          <p:cNvSpPr txBox="1"/>
          <p:nvPr/>
        </p:nvSpPr>
        <p:spPr>
          <a:xfrm>
            <a:off x="2641600" y="1837267"/>
            <a:ext cx="956733" cy="59266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7% </a:t>
            </a:r>
            <a:endParaRPr lang="zh-CN" altLang="en-US" sz="44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8" name="文本框 16"/>
          <p:cNvSpPr txBox="1"/>
          <p:nvPr/>
        </p:nvSpPr>
        <p:spPr>
          <a:xfrm>
            <a:off x="778933" y="2175933"/>
            <a:ext cx="948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100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09" name="文本框 17"/>
          <p:cNvSpPr txBox="1"/>
          <p:nvPr/>
        </p:nvSpPr>
        <p:spPr>
          <a:xfrm>
            <a:off x="863600" y="3462867"/>
            <a:ext cx="313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0" name="文本框 18"/>
          <p:cNvSpPr txBox="1"/>
          <p:nvPr/>
        </p:nvSpPr>
        <p:spPr>
          <a:xfrm>
            <a:off x="1176867" y="3462867"/>
            <a:ext cx="152400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.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1" name="文本框 19"/>
          <p:cNvSpPr txBox="1"/>
          <p:nvPr/>
        </p:nvSpPr>
        <p:spPr>
          <a:xfrm>
            <a:off x="1337733" y="3462867"/>
            <a:ext cx="313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8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2" name="文本框 20"/>
          <p:cNvSpPr txBox="1"/>
          <p:nvPr/>
        </p:nvSpPr>
        <p:spPr>
          <a:xfrm>
            <a:off x="1921933" y="3894667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3" name="文本框 21"/>
          <p:cNvSpPr txBox="1"/>
          <p:nvPr/>
        </p:nvSpPr>
        <p:spPr>
          <a:xfrm>
            <a:off x="2523067" y="3928533"/>
            <a:ext cx="3048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endParaRPr lang="zh-CN" altLang="en-US" sz="44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5" name="文本框 23"/>
          <p:cNvSpPr txBox="1"/>
          <p:nvPr/>
        </p:nvSpPr>
        <p:spPr>
          <a:xfrm>
            <a:off x="2827867" y="3928533"/>
            <a:ext cx="11176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en-US" altLang="zh-CN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1.</a:t>
            </a:r>
            <a:r>
              <a:rPr lang="zh-CN" altLang="en-US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8% </a:t>
            </a:r>
            <a:endParaRPr lang="zh-CN" altLang="en-US" sz="44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6" name="文本框 24"/>
          <p:cNvSpPr txBox="1"/>
          <p:nvPr/>
        </p:nvSpPr>
        <p:spPr>
          <a:xfrm>
            <a:off x="778933" y="4334933"/>
            <a:ext cx="948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100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7" name="文本框 25"/>
          <p:cNvSpPr txBox="1"/>
          <p:nvPr/>
        </p:nvSpPr>
        <p:spPr>
          <a:xfrm>
            <a:off x="5003800" y="1236133"/>
            <a:ext cx="635000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35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8" name="文本框 26"/>
          <p:cNvSpPr txBox="1"/>
          <p:nvPr/>
        </p:nvSpPr>
        <p:spPr>
          <a:xfrm>
            <a:off x="6096000" y="1634067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19" name="文本框 27"/>
          <p:cNvSpPr txBox="1"/>
          <p:nvPr/>
        </p:nvSpPr>
        <p:spPr>
          <a:xfrm>
            <a:off x="6714067" y="1634067"/>
            <a:ext cx="262467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 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0" name="文本框 28"/>
          <p:cNvSpPr txBox="1"/>
          <p:nvPr/>
        </p:nvSpPr>
        <p:spPr>
          <a:xfrm>
            <a:off x="6824133" y="1693333"/>
            <a:ext cx="12700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35% </a:t>
            </a:r>
            <a:endParaRPr lang="zh-CN" altLang="en-US" sz="44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1" name="文本框 29"/>
          <p:cNvSpPr txBox="1"/>
          <p:nvPr/>
        </p:nvSpPr>
        <p:spPr>
          <a:xfrm>
            <a:off x="4817533" y="2099733"/>
            <a:ext cx="948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100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2" name="文本框 30"/>
          <p:cNvSpPr txBox="1"/>
          <p:nvPr/>
        </p:nvSpPr>
        <p:spPr>
          <a:xfrm>
            <a:off x="4885267" y="3462867"/>
            <a:ext cx="948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287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4" name="文本框 32"/>
          <p:cNvSpPr txBox="1"/>
          <p:nvPr/>
        </p:nvSpPr>
        <p:spPr>
          <a:xfrm>
            <a:off x="6985000" y="3852333"/>
            <a:ext cx="1270000" cy="5588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en-US" altLang="zh-CN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2</a:t>
            </a:r>
            <a:r>
              <a:rPr lang="zh-CN" altLang="en-US" sz="44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87% </a:t>
            </a:r>
            <a:endParaRPr lang="zh-CN" altLang="en-US" sz="44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5" name="文本框 33"/>
          <p:cNvSpPr txBox="1"/>
          <p:nvPr/>
        </p:nvSpPr>
        <p:spPr>
          <a:xfrm>
            <a:off x="6028267" y="3826933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4800" b="1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＝</a:t>
            </a:r>
            <a:endParaRPr lang="zh-CN" altLang="en-US" sz="4800" b="1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227" name="文本框 35"/>
          <p:cNvSpPr txBox="1"/>
          <p:nvPr/>
        </p:nvSpPr>
        <p:spPr>
          <a:xfrm>
            <a:off x="4851400" y="4334933"/>
            <a:ext cx="948267" cy="677333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ctr"/>
          <a:lstStyle/>
          <a:p>
            <a:r>
              <a:rPr lang="zh-CN" altLang="en-US" sz="5000">
                <a:solidFill>
                  <a:srgbClr val="000000"/>
                </a:solidFill>
                <a:latin typeface="方正姚体" panose="02010601030101010101" charset="-122"/>
                <a:ea typeface="方正姚体" panose="02010601030101010101" charset="-122"/>
              </a:rPr>
              <a:t>100</a:t>
            </a:r>
            <a:endParaRPr lang="zh-CN" altLang="en-US" sz="5000">
              <a:solidFill>
                <a:srgbClr val="000000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1"/>
      <p:bldP spid="8207" grpId="2"/>
      <p:bldP spid="8215" grpId="0"/>
      <p:bldP spid="8220" grpId="0"/>
      <p:bldP spid="82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图片 3" descr="102例2.jpg"/>
          <p:cNvPicPr>
            <a:picLocks noChangeAspect="1"/>
          </p:cNvPicPr>
          <p:nvPr/>
        </p:nvPicPr>
        <p:blipFill>
          <a:blip r:embed="rId1">
            <a:lum bright="-29999" contrast="48000"/>
          </a:blip>
          <a:stretch>
            <a:fillRect/>
          </a:stretch>
        </p:blipFill>
        <p:spPr>
          <a:xfrm>
            <a:off x="0" y="549275"/>
            <a:ext cx="9144000" cy="1736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图片 4" descr="102小鸟.jpg"/>
          <p:cNvPicPr>
            <a:picLocks noChangeAspect="1"/>
          </p:cNvPicPr>
          <p:nvPr/>
        </p:nvPicPr>
        <p:blipFill>
          <a:blip r:embed="rId2">
            <a:lum bright="-29999" contrast="48000"/>
          </a:blip>
          <a:stretch>
            <a:fillRect/>
          </a:stretch>
        </p:blipFill>
        <p:spPr>
          <a:xfrm>
            <a:off x="0" y="2905125"/>
            <a:ext cx="4643438" cy="36655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图片 5" descr="102小兔.jpg"/>
          <p:cNvPicPr>
            <a:picLocks noChangeAspect="1"/>
          </p:cNvPicPr>
          <p:nvPr/>
        </p:nvPicPr>
        <p:blipFill>
          <a:blip r:embed="rId3">
            <a:lum bright="-29999" contrast="48000"/>
          </a:blip>
          <a:stretch>
            <a:fillRect/>
          </a:stretch>
        </p:blipFill>
        <p:spPr>
          <a:xfrm>
            <a:off x="4427538" y="2852738"/>
            <a:ext cx="4716462" cy="3724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8" name="TextBox 7"/>
          <p:cNvSpPr txBox="1"/>
          <p:nvPr/>
        </p:nvSpPr>
        <p:spPr>
          <a:xfrm>
            <a:off x="971550" y="2205038"/>
            <a:ext cx="70008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chemeClr val="hlink"/>
                </a:solidFill>
                <a:latin typeface="宋体" panose="02010600030101010101" pitchFamily="2" charset="-122"/>
              </a:rPr>
              <a:t>关键：比较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1.15</a:t>
            </a:r>
            <a:r>
              <a:rPr lang="zh-CN" altLang="en-US" sz="3600" b="1" dirty="0">
                <a:solidFill>
                  <a:schemeClr val="hlink"/>
                </a:solidFill>
                <a:latin typeface="宋体" panose="02010600030101010101" pitchFamily="2" charset="-122"/>
              </a:rPr>
              <a:t>倍和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110%</a:t>
            </a:r>
            <a:r>
              <a:rPr lang="zh-CN" altLang="en-US" sz="3600" b="1" dirty="0">
                <a:solidFill>
                  <a:schemeClr val="hlink"/>
                </a:solidFill>
                <a:latin typeface="宋体" panose="02010600030101010101" pitchFamily="2" charset="-122"/>
              </a:rPr>
              <a:t>的大小</a:t>
            </a:r>
            <a:endParaRPr lang="zh-CN" altLang="en-US" sz="36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pic>
        <p:nvPicPr>
          <p:cNvPr id="8199" name="图片 8" descr="背2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437063"/>
            <a:ext cx="4143375" cy="706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图片 9" descr="背2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750" y="5084763"/>
            <a:ext cx="4176713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1" name="图片 10" descr="背2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5572125"/>
            <a:ext cx="4143375" cy="1025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图片 11" descr="背2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38" y="4365625"/>
            <a:ext cx="4284662" cy="777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3" name="图片 12" descr="背2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38" y="5053013"/>
            <a:ext cx="4284662" cy="590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4" name="图片 13" descr="背2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38" y="5540375"/>
            <a:ext cx="4284662" cy="1128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5" name="图片 8204"/>
          <p:cNvPicPr>
            <a:picLocks noChangeAspect="1"/>
          </p:cNvPicPr>
          <p:nvPr/>
        </p:nvPicPr>
        <p:blipFill>
          <a:blip r:embed="rId6">
            <a:lum bright="-29999" contrast="46000"/>
          </a:blip>
          <a:stretch>
            <a:fillRect/>
          </a:stretch>
        </p:blipFill>
        <p:spPr>
          <a:xfrm>
            <a:off x="179388" y="0"/>
            <a:ext cx="936625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decel="100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decel="10000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decel="1000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decel="1000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标题 1"/>
          <p:cNvSpPr txBox="1"/>
          <p:nvPr/>
        </p:nvSpPr>
        <p:spPr>
          <a:xfrm>
            <a:off x="1643063" y="1928813"/>
            <a:ext cx="21431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endParaRPr lang="zh-CN" altLang="en-US" sz="4400" dirty="0">
              <a:solidFill>
                <a:srgbClr val="4BC5B9"/>
              </a:solidFill>
              <a:effectLst>
                <a:outerShdw blurRad="38100" dist="38100" dir="2700000">
                  <a:srgbClr val="000000"/>
                </a:outerShdw>
              </a:effectLst>
              <a:latin typeface="Footlight MT Light" pitchFamily="2" charset="0"/>
              <a:ea typeface="华文新魏" panose="02010800040101010101" pitchFamily="2" charset="-122"/>
            </a:endParaRPr>
          </a:p>
        </p:txBody>
      </p:sp>
      <p:pic>
        <p:nvPicPr>
          <p:cNvPr id="9230" name="图片 9229"/>
          <p:cNvPicPr>
            <a:picLocks noChangeAspect="1"/>
          </p:cNvPicPr>
          <p:nvPr/>
        </p:nvPicPr>
        <p:blipFill>
          <a:blip r:embed="rId1">
            <a:lum bright="-29999" contrast="46000"/>
          </a:blip>
          <a:stretch>
            <a:fillRect/>
          </a:stretch>
        </p:blipFill>
        <p:spPr>
          <a:xfrm>
            <a:off x="0" y="0"/>
            <a:ext cx="6804025" cy="39195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31" name="图片 9230"/>
          <p:cNvPicPr>
            <a:picLocks noChangeAspect="1"/>
          </p:cNvPicPr>
          <p:nvPr/>
        </p:nvPicPr>
        <p:blipFill>
          <a:blip r:embed="rId2">
            <a:lum bright="-29999" contrast="46000"/>
          </a:blip>
          <a:stretch>
            <a:fillRect/>
          </a:stretch>
        </p:blipFill>
        <p:spPr>
          <a:xfrm>
            <a:off x="4895850" y="3865563"/>
            <a:ext cx="4248150" cy="29924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32" name="文本框 9231"/>
          <p:cNvSpPr txBox="1"/>
          <p:nvPr/>
        </p:nvSpPr>
        <p:spPr>
          <a:xfrm>
            <a:off x="1979613" y="1700213"/>
            <a:ext cx="5032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hlink"/>
                </a:solidFill>
                <a:latin typeface="宋体" panose="02010600030101010101" pitchFamily="2" charset="-122"/>
              </a:rPr>
              <a:t>3</a:t>
            </a:r>
            <a:endParaRPr lang="en-US" altLang="zh-CN" sz="36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3" name="文本框 9232"/>
          <p:cNvSpPr txBox="1"/>
          <p:nvPr/>
        </p:nvSpPr>
        <p:spPr>
          <a:xfrm>
            <a:off x="3276600" y="1700213"/>
            <a:ext cx="792163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30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4" name="文本框 9233"/>
          <p:cNvSpPr txBox="1"/>
          <p:nvPr/>
        </p:nvSpPr>
        <p:spPr>
          <a:xfrm>
            <a:off x="4787900" y="1977086"/>
            <a:ext cx="792163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30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5" name="文本框 9234"/>
          <p:cNvSpPr txBox="1"/>
          <p:nvPr/>
        </p:nvSpPr>
        <p:spPr>
          <a:xfrm>
            <a:off x="2124075" y="2977218"/>
            <a:ext cx="1081088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248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6" name="文本框 9235"/>
          <p:cNvSpPr txBox="1"/>
          <p:nvPr/>
        </p:nvSpPr>
        <p:spPr>
          <a:xfrm>
            <a:off x="3630616" y="2977218"/>
            <a:ext cx="144145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24.8</a:t>
            </a:r>
            <a:endParaRPr lang="en-US" altLang="zh-CN" sz="36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7" name="文本框 9236"/>
          <p:cNvSpPr txBox="1"/>
          <p:nvPr/>
        </p:nvSpPr>
        <p:spPr>
          <a:xfrm>
            <a:off x="5130814" y="3191532"/>
            <a:ext cx="144145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24.8</a:t>
            </a:r>
            <a:endParaRPr lang="en-US" altLang="zh-CN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9238" name="椭圆 9237"/>
          <p:cNvSpPr/>
          <p:nvPr/>
        </p:nvSpPr>
        <p:spPr>
          <a:xfrm>
            <a:off x="4716463" y="1916113"/>
            <a:ext cx="1008062" cy="720725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9" name="椭圆 9238"/>
          <p:cNvSpPr/>
          <p:nvPr/>
        </p:nvSpPr>
        <p:spPr>
          <a:xfrm>
            <a:off x="323850" y="1916113"/>
            <a:ext cx="1008063" cy="720725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40" name="椭圆 9239"/>
          <p:cNvSpPr/>
          <p:nvPr/>
        </p:nvSpPr>
        <p:spPr>
          <a:xfrm>
            <a:off x="5435600" y="3068638"/>
            <a:ext cx="1008063" cy="720725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41" name="椭圆 9240"/>
          <p:cNvSpPr/>
          <p:nvPr/>
        </p:nvSpPr>
        <p:spPr>
          <a:xfrm>
            <a:off x="611188" y="3141663"/>
            <a:ext cx="1008062" cy="720725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43" name="文本框 9242"/>
          <p:cNvSpPr txBox="1"/>
          <p:nvPr/>
        </p:nvSpPr>
        <p:spPr>
          <a:xfrm>
            <a:off x="468313" y="4221163"/>
            <a:ext cx="446405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想一想，怎样把小数直接改写成百分数？又怎样把百分数直接改写成小数呢？</a:t>
            </a:r>
            <a:endParaRPr lang="zh-CN" altLang="en-US" sz="36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9233" grpId="0"/>
      <p:bldP spid="9234" grpId="0"/>
      <p:bldP spid="9235" grpId="0"/>
      <p:bldP spid="9236" grpId="0"/>
      <p:bldP spid="9237" grpId="0"/>
      <p:bldP spid="92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3"/>
          <p:cNvSpPr txBox="1"/>
          <p:nvPr/>
        </p:nvSpPr>
        <p:spPr>
          <a:xfrm>
            <a:off x="0" y="3933825"/>
            <a:ext cx="120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小数</a:t>
            </a:r>
            <a:endParaRPr lang="zh-CN" altLang="en-US" sz="4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68" name="TextBox 4"/>
          <p:cNvSpPr txBox="1"/>
          <p:nvPr/>
        </p:nvSpPr>
        <p:spPr>
          <a:xfrm>
            <a:off x="7419975" y="3933825"/>
            <a:ext cx="171291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000" b="1" dirty="0">
                <a:latin typeface="楷体_GB2312" pitchFamily="49" charset="-122"/>
                <a:ea typeface="楷体_GB2312" pitchFamily="49" charset="-122"/>
              </a:rPr>
              <a:t>百分数</a:t>
            </a:r>
            <a:endParaRPr lang="zh-CN" altLang="en-US" sz="4000" b="1" dirty="0">
              <a:latin typeface="楷体_GB2312" pitchFamily="49" charset="-122"/>
              <a:ea typeface="楷体_GB2312" pitchFamily="49" charset="-122"/>
            </a:endParaRPr>
          </a:p>
        </p:txBody>
      </p:sp>
      <p:cxnSp>
        <p:nvCxnSpPr>
          <p:cNvPr id="11269" name="直接箭头连接符 5"/>
          <p:cNvCxnSpPr/>
          <p:nvPr/>
        </p:nvCxnSpPr>
        <p:spPr>
          <a:xfrm>
            <a:off x="1258888" y="4365625"/>
            <a:ext cx="6049962" cy="0"/>
          </a:xfrm>
          <a:prstGeom prst="straightConnector1">
            <a:avLst/>
          </a:prstGeom>
          <a:ln w="28575" cap="flat" cmpd="sng">
            <a:solidFill>
              <a:schemeClr val="hlink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11270" name="TextBox 6"/>
          <p:cNvSpPr txBox="1"/>
          <p:nvPr/>
        </p:nvSpPr>
        <p:spPr>
          <a:xfrm>
            <a:off x="900113" y="3573463"/>
            <a:ext cx="70659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latin typeface="Goudy Old Style"/>
              </a:rPr>
              <a:t>小数点向右移动两位，添上百分号</a:t>
            </a:r>
            <a:endParaRPr lang="zh-CN" altLang="en-US" sz="3600" b="1" dirty="0">
              <a:latin typeface="Goudy Old Style"/>
            </a:endParaRPr>
          </a:p>
        </p:txBody>
      </p:sp>
      <p:cxnSp>
        <p:nvCxnSpPr>
          <p:cNvPr id="11271" name="直接箭头连接符 7"/>
          <p:cNvCxnSpPr/>
          <p:nvPr/>
        </p:nvCxnSpPr>
        <p:spPr>
          <a:xfrm flipH="1">
            <a:off x="1258888" y="4583113"/>
            <a:ext cx="6049962" cy="0"/>
          </a:xfrm>
          <a:prstGeom prst="straightConnector1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11272" name="TextBox 8"/>
          <p:cNvSpPr txBox="1"/>
          <p:nvPr/>
        </p:nvSpPr>
        <p:spPr>
          <a:xfrm>
            <a:off x="900113" y="4656138"/>
            <a:ext cx="70659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latin typeface="Goudy Old Style"/>
              </a:rPr>
              <a:t>小数点向左移动两位，去掉百分号</a:t>
            </a:r>
            <a:endParaRPr lang="zh-CN" altLang="en-US" sz="3600" b="1" dirty="0">
              <a:latin typeface="Goudy Old Style"/>
            </a:endParaRPr>
          </a:p>
        </p:txBody>
      </p:sp>
      <p:sp>
        <p:nvSpPr>
          <p:cNvPr id="11273" name="TextBox 10"/>
          <p:cNvSpPr txBox="1"/>
          <p:nvPr/>
        </p:nvSpPr>
        <p:spPr>
          <a:xfrm>
            <a:off x="1187450" y="692150"/>
            <a:ext cx="71437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6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小数与百分数是怎样直接互化的？</a:t>
            </a:r>
            <a:endParaRPr lang="zh-CN" altLang="en-US" sz="3600" b="1" dirty="0">
              <a:solidFill>
                <a:srgbClr val="FF0066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1042988" y="1484313"/>
            <a:ext cx="75612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0.3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30%     0.248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24.8%</a:t>
            </a:r>
            <a:endParaRPr lang="en-US" altLang="zh-CN" sz="3600" b="1">
              <a:latin typeface="宋体" panose="02010600030101010101" pitchFamily="2" charset="-122"/>
            </a:endParaRPr>
          </a:p>
        </p:txBody>
      </p:sp>
      <p:sp>
        <p:nvSpPr>
          <p:cNvPr id="11275" name="文本框 11274"/>
          <p:cNvSpPr txBox="1"/>
          <p:nvPr/>
        </p:nvSpPr>
        <p:spPr>
          <a:xfrm>
            <a:off x="1042988" y="2565400"/>
            <a:ext cx="66246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30%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0.3     24.8%</a:t>
            </a:r>
            <a:r>
              <a:rPr lang="zh-CN" altLang="en-US" sz="3600" b="1" dirty="0"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0.248</a:t>
            </a:r>
            <a:endParaRPr lang="en-US" altLang="zh-CN" sz="36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0" grpId="0"/>
      <p:bldP spid="11272" grpId="0"/>
      <p:bldP spid="11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图片 15363"/>
          <p:cNvPicPr>
            <a:picLocks noChangeAspect="1"/>
          </p:cNvPicPr>
          <p:nvPr/>
        </p:nvPicPr>
        <p:blipFill>
          <a:blip r:embed="rId1">
            <a:lum bright="-29999" contrast="46000"/>
          </a:blip>
          <a:stretch>
            <a:fillRect/>
          </a:stretch>
        </p:blipFill>
        <p:spPr>
          <a:xfrm>
            <a:off x="250825" y="692150"/>
            <a:ext cx="8497888" cy="649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7" name="文本框 15366"/>
          <p:cNvSpPr txBox="1"/>
          <p:nvPr/>
        </p:nvSpPr>
        <p:spPr>
          <a:xfrm>
            <a:off x="1258888" y="2205038"/>
            <a:ext cx="532765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27%</a:t>
            </a:r>
            <a:r>
              <a:rPr lang="zh-CN" altLang="en-US" sz="3600" b="1" dirty="0">
                <a:latin typeface="宋体" panose="02010600030101010101" pitchFamily="2" charset="-122"/>
              </a:rPr>
              <a:t>＝（      ）  </a:t>
            </a:r>
            <a:endParaRPr lang="zh-CN" altLang="en-US" sz="36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150%</a:t>
            </a:r>
            <a:r>
              <a:rPr lang="zh-CN" altLang="en-US" sz="3600" b="1" dirty="0">
                <a:latin typeface="宋体" panose="02010600030101010101" pitchFamily="2" charset="-122"/>
              </a:rPr>
              <a:t>＝（      ）   </a:t>
            </a:r>
            <a:endParaRPr lang="zh-CN" altLang="en-US" sz="36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宋体" panose="02010600030101010101" pitchFamily="2" charset="-122"/>
              </a:rPr>
              <a:t>13.5%</a:t>
            </a:r>
            <a:r>
              <a:rPr lang="zh-CN" altLang="en-US" sz="3600" b="1" dirty="0">
                <a:latin typeface="宋体" panose="02010600030101010101" pitchFamily="2" charset="-122"/>
              </a:rPr>
              <a:t>＝（      ）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  <p:sp>
        <p:nvSpPr>
          <p:cNvPr id="15368" name="TextBox 9"/>
          <p:cNvSpPr txBox="1"/>
          <p:nvPr/>
        </p:nvSpPr>
        <p:spPr>
          <a:xfrm>
            <a:off x="3132138" y="2205038"/>
            <a:ext cx="11049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0.27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5369" name="TextBox 9"/>
          <p:cNvSpPr txBox="1"/>
          <p:nvPr/>
        </p:nvSpPr>
        <p:spPr>
          <a:xfrm>
            <a:off x="3348038" y="3068638"/>
            <a:ext cx="87471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1.5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5370" name="TextBox 9"/>
          <p:cNvSpPr txBox="1"/>
          <p:nvPr/>
        </p:nvSpPr>
        <p:spPr>
          <a:xfrm>
            <a:off x="3419475" y="3933825"/>
            <a:ext cx="13350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0.135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pic>
        <p:nvPicPr>
          <p:cNvPr id="7" name="图片 2" descr="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37200"/>
            <a:ext cx="1803400" cy="125306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标题 1"/>
          <p:cNvPicPr>
            <a:picLocks noGrp="1"/>
          </p:cNvPicPr>
          <p:nvPr>
            <p:ph type="title" idx="4294967295"/>
          </p:nvPr>
        </p:nvPicPr>
        <p:blipFill>
          <a:blip r:embed="rId1"/>
          <a:stretch>
            <a:fillRect/>
          </a:stretch>
        </p:blipFill>
        <p:spPr>
          <a:xfrm>
            <a:off x="2833688" y="260350"/>
            <a:ext cx="6310312" cy="1158875"/>
          </a:xfrm>
        </p:spPr>
      </p:pic>
      <p:sp>
        <p:nvSpPr>
          <p:cNvPr id="12291" name="内容占位符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4668838"/>
          </a:xfrm>
        </p:spPr>
        <p:txBody>
          <a:bodyPr vert="horz" wrap="square" anchor="t"/>
          <a:lstStyle/>
          <a:p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把下面的小数化成百分数。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0.25   0.08    0.8      1.7     2</a:t>
            </a: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把下面的百分数化成小数。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43%    131%    16%     1.6%    0.4% </a:t>
            </a: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2292" name="图片 3" descr="写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1273175" cy="1427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TextBox 9"/>
          <p:cNvSpPr txBox="1"/>
          <p:nvPr/>
        </p:nvSpPr>
        <p:spPr>
          <a:xfrm>
            <a:off x="179388" y="2924175"/>
            <a:ext cx="13335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25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4" name="TextBox 9"/>
          <p:cNvSpPr txBox="1"/>
          <p:nvPr/>
        </p:nvSpPr>
        <p:spPr>
          <a:xfrm>
            <a:off x="1979613" y="2852738"/>
            <a:ext cx="110331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8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5" name="TextBox 9"/>
          <p:cNvSpPr txBox="1"/>
          <p:nvPr/>
        </p:nvSpPr>
        <p:spPr>
          <a:xfrm>
            <a:off x="3708400" y="2781300"/>
            <a:ext cx="13335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80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6" name="TextBox 9"/>
          <p:cNvSpPr txBox="1"/>
          <p:nvPr/>
        </p:nvSpPr>
        <p:spPr>
          <a:xfrm>
            <a:off x="5651500" y="2852738"/>
            <a:ext cx="1564005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170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7" name="TextBox 9"/>
          <p:cNvSpPr txBox="1"/>
          <p:nvPr/>
        </p:nvSpPr>
        <p:spPr>
          <a:xfrm>
            <a:off x="7235825" y="2852738"/>
            <a:ext cx="15636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＝</a:t>
            </a:r>
            <a:r>
              <a:rPr lang="en-US" altLang="zh-CN" sz="3600" b="1">
                <a:latin typeface="宋体" panose="02010600030101010101" pitchFamily="2" charset="-122"/>
              </a:rPr>
              <a:t>200</a:t>
            </a:r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%</a:t>
            </a:r>
            <a:endParaRPr lang="en-US" altLang="zh-CN" sz="36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298" name="TextBox 9"/>
          <p:cNvSpPr txBox="1"/>
          <p:nvPr/>
        </p:nvSpPr>
        <p:spPr>
          <a:xfrm>
            <a:off x="0" y="5516563"/>
            <a:ext cx="13350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43</a:t>
            </a:r>
            <a:endParaRPr lang="en-US" altLang="zh-CN" sz="3600" b="1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12299" name="TextBox 9"/>
          <p:cNvSpPr txBox="1"/>
          <p:nvPr/>
        </p:nvSpPr>
        <p:spPr>
          <a:xfrm>
            <a:off x="1619250" y="5516563"/>
            <a:ext cx="13350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3600" b="1">
                <a:latin typeface="宋体" panose="02010600030101010101" pitchFamily="2" charset="-122"/>
              </a:rPr>
              <a:t>1.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31</a:t>
            </a:r>
            <a:endParaRPr lang="en-US" altLang="zh-CN" sz="3600" b="1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12300" name="TextBox 9"/>
          <p:cNvSpPr txBox="1"/>
          <p:nvPr/>
        </p:nvSpPr>
        <p:spPr>
          <a:xfrm>
            <a:off x="3419475" y="5589588"/>
            <a:ext cx="13350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3600" b="1">
                <a:latin typeface="宋体" panose="02010600030101010101" pitchFamily="2" charset="-122"/>
              </a:rPr>
              <a:t>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16</a:t>
            </a:r>
            <a:endParaRPr lang="en-US" altLang="zh-CN" sz="3600" b="1">
              <a:solidFill>
                <a:schemeClr val="hlink"/>
              </a:solidFill>
              <a:latin typeface="宋体" panose="02010600030101010101" pitchFamily="2" charset="-122"/>
            </a:endParaRPr>
          </a:p>
        </p:txBody>
      </p:sp>
      <p:sp>
        <p:nvSpPr>
          <p:cNvPr id="12301" name="TextBox 9"/>
          <p:cNvSpPr txBox="1"/>
          <p:nvPr/>
        </p:nvSpPr>
        <p:spPr>
          <a:xfrm>
            <a:off x="5148263" y="5589588"/>
            <a:ext cx="15652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=0.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01</a:t>
            </a:r>
            <a:r>
              <a:rPr lang="en-US" altLang="zh-CN" sz="3600" b="1">
                <a:latin typeface="宋体" panose="02010600030101010101" pitchFamily="2" charset="-122"/>
              </a:rPr>
              <a:t>6</a:t>
            </a:r>
            <a:endParaRPr lang="en-US" altLang="zh-CN" sz="3600" b="1">
              <a:latin typeface="宋体" panose="02010600030101010101" pitchFamily="2" charset="-122"/>
            </a:endParaRPr>
          </a:p>
        </p:txBody>
      </p:sp>
      <p:sp>
        <p:nvSpPr>
          <p:cNvPr id="12302" name="TextBox 9"/>
          <p:cNvSpPr txBox="1"/>
          <p:nvPr/>
        </p:nvSpPr>
        <p:spPr>
          <a:xfrm>
            <a:off x="7092950" y="5589588"/>
            <a:ext cx="15652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宋体" panose="02010600030101010101" pitchFamily="2" charset="-122"/>
              </a:rPr>
              <a:t>=0.</a:t>
            </a:r>
            <a:r>
              <a:rPr lang="en-US" altLang="zh-CN" sz="3600" b="1">
                <a:solidFill>
                  <a:schemeClr val="hlink"/>
                </a:solidFill>
                <a:latin typeface="宋体" panose="02010600030101010101" pitchFamily="2" charset="-122"/>
              </a:rPr>
              <a:t>00</a:t>
            </a:r>
            <a:r>
              <a:rPr lang="en-US" altLang="zh-CN" sz="3600" b="1">
                <a:latin typeface="宋体" panose="02010600030101010101" pitchFamily="2" charset="-122"/>
              </a:rPr>
              <a:t>4</a:t>
            </a:r>
            <a:endParaRPr lang="en-US" altLang="zh-CN" sz="36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</p:bldLst>
  </p:timing>
</p:sld>
</file>

<file path=ppt/tags/tag1.xml><?xml version="1.0" encoding="utf-8"?>
<p:tagLst xmlns:p="http://schemas.openxmlformats.org/presentationml/2006/main">
  <p:tag name="KSO_WPP_MARK_KEY" val="eb095305-9e31-466d-8a0e-f4df8810c1b3"/>
  <p:tag name="COMMONDATA" val="eyJoZGlkIjoiYWU5OWIyM2VlYTljZmMwMmQ4ZDZjM2JkYThkMDU5ZmMifQ==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1063</Words>
  <Application>WPS 演示</Application>
  <PresentationFormat>全屏显示(4:3)</PresentationFormat>
  <Paragraphs>373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33" baseType="lpstr">
      <vt:lpstr>Arial</vt:lpstr>
      <vt:lpstr>宋体</vt:lpstr>
      <vt:lpstr>Wingdings</vt:lpstr>
      <vt:lpstr>Wingdings 2</vt:lpstr>
      <vt:lpstr>Arial</vt:lpstr>
      <vt:lpstr>方正姚体</vt:lpstr>
      <vt:lpstr>黑体</vt:lpstr>
      <vt:lpstr>Footlight MT Light</vt:lpstr>
      <vt:lpstr>华文新魏</vt:lpstr>
      <vt:lpstr>楷体_GB2312</vt:lpstr>
      <vt:lpstr>新宋体</vt:lpstr>
      <vt:lpstr>Goudy Old Style</vt:lpstr>
      <vt:lpstr>华文楷体</vt:lpstr>
      <vt:lpstr>Cambria</vt:lpstr>
      <vt:lpstr>微软雅黑</vt:lpstr>
      <vt:lpstr>Arial Unicode MS</vt:lpstr>
      <vt:lpstr>隶书</vt:lpstr>
      <vt:lpstr>Maiandra GD</vt:lpstr>
      <vt:lpstr>Calibri</vt:lpstr>
      <vt:lpstr>Segoe Print</vt:lpstr>
      <vt:lpstr>龙腾四海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dell</cp:lastModifiedBy>
  <cp:revision>11</cp:revision>
  <dcterms:created xsi:type="dcterms:W3CDTF">2013-12-08T02:57:00Z</dcterms:created>
  <dcterms:modified xsi:type="dcterms:W3CDTF">2022-12-13T03:05:12Z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DE4C4458BAA24CD4AA58EC4BB7E15104</vt:lpwstr>
  </property>
</Properties>
</file>