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  <p:sldMasterId id="2147483670" r:id="rId4"/>
    <p:sldMasterId id="2147483684" r:id="rId5"/>
  </p:sldMasterIdLst>
  <p:notesMasterIdLst>
    <p:notesMasterId r:id="rId28"/>
  </p:notesMasterIdLst>
  <p:sldIdLst>
    <p:sldId id="257" r:id="rId6"/>
    <p:sldId id="258" r:id="rId7"/>
    <p:sldId id="259" r:id="rId8"/>
    <p:sldId id="260" r:id="rId9"/>
    <p:sldId id="261" r:id="rId10"/>
    <p:sldId id="262" r:id="rId11"/>
    <p:sldId id="306" r:id="rId12"/>
    <p:sldId id="264" r:id="rId13"/>
    <p:sldId id="268" r:id="rId14"/>
    <p:sldId id="271" r:id="rId15"/>
    <p:sldId id="362" r:id="rId16"/>
    <p:sldId id="273" r:id="rId17"/>
    <p:sldId id="275" r:id="rId18"/>
    <p:sldId id="360" r:id="rId19"/>
    <p:sldId id="274" r:id="rId20"/>
    <p:sldId id="276" r:id="rId21"/>
    <p:sldId id="288" r:id="rId22"/>
    <p:sldId id="348" r:id="rId23"/>
    <p:sldId id="289" r:id="rId24"/>
    <p:sldId id="277" r:id="rId25"/>
    <p:sldId id="363" r:id="rId26"/>
    <p:sldId id="299" r:id="rId27"/>
    <p:sldId id="280" r:id="rId29"/>
    <p:sldId id="298" r:id="rId30"/>
    <p:sldId id="284" r:id="rId31"/>
    <p:sldId id="282" r:id="rId32"/>
    <p:sldId id="285" r:id="rId33"/>
    <p:sldId id="283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871133" y="3717925"/>
            <a:ext cx="8534400" cy="695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2300" y="1773238"/>
            <a:ext cx="5376672" cy="4319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8428" y="1773238"/>
            <a:ext cx="5376672" cy="4319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3488" y="765175"/>
            <a:ext cx="2743729" cy="5327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2300" y="765175"/>
            <a:ext cx="8072131" cy="5327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871133" y="3717925"/>
            <a:ext cx="8534400" cy="695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2300" y="1773238"/>
            <a:ext cx="5376672" cy="4319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8428" y="1773238"/>
            <a:ext cx="5376672" cy="4319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3488" y="765175"/>
            <a:ext cx="2743729" cy="5327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2300" y="765175"/>
            <a:ext cx="8072131" cy="5327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24417" y="765175"/>
            <a:ext cx="10972800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22300" y="1773238"/>
            <a:ext cx="10972800" cy="43195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24417" y="765175"/>
            <a:ext cx="10972800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22300" y="1773238"/>
            <a:ext cx="10972800" cy="43195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4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522220" y="1579245"/>
            <a:ext cx="631444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17  </a:t>
            </a:r>
            <a:r>
              <a:rPr lang="zh-CN" altLang="en-US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第八次</a:t>
            </a:r>
            <a:endParaRPr lang="zh-CN" altLang="en-US" sz="9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249680" y="632460"/>
            <a:ext cx="10011410" cy="5092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eaLnBrk="0" fontAlgn="base" hangingPunct="0">
              <a:lnSpc>
                <a:spcPts val="65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</a:t>
            </a:r>
            <a:r>
              <a:rPr lang="zh-CN" altLang="en-US" sz="36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古时候，欧洲的苏格兰遭到了别国的侵略。</a:t>
            </a:r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王子布鲁斯带领军队，英勇地抗击外国侵略军。</a:t>
            </a:r>
            <a:endParaRPr lang="zh-CN" altLang="en-US" sz="36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457200" algn="l" eaLnBrk="0" fontAlgn="base" hangingPunct="0">
              <a:lnSpc>
                <a:spcPts val="6500"/>
              </a:lnSpc>
              <a:spcBef>
                <a:spcPts val="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 </a:t>
            </a:r>
            <a:r>
              <a:rPr lang="zh-CN" altLang="en-US" sz="36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可是，一连打了七次仗，苏格兰军队都失败了，布鲁斯王子也受了伤。他躺在山上的一间磨坊里，不断地唉声叹气。对于这场战争，他几乎失去了信心。</a:t>
            </a:r>
            <a:endParaRPr lang="zh-CN" altLang="en-US" sz="3600" b="1" dirty="0">
              <a:solidFill>
                <a:schemeClr val="bg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R1[TH{9}C`OFZ0E7RVU}@W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" y="905510"/>
            <a:ext cx="7594600" cy="43840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1360" y="788670"/>
            <a:ext cx="434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</a:rPr>
              <a:t>1</a:t>
            </a:r>
            <a:endParaRPr lang="en-US" altLang="zh-CN" sz="4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1030" y="2580005"/>
            <a:ext cx="434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</a:rPr>
              <a:t>2</a:t>
            </a:r>
            <a:endParaRPr lang="en-US" altLang="zh-CN" sz="4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92110" y="788670"/>
            <a:ext cx="3948430" cy="4984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+mn-ea"/>
                <a:cs typeface="楷体_GB2312" panose="02010609030101010101" charset="-122"/>
              </a:rPr>
              <a:t>zāo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cs typeface="楷体_GB2312" panose="02010609030101010101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楷体_GB2312" panose="02010609030101010101" charset="-122"/>
              </a:rPr>
              <a:t>qīn lüè   lǐng</a:t>
            </a:r>
            <a:endParaRPr lang="zh-CN" altLang="en-US" sz="2800" b="1">
              <a:solidFill>
                <a:srgbClr val="FF0000"/>
              </a:solidFill>
              <a:latin typeface="+mn-ea"/>
              <a:cs typeface="楷体_GB2312" panose="02010609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遭到  侵略  </a:t>
            </a: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带领</a:t>
            </a:r>
            <a:endParaRPr lang="zh-CN" altLang="en-US" sz="3600" b="1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_GB2312" panose="02010609030101010101" charset="-122"/>
              </a:rPr>
              <a:t> jī     duàn  tǎng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楷体_GB2312" panose="02010609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抗击  不断  躺</a:t>
            </a:r>
            <a:endParaRPr lang="zh-CN" altLang="en-US" sz="3600" b="1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_GB2312" panose="02010609030101010101" charset="-122"/>
              </a:rPr>
              <a:t>zhàng     shāng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楷体_GB2312" panose="02010609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七次仗  受了伤</a:t>
            </a:r>
            <a:endParaRPr lang="zh-CN" altLang="en-US" sz="3600" b="1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249680" y="632460"/>
            <a:ext cx="10011410" cy="5092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eaLnBrk="0" fontAlgn="base" hangingPunct="0">
              <a:lnSpc>
                <a:spcPts val="65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</a:t>
            </a:r>
            <a:r>
              <a:rPr lang="zh-CN" altLang="en-US" sz="36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古时候，欧洲的苏格兰遭到了别国的侵略。王子布鲁斯带领军队，英勇地抗击外国侵略军。</a:t>
            </a:r>
            <a:endParaRPr lang="zh-CN" altLang="en-US" sz="3600" b="1" dirty="0">
              <a:solidFill>
                <a:schemeClr val="bg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457200" algn="l" eaLnBrk="0" fontAlgn="base" hangingPunct="0">
              <a:lnSpc>
                <a:spcPts val="6500"/>
              </a:lnSpc>
              <a:spcBef>
                <a:spcPts val="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 </a:t>
            </a:r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可是，一连打了七次仗，苏格兰军队都失败了，布鲁斯王子也受了伤。他躺在山上的一间磨坊里，</a:t>
            </a:r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不断地唉声叹气</a:t>
            </a:r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。对于这场战争，他几乎失去了信心。</a:t>
            </a:r>
            <a:endParaRPr lang="zh-CN" altLang="en-US" sz="36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249680" y="632460"/>
            <a:ext cx="10011410" cy="5092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eaLnBrk="0" fontAlgn="base" hangingPunct="0">
              <a:lnSpc>
                <a:spcPts val="65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</a:t>
            </a:r>
            <a:r>
              <a:rPr lang="zh-CN" altLang="en-US" sz="36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古时候，欧洲的苏格兰遭到了别国的侵略。王子布鲁斯带领军队，英勇地抗击外国侵略军。</a:t>
            </a:r>
            <a:endParaRPr lang="zh-CN" altLang="en-US" sz="36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457200" algn="l" eaLnBrk="0" fontAlgn="base" hangingPunct="0">
              <a:lnSpc>
                <a:spcPts val="6500"/>
              </a:lnSpc>
              <a:spcBef>
                <a:spcPts val="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 </a:t>
            </a:r>
            <a:r>
              <a:rPr lang="zh-CN" altLang="en-US" sz="36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可是，一连打了七次仗，苏格兰军队都失败了，布鲁斯王子也受了伤。他躺在山上的一间磨坊里，不断地唉声叹气。</a:t>
            </a:r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对于这场战争，他几乎失去了信心。</a:t>
            </a:r>
            <a:endParaRPr lang="zh-CN" altLang="en-US" sz="36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898650" y="1121410"/>
            <a:ext cx="7528560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对于这场战争，他失去了信心。</a:t>
            </a:r>
            <a:endParaRPr lang="zh-CN" altLang="en-US" sz="36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对于这场战争，他</a:t>
            </a:r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几乎</a:t>
            </a:r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失去了信心。</a:t>
            </a:r>
            <a:endParaRPr lang="zh-CN" altLang="en-US" sz="36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)G4YN`DVJHS95EK$CSS1QK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5630" y="990600"/>
            <a:ext cx="8847455" cy="50761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22525" y="788670"/>
            <a:ext cx="434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</a:rPr>
              <a:t>3</a:t>
            </a:r>
            <a:endParaRPr lang="en-US" altLang="zh-CN" sz="4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22525" y="4657725"/>
            <a:ext cx="434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</a:rPr>
              <a:t>4</a:t>
            </a:r>
            <a:endParaRPr lang="en-US" altLang="zh-CN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07465" y="654685"/>
            <a:ext cx="9009380" cy="5549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eaLnBrk="0" fontAlgn="base" hangingPunct="0">
              <a:lnSpc>
                <a:spcPts val="532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</a:t>
            </a:r>
            <a:r>
              <a:rPr lang="en-US" altLang="zh-CN" sz="32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</a:t>
            </a:r>
            <a:r>
              <a:rPr lang="zh-CN" altLang="en-US" sz="32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布鲁斯躺在木板上望着屋顶，无意中看到一只蜘蛛正在结网。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忽然，一阵大风吹来，丝断了，网破了。蜘蛛重新扯起细丝再次结网，细丝又被风吹断了。就这样结了断，断了结，一连结了七次，都没有结成。可蜘蛛并不灰心，照样从头干起，在第八次，它终于结成了一张网。</a:t>
            </a:r>
            <a:endParaRPr lang="zh-CN" altLang="en-US" sz="3200" b="1" dirty="0">
              <a:solidFill>
                <a:schemeClr val="bg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  <a:p>
            <a:pPr indent="457200" algn="l" eaLnBrk="0" fontAlgn="base" hangingPunct="0">
              <a:lnSpc>
                <a:spcPts val="532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 布鲁斯感动极了，他猛地跳起来</a:t>
            </a:r>
            <a:r>
              <a:rPr lang="en-US" altLang="zh-CN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,</a:t>
            </a:r>
            <a:r>
              <a:rPr lang="zh-CN" altLang="en-US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喊道：“我也要干第八次！”</a:t>
            </a:r>
            <a:endParaRPr lang="zh-CN" altLang="en-US" sz="3200" b="1" dirty="0">
              <a:solidFill>
                <a:schemeClr val="bg2"/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658620" y="826135"/>
            <a:ext cx="32435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6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一</a:t>
            </a:r>
            <a:r>
              <a:rPr lang="zh-CN" altLang="en-US" sz="6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阵</a:t>
            </a:r>
            <a:r>
              <a:rPr lang="zh-CN" altLang="en-US" sz="6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大风</a:t>
            </a:r>
            <a:endParaRPr lang="zh-CN" altLang="en-US" sz="60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85620" y="2487295"/>
            <a:ext cx="40182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6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一</a:t>
            </a:r>
            <a:r>
              <a:rPr lang="zh-CN" altLang="en-US" sz="6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阵</a:t>
            </a:r>
            <a:r>
              <a:rPr lang="en-US" altLang="zh-CN" sz="6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(    )</a:t>
            </a:r>
            <a:endParaRPr lang="en-US" altLang="zh-CN" sz="60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85620" y="4098925"/>
            <a:ext cx="40182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6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一</a:t>
            </a:r>
            <a:r>
              <a:rPr lang="zh-CN" altLang="en-US" sz="6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阵</a:t>
            </a:r>
            <a:r>
              <a:rPr lang="en-US" altLang="zh-CN" sz="6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(    )</a:t>
            </a:r>
            <a:endParaRPr lang="en-US" altLang="zh-CN" sz="60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5375" y="2487295"/>
            <a:ext cx="20332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60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掌声</a:t>
            </a:r>
            <a:endParaRPr lang="zh-CN" altLang="zh-CN" sz="6000" b="1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5375" y="4098925"/>
            <a:ext cx="20332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60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春雨</a:t>
            </a:r>
            <a:endParaRPr lang="zh-CN" altLang="zh-CN" sz="6000" b="1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07465" y="654685"/>
            <a:ext cx="9009380" cy="5549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eaLnBrk="0" fontAlgn="base" hangingPunct="0">
              <a:lnSpc>
                <a:spcPts val="532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</a:t>
            </a:r>
            <a:r>
              <a:rPr lang="en-US" altLang="zh-CN" sz="32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</a:t>
            </a:r>
            <a:r>
              <a:rPr lang="zh-CN" altLang="en-US" sz="32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布鲁斯躺在木板上望着屋顶，无意中看到一只蜘蛛正在结网。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忽然，一阵大风吹来，丝断了，网破了。蜘蛛重新扯起细丝再次结网，细丝又被风吹断了。就这样结了断，断了结，一连结了七次，都没有结成。可蜘蛛并不灰心，照样从头干起，在第八次，它终于结成了一张网。</a:t>
            </a:r>
            <a:endParaRPr lang="zh-CN" altLang="en-US" sz="3200" b="1" dirty="0">
              <a:solidFill>
                <a:schemeClr val="bg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  <a:p>
            <a:pPr indent="457200" algn="l" eaLnBrk="0" fontAlgn="base" hangingPunct="0">
              <a:lnSpc>
                <a:spcPts val="532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 布鲁斯感动极了，他猛地跳起来</a:t>
            </a:r>
            <a:r>
              <a:rPr lang="en-US" altLang="zh-CN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,</a:t>
            </a:r>
            <a:r>
              <a:rPr lang="zh-CN" altLang="en-US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喊道：“我也要干第八次！”</a:t>
            </a:r>
            <a:endParaRPr lang="zh-CN" altLang="en-US" sz="3200" b="1" dirty="0">
              <a:solidFill>
                <a:schemeClr val="bg2"/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07465" y="654685"/>
            <a:ext cx="9009380" cy="5549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eaLnBrk="0" fontAlgn="base" hangingPunct="0">
              <a:lnSpc>
                <a:spcPts val="532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</a:t>
            </a:r>
            <a:r>
              <a:rPr lang="en-US" altLang="zh-CN" sz="32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</a:t>
            </a:r>
            <a:r>
              <a:rPr lang="zh-CN" altLang="en-US" sz="32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布鲁斯躺在木板上望着屋顶，无意中看到一只蜘蛛正在结网。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忽然，一阵大风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吹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来，丝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断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了，网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破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了。蜘蛛重新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扯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起细丝再次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网，细丝又被风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吹断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了。就这样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断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断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，一连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了七次，都没有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成。可蜘蛛并不灰心，照样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从头干起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，在第八次，它终于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成了一张网。</a:t>
            </a:r>
            <a:endParaRPr lang="zh-CN" altLang="en-US" sz="3200" b="1" dirty="0">
              <a:solidFill>
                <a:schemeClr val="bg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  <a:p>
            <a:pPr indent="457200" algn="l" eaLnBrk="0" fontAlgn="base" hangingPunct="0">
              <a:lnSpc>
                <a:spcPts val="532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 布鲁斯感动极了，他猛地跳起来</a:t>
            </a:r>
            <a:r>
              <a:rPr lang="en-US" altLang="zh-CN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,</a:t>
            </a:r>
            <a:r>
              <a:rPr lang="zh-CN" altLang="en-US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喊道：“我也要干第八次！”</a:t>
            </a:r>
            <a:endParaRPr lang="zh-CN" altLang="en-US" sz="3200" b="1" dirty="0">
              <a:solidFill>
                <a:schemeClr val="bg2"/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_A`C[QDQXP49}HPCED`@EW"/>
          <p:cNvPicPr>
            <a:picLocks noChangeAspect="1"/>
          </p:cNvPicPr>
          <p:nvPr/>
        </p:nvPicPr>
        <p:blipFill>
          <a:blip r:embed="rId1"/>
          <a:srcRect r="-407" b="6553"/>
          <a:stretch>
            <a:fillRect/>
          </a:stretch>
        </p:blipFill>
        <p:spPr>
          <a:xfrm>
            <a:off x="159385" y="41275"/>
            <a:ext cx="5504180" cy="6800850"/>
          </a:xfrm>
          <a:prstGeom prst="rect">
            <a:avLst/>
          </a:prstGeom>
        </p:spPr>
      </p:pic>
      <p:pic>
        <p:nvPicPr>
          <p:cNvPr id="5" name="图片 4" descr="NV2W)6$J24$UGKJJ$~WIW%9"/>
          <p:cNvPicPr>
            <a:picLocks noChangeAspect="1"/>
          </p:cNvPicPr>
          <p:nvPr/>
        </p:nvPicPr>
        <p:blipFill>
          <a:blip r:embed="rId2"/>
          <a:srcRect r="238" b="6455"/>
          <a:stretch>
            <a:fillRect/>
          </a:stretch>
        </p:blipFill>
        <p:spPr>
          <a:xfrm>
            <a:off x="6330315" y="41275"/>
            <a:ext cx="5378450" cy="67792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8200" y="1285240"/>
            <a:ext cx="434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2282190"/>
            <a:ext cx="434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29120" y="215900"/>
            <a:ext cx="434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3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29120" y="2188845"/>
            <a:ext cx="434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4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29120" y="2903220"/>
            <a:ext cx="434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5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%OK}$24}3NQIXZ[XTG6SUS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7135" y="458470"/>
            <a:ext cx="3886200" cy="33381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9788" y="4481195"/>
            <a:ext cx="105111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这是一只（     ）的蜘蛛。</a:t>
            </a:r>
            <a:endParaRPr lang="zh-CN" altLang="en-US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01010" y="927735"/>
            <a:ext cx="2585085" cy="2399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zh-CN" sz="44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不怕失败</a:t>
            </a:r>
            <a:endParaRPr lang="zh-CN" altLang="zh-CN" sz="4400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zh-CN" sz="4400">
                <a:latin typeface="楷体_GB2312" panose="02010609030101010101" charset="-122"/>
                <a:ea typeface="楷体_GB2312" panose="02010609030101010101" charset="-122"/>
              </a:rPr>
              <a:t>坚持不懈</a:t>
            </a:r>
            <a:endParaRPr lang="zh-CN" altLang="zh-CN" sz="4400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zh-CN" sz="4400">
                <a:latin typeface="楷体_GB2312" panose="02010609030101010101" charset="-122"/>
                <a:ea typeface="楷体_GB2312" panose="02010609030101010101" charset="-122"/>
              </a:rPr>
              <a:t>永不放弃</a:t>
            </a:r>
            <a:endParaRPr lang="zh-CN" altLang="zh-CN"/>
          </a:p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07465" y="654685"/>
            <a:ext cx="9009380" cy="5549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eaLnBrk="0" fontAlgn="base" hangingPunct="0">
              <a:lnSpc>
                <a:spcPts val="532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</a:t>
            </a:r>
            <a:r>
              <a:rPr lang="en-US" altLang="zh-CN" sz="32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</a:t>
            </a:r>
            <a:r>
              <a:rPr lang="zh-CN" altLang="en-US" sz="32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布鲁斯躺在木板上望着屋顶，无意中看到一只蜘蛛正在结网。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忽然，一阵大风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吹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来，丝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断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了，网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破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了。蜘蛛重新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扯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起细丝再次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网，细丝又被风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吹断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了。就这样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断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断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，一连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了七次，都没有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成。可蜘蛛并不灰心，照样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从头干起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，在第八次，它终于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结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成了一张网。</a:t>
            </a:r>
            <a:endParaRPr lang="zh-CN" altLang="en-US" sz="3200" b="1" dirty="0">
              <a:solidFill>
                <a:schemeClr val="bg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  <a:p>
            <a:pPr indent="457200" algn="l" eaLnBrk="0" fontAlgn="base" hangingPunct="0">
              <a:lnSpc>
                <a:spcPts val="532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 布鲁斯感动极了，他猛地跳起来</a:t>
            </a:r>
            <a:r>
              <a:rPr lang="en-US" altLang="zh-CN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,</a:t>
            </a:r>
            <a:r>
              <a:rPr lang="zh-CN" altLang="en-US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喊道：“我也要干第八次！”</a:t>
            </a:r>
            <a:endParaRPr lang="zh-CN" altLang="en-US" sz="3200" b="1" dirty="0">
              <a:solidFill>
                <a:schemeClr val="bg2"/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07465" y="654685"/>
            <a:ext cx="9009380" cy="5549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eaLnBrk="0" fontAlgn="base" hangingPunct="0">
              <a:lnSpc>
                <a:spcPts val="532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</a:t>
            </a:r>
            <a:r>
              <a:rPr lang="en-US" altLang="zh-CN" sz="32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</a:t>
            </a:r>
            <a:r>
              <a:rPr lang="zh-CN" altLang="en-US" sz="3200" b="1" dirty="0">
                <a:solidFill>
                  <a:schemeClr val="bg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布鲁斯躺在木板上望着屋顶，无意中看到一只蜘蛛正在结网。忽然，一阵大风吹来，丝断了，网破了。蜘蛛重新扯起细丝再次结网，细丝又被风吹断了。就这样结了断，断了结，一连结了七次，都没有结成。可蜘蛛并不灰心，照样从头干起，在第八次，它终于结成了一张网。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  <a:p>
            <a:pPr indent="457200" algn="l" eaLnBrk="0" fontAlgn="base" hangingPunct="0">
              <a:lnSpc>
                <a:spcPts val="532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chemeClr val="bg2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布鲁斯感动极了，他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猛地跳起来</a:t>
            </a:r>
            <a:r>
              <a:rPr lang="en-US" altLang="zh-CN" sz="3200" b="1" dirty="0">
                <a:solidFill>
                  <a:schemeClr val="tx1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,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喊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道：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“我也要干第八次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！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黑体" panose="02010600030101010101" pitchFamily="49" charset="-122"/>
              </a:rPr>
              <a:t>”</a:t>
            </a:r>
            <a:endParaRPr lang="zh-CN" altLang="en-US" sz="3200" b="1" dirty="0">
              <a:solidFill>
                <a:srgbClr val="FF0000"/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A$RL]AH~HZV]NKVD9REN}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015" y="1649730"/>
            <a:ext cx="10051415" cy="22866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72285" y="1649730"/>
            <a:ext cx="434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</a:rPr>
              <a:t>5</a:t>
            </a:r>
            <a:endParaRPr lang="en-US" altLang="zh-CN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188085" y="843915"/>
            <a:ext cx="10532745" cy="5169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4400" b="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sz="4400" b="0">
                <a:latin typeface="楷体_GB2312" panose="02010609030101010101" charset="-122"/>
                <a:ea typeface="楷体_GB2312" panose="02010609030101010101" charset="-122"/>
              </a:rPr>
              <a:t>（     ）带领军队抗击外国侵略军，经过（       ），就在他几乎失去（   ）的时候，他从（       ）中获得了鼓舞，重拾（   ），动员人民起来抵抗，在第</a:t>
            </a:r>
            <a:r>
              <a:rPr lang="en-US" altLang="zh-CN" sz="4400" b="0">
                <a:latin typeface="楷体_GB2312" panose="02010609030101010101" charset="-122"/>
                <a:ea typeface="楷体_GB2312" panose="02010609030101010101" charset="-122"/>
              </a:rPr>
              <a:t>(  )</a:t>
            </a:r>
            <a:r>
              <a:rPr lang="zh-CN" altLang="en-US" sz="4400" b="0">
                <a:latin typeface="楷体_GB2312" panose="02010609030101010101" charset="-122"/>
                <a:ea typeface="楷体_GB2312" panose="02010609030101010101" charset="-122"/>
              </a:rPr>
              <a:t>次终于</a:t>
            </a:r>
            <a:r>
              <a:rPr lang="zh-CN" sz="4400" b="0">
                <a:latin typeface="楷体_GB2312" panose="02010609030101010101" charset="-122"/>
                <a:ea typeface="楷体_GB2312" panose="02010609030101010101" charset="-122"/>
              </a:rPr>
              <a:t>（       ）。</a:t>
            </a:r>
            <a:endParaRPr lang="zh-CN" altLang="en-US" sz="44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80665" y="1093470"/>
            <a:ext cx="18592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4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布鲁斯</a:t>
            </a:r>
            <a:endParaRPr lang="zh-CN" altLang="en-US" sz="440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67635" y="201104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4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七次失败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233025" y="201104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4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信心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86960" y="304482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4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蜘蛛结网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67635" y="4145280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4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信心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53255" y="511238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4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抵抗成功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73835" y="5112385"/>
            <a:ext cx="7416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八</a:t>
            </a:r>
            <a:endParaRPr lang="zh-CN" altLang="en-US" sz="440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GL2JM`]XL5R_8((D_{XH80"/>
          <p:cNvPicPr>
            <a:picLocks noChangeAspect="1"/>
          </p:cNvPicPr>
          <p:nvPr/>
        </p:nvPicPr>
        <p:blipFill>
          <a:blip r:embed="rId1"/>
          <a:srcRect l="2247" r="83813" b="3316"/>
          <a:stretch>
            <a:fillRect/>
          </a:stretch>
        </p:blipFill>
        <p:spPr>
          <a:xfrm>
            <a:off x="2384425" y="729615"/>
            <a:ext cx="1541145" cy="2273300"/>
          </a:xfrm>
          <a:prstGeom prst="rect">
            <a:avLst/>
          </a:prstGeom>
        </p:spPr>
      </p:pic>
      <p:pic>
        <p:nvPicPr>
          <p:cNvPr id="6" name="图片 5" descr="6GL2JM`]XL5R_8((D_{XH80"/>
          <p:cNvPicPr>
            <a:picLocks noChangeAspect="1"/>
          </p:cNvPicPr>
          <p:nvPr/>
        </p:nvPicPr>
        <p:blipFill>
          <a:blip r:embed="rId1"/>
          <a:srcRect l="86100" r="717" b="2019"/>
          <a:stretch>
            <a:fillRect/>
          </a:stretch>
        </p:blipFill>
        <p:spPr>
          <a:xfrm>
            <a:off x="3925570" y="715645"/>
            <a:ext cx="1482090" cy="2342515"/>
          </a:xfrm>
          <a:prstGeom prst="rect">
            <a:avLst/>
          </a:prstGeom>
        </p:spPr>
      </p:pic>
      <p:pic>
        <p:nvPicPr>
          <p:cNvPr id="7" name="图片 6" descr="6GL2JM`]XL5R_8((D_{XH80"/>
          <p:cNvPicPr>
            <a:picLocks noChangeAspect="1"/>
          </p:cNvPicPr>
          <p:nvPr/>
        </p:nvPicPr>
        <p:blipFill>
          <a:blip r:embed="rId1"/>
          <a:srcRect l="43987" t="2540" r="28078" b="516"/>
          <a:stretch>
            <a:fillRect/>
          </a:stretch>
        </p:blipFill>
        <p:spPr>
          <a:xfrm>
            <a:off x="5407660" y="744220"/>
            <a:ext cx="3134995" cy="23139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GL2JM`]XL5R_8((D_{XH80"/>
          <p:cNvPicPr>
            <a:picLocks noChangeAspect="1"/>
          </p:cNvPicPr>
          <p:nvPr/>
        </p:nvPicPr>
        <p:blipFill>
          <a:blip r:embed="rId1"/>
          <a:srcRect l="2247" r="83813" b="3316"/>
          <a:stretch>
            <a:fillRect/>
          </a:stretch>
        </p:blipFill>
        <p:spPr>
          <a:xfrm>
            <a:off x="2384425" y="729615"/>
            <a:ext cx="1541145" cy="2273300"/>
          </a:xfrm>
          <a:prstGeom prst="rect">
            <a:avLst/>
          </a:prstGeom>
        </p:spPr>
      </p:pic>
      <p:pic>
        <p:nvPicPr>
          <p:cNvPr id="6" name="图片 5" descr="6GL2JM`]XL5R_8((D_{XH80"/>
          <p:cNvPicPr>
            <a:picLocks noChangeAspect="1"/>
          </p:cNvPicPr>
          <p:nvPr/>
        </p:nvPicPr>
        <p:blipFill>
          <a:blip r:embed="rId1"/>
          <a:srcRect l="86100" r="717" b="2019"/>
          <a:stretch>
            <a:fillRect/>
          </a:stretch>
        </p:blipFill>
        <p:spPr>
          <a:xfrm>
            <a:off x="3925570" y="715645"/>
            <a:ext cx="1482090" cy="23425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80000" flipH="1">
            <a:off x="3475355" y="3575685"/>
            <a:ext cx="2169795" cy="21697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24405" y="4153535"/>
            <a:ext cx="17011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斤</a:t>
            </a:r>
            <a:endParaRPr lang="zh-CN" altLang="en-US" sz="60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2617470" y="1835785"/>
            <a:ext cx="1084580" cy="33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612390" y="2796540"/>
            <a:ext cx="1084580" cy="33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124325" y="1835785"/>
            <a:ext cx="1084580" cy="33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124325" y="2796540"/>
            <a:ext cx="1084580" cy="33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160395" y="2563495"/>
            <a:ext cx="200025" cy="2330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628515" y="2641600"/>
            <a:ext cx="142875" cy="1549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6GL2JM`]XL5R_8((D_{XH80"/>
          <p:cNvPicPr>
            <a:picLocks noChangeAspect="1"/>
          </p:cNvPicPr>
          <p:nvPr/>
        </p:nvPicPr>
        <p:blipFill>
          <a:blip r:embed="rId1"/>
          <a:srcRect l="43987" t="2540" r="28078" b="516"/>
          <a:stretch>
            <a:fillRect/>
          </a:stretch>
        </p:blipFill>
        <p:spPr>
          <a:xfrm>
            <a:off x="2172335" y="993140"/>
            <a:ext cx="3134995" cy="2313940"/>
          </a:xfrm>
          <a:prstGeom prst="rect">
            <a:avLst/>
          </a:prstGeom>
        </p:spPr>
      </p:pic>
      <p:pic>
        <p:nvPicPr>
          <p:cNvPr id="3" name="图片 2" descr="U)BUIUFI(4936%JHKTM4U)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3879850"/>
            <a:ext cx="1158240" cy="2016760"/>
          </a:xfrm>
          <a:prstGeom prst="rect">
            <a:avLst/>
          </a:prstGeom>
        </p:spPr>
      </p:pic>
      <p:pic>
        <p:nvPicPr>
          <p:cNvPr id="5" name="图片 4" descr="Z%0F21DEAA_5D@1S6U`}[RN"/>
          <p:cNvPicPr>
            <a:picLocks noChangeAspect="1"/>
          </p:cNvPicPr>
          <p:nvPr/>
        </p:nvPicPr>
        <p:blipFill>
          <a:blip r:embed="rId3"/>
          <a:srcRect t="942" r="61487"/>
          <a:stretch>
            <a:fillRect/>
          </a:stretch>
        </p:blipFill>
        <p:spPr>
          <a:xfrm>
            <a:off x="2505075" y="3879850"/>
            <a:ext cx="679450" cy="2146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26660" y="3503930"/>
            <a:ext cx="1492250" cy="2898775"/>
          </a:xfrm>
          <a:prstGeom prst="rect">
            <a:avLst/>
          </a:prstGeom>
        </p:spPr>
      </p:pic>
      <p:graphicFrame>
        <p:nvGraphicFramePr>
          <p:cNvPr id="7174" name="对象 11284"/>
          <p:cNvGraphicFramePr/>
          <p:nvPr/>
        </p:nvGraphicFramePr>
        <p:xfrm>
          <a:off x="7824470" y="3503295"/>
          <a:ext cx="2220595" cy="251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1828800" imgH="2609850" progId="Paint.Picture">
                  <p:embed/>
                </p:oleObj>
              </mc:Choice>
              <mc:Fallback>
                <p:oleObj name="" r:id="rId5" imgW="1828800" imgH="260985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24470" y="3503295"/>
                        <a:ext cx="2220595" cy="2510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直接连接符 1"/>
          <p:cNvCxnSpPr/>
          <p:nvPr/>
        </p:nvCxnSpPr>
        <p:spPr>
          <a:xfrm flipV="1">
            <a:off x="2505075" y="1986280"/>
            <a:ext cx="1084580" cy="33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2505075" y="2941320"/>
            <a:ext cx="1084580" cy="33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942080" y="1986280"/>
            <a:ext cx="1084580" cy="33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942080" y="2908300"/>
            <a:ext cx="1084580" cy="33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20" y="615950"/>
            <a:ext cx="5911850" cy="5309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8745" t="67694" r="11016" b="322"/>
          <a:stretch>
            <a:fillRect/>
          </a:stretch>
        </p:blipFill>
        <p:spPr>
          <a:xfrm>
            <a:off x="6097270" y="4168140"/>
            <a:ext cx="5885180" cy="1757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628" t="528" r="44072" b="34782"/>
          <a:stretch>
            <a:fillRect/>
          </a:stretch>
        </p:blipFill>
        <p:spPr>
          <a:xfrm>
            <a:off x="7522845" y="774065"/>
            <a:ext cx="3634105" cy="3185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20040" y="639445"/>
            <a:ext cx="11551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楷体_GB2312" panose="02010609030101010101" charset="-122"/>
                <a:ea typeface="楷体_GB2312" panose="02010609030101010101" charset="-122"/>
              </a:rPr>
              <a:t>自由读课文，把生字读正确，课文读流利。</a:t>
            </a:r>
            <a:endParaRPr lang="zh-CN" altLang="en-US" sz="4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2" name="图片 1" descr="@I}3E04WB{1W~_5_ED)ES0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3058795"/>
            <a:ext cx="7147560" cy="3566795"/>
          </a:xfrm>
          <a:prstGeom prst="rect">
            <a:avLst/>
          </a:prstGeom>
        </p:spPr>
      </p:pic>
      <p:pic>
        <p:nvPicPr>
          <p:cNvPr id="3" name="图片 2" descr="%OK}$24}3NQIXZ[XTG6SUS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25" y="1469390"/>
            <a:ext cx="2185035" cy="187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26670" y="2051050"/>
            <a:ext cx="124523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+mj-ea"/>
                <a:ea typeface="+mj-ea"/>
                <a:sym typeface="+mn-ea"/>
              </a:rPr>
              <a:t>   </a:t>
            </a:r>
            <a:r>
              <a:rPr lang="zh-CN" altLang="en-US" sz="5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磨坊  几乎  结网  打散 </a:t>
            </a:r>
            <a:r>
              <a:rPr lang="zh-CN" altLang="en-US" sz="5400">
                <a:latin typeface="楷体" panose="02010609060101010101" charset="-122"/>
                <a:ea typeface="楷体" panose="02010609060101010101" charset="-122"/>
                <a:sym typeface="+mn-ea"/>
              </a:rPr>
              <a:t> 从头干起</a:t>
            </a:r>
            <a:endParaRPr lang="zh-CN" altLang="en-US" sz="5400"/>
          </a:p>
        </p:txBody>
      </p:sp>
      <p:sp>
        <p:nvSpPr>
          <p:cNvPr id="4" name="文本框 3"/>
          <p:cNvSpPr txBox="1"/>
          <p:nvPr/>
        </p:nvSpPr>
        <p:spPr>
          <a:xfrm>
            <a:off x="1238250" y="1467485"/>
            <a:ext cx="11741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fáng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40990" y="1467485"/>
            <a:ext cx="11741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jī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1380" y="1467485"/>
            <a:ext cx="11741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jié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5050" y="1467485"/>
            <a:ext cx="11741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sàn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78085" y="1594485"/>
            <a:ext cx="11741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g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à</a:t>
            </a:r>
            <a:r>
              <a:rPr lang="zh-CN" altLang="en-US" sz="3200">
                <a:solidFill>
                  <a:srgbClr val="FF0000"/>
                </a:solidFill>
              </a:rPr>
              <a:t>n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5217160" y="216535"/>
            <a:ext cx="2019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石磨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 descr="LOCAL2014110210330001467915047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1775" y="1415415"/>
            <a:ext cx="9150350" cy="537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5086350" y="93980"/>
            <a:ext cx="2019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磨坊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0825" y="1292860"/>
            <a:ext cx="9124950" cy="559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R1[TH{9}C`OFZ0E7RVU}@W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" y="905510"/>
            <a:ext cx="7594600" cy="43840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1360" y="788670"/>
            <a:ext cx="434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</a:rPr>
              <a:t>1</a:t>
            </a:r>
            <a:endParaRPr lang="en-US" altLang="zh-CN" sz="4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1030" y="2580005"/>
            <a:ext cx="434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</a:rPr>
              <a:t>2</a:t>
            </a:r>
            <a:endParaRPr lang="en-US" altLang="zh-CN" sz="4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92110" y="788670"/>
            <a:ext cx="3948430" cy="4984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+mn-ea"/>
                <a:cs typeface="楷体_GB2312" panose="02010609030101010101" charset="-122"/>
              </a:rPr>
              <a:t>zāo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cs typeface="楷体_GB2312" panose="02010609030101010101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楷体_GB2312" panose="02010609030101010101" charset="-122"/>
              </a:rPr>
              <a:t>qīn lüè   lǐng</a:t>
            </a:r>
            <a:endParaRPr lang="zh-CN" altLang="en-US" sz="2800" b="1">
              <a:solidFill>
                <a:srgbClr val="FF0000"/>
              </a:solidFill>
              <a:latin typeface="+mn-ea"/>
              <a:cs typeface="楷体_GB2312" panose="02010609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遭到  侵略  </a:t>
            </a: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带领</a:t>
            </a:r>
            <a:endParaRPr lang="zh-CN" altLang="en-US" sz="3600" b="1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_GB2312" panose="02010609030101010101" charset="-122"/>
              </a:rPr>
              <a:t> jī     duàn  tǎng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楷体_GB2312" panose="02010609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抗击  不断  躺</a:t>
            </a:r>
            <a:endParaRPr lang="zh-CN" altLang="en-US" sz="3600" b="1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_GB2312" panose="02010609030101010101" charset="-122"/>
              </a:rPr>
              <a:t>zhàng     shāng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楷体_GB2312" panose="02010609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七次仗  受了伤</a:t>
            </a:r>
            <a:endParaRPr lang="zh-CN" altLang="en-US" sz="3600" b="1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 descr="prox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0035" y="-20955"/>
            <a:ext cx="9091930" cy="68999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72715" y="536575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endParaRPr lang="zh-CN" altLang="en-US" sz="4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9530" y="598170"/>
            <a:ext cx="1851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苏格兰</a:t>
            </a:r>
            <a:endParaRPr lang="zh-CN" altLang="en-US" sz="32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Z%0F21DEAA_5D@1S6U`}[R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" y="1964055"/>
            <a:ext cx="2194560" cy="2695575"/>
          </a:xfrm>
          <a:prstGeom prst="rect">
            <a:avLst/>
          </a:prstGeom>
        </p:spPr>
      </p:pic>
      <p:graphicFrame>
        <p:nvGraphicFramePr>
          <p:cNvPr id="7171" name="内容占位符 11279"/>
          <p:cNvGraphicFramePr/>
          <p:nvPr>
            <p:ph sz="quarter" idx="2"/>
          </p:nvPr>
        </p:nvGraphicFramePr>
        <p:xfrm>
          <a:off x="8931910" y="1581785"/>
          <a:ext cx="2725420" cy="345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1809750" imgH="2609850" progId="Paint.Picture">
                  <p:embed/>
                </p:oleObj>
              </mc:Choice>
              <mc:Fallback>
                <p:oleObj name="" r:id="rId2" imgW="1809750" imgH="260985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31910" y="1581785"/>
                        <a:ext cx="2725420" cy="345948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-539" r="6140" b="4560"/>
          <a:stretch>
            <a:fillRect/>
          </a:stretch>
        </p:blipFill>
        <p:spPr>
          <a:xfrm>
            <a:off x="2907665" y="1737995"/>
            <a:ext cx="516890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简约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简约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WPS 演示</Application>
  <PresentationFormat>宽屏</PresentationFormat>
  <Paragraphs>124</Paragraphs>
  <Slides>28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宋体</vt:lpstr>
      <vt:lpstr>Wingdings</vt:lpstr>
      <vt:lpstr>黑体</vt:lpstr>
      <vt:lpstr>Verdana</vt:lpstr>
      <vt:lpstr>楷体</vt:lpstr>
      <vt:lpstr>楷体_GB2312</vt:lpstr>
      <vt:lpstr>微软雅黑</vt:lpstr>
      <vt:lpstr>Arial Unicode MS</vt:lpstr>
      <vt:lpstr>Calibri Light</vt:lpstr>
      <vt:lpstr>Latha</vt:lpstr>
      <vt:lpstr>Calibri</vt:lpstr>
      <vt:lpstr>Arial Rounded MT Bold</vt:lpstr>
      <vt:lpstr>Office 主题</vt:lpstr>
      <vt:lpstr>1_Office 主题</vt:lpstr>
      <vt:lpstr>简约绿</vt:lpstr>
      <vt:lpstr>1_简约绿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DELL</cp:lastModifiedBy>
  <cp:revision>14</cp:revision>
  <dcterms:created xsi:type="dcterms:W3CDTF">2018-03-01T02:03:00Z</dcterms:created>
  <dcterms:modified xsi:type="dcterms:W3CDTF">2018-11-22T05:09:45Z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13</vt:lpwstr>
  </property>
</Properties>
</file>