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9" r:id="rId3"/>
    <p:sldId id="5299544" r:id="rId5"/>
    <p:sldId id="5299614" r:id="rId6"/>
    <p:sldId id="5299534" r:id="rId7"/>
    <p:sldId id="5299535" r:id="rId8"/>
    <p:sldId id="5299619" r:id="rId9"/>
    <p:sldId id="5299536" r:id="rId10"/>
    <p:sldId id="305" r:id="rId11"/>
    <p:sldId id="5299620" r:id="rId12"/>
    <p:sldId id="289" r:id="rId13"/>
    <p:sldId id="5299540" r:id="rId14"/>
    <p:sldId id="5299631" r:id="rId15"/>
    <p:sldId id="5299632" r:id="rId16"/>
    <p:sldId id="5299615" r:id="rId17"/>
    <p:sldId id="5299618" r:id="rId18"/>
    <p:sldId id="292" r:id="rId19"/>
    <p:sldId id="5299616" r:id="rId20"/>
    <p:sldId id="357" r:id="rId21"/>
    <p:sldId id="358" r:id="rId22"/>
    <p:sldId id="5299629" r:id="rId23"/>
    <p:sldId id="5299543" r:id="rId24"/>
    <p:sldId id="314" r:id="rId25"/>
    <p:sldId id="316" r:id="rId26"/>
    <p:sldId id="5299537" r:id="rId27"/>
    <p:sldId id="5299538" r:id="rId28"/>
    <p:sldId id="5299623" r:id="rId29"/>
    <p:sldId id="335" r:id="rId30"/>
    <p:sldId id="5299626" r:id="rId31"/>
    <p:sldId id="5299621" r:id="rId32"/>
    <p:sldId id="336" r:id="rId33"/>
    <p:sldId id="5299622" r:id="rId34"/>
    <p:sldId id="337" r:id="rId35"/>
    <p:sldId id="5299539" r:id="rId36"/>
    <p:sldId id="344" r:id="rId37"/>
    <p:sldId id="5299617" r:id="rId38"/>
    <p:sldId id="258" r:id="rId39"/>
    <p:sldId id="260" r:id="rId40"/>
    <p:sldId id="263" r:id="rId41"/>
    <p:sldId id="273" r:id="rId42"/>
    <p:sldId id="5299633" r:id="rId43"/>
    <p:sldId id="5299636" r:id="rId44"/>
    <p:sldId id="5299625" r:id="rId45"/>
    <p:sldId id="5299624" r:id="rId46"/>
    <p:sldId id="5299630" r:id="rId47"/>
    <p:sldId id="324" r:id="rId48"/>
    <p:sldId id="330" r:id="rId49"/>
    <p:sldId id="359" r:id="rId50"/>
    <p:sldId id="5299435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A4A"/>
    <a:srgbClr val="D9D9D9"/>
    <a:srgbClr val="F8F8F8"/>
    <a:srgbClr val="F3F3F3"/>
    <a:srgbClr val="949494"/>
    <a:srgbClr val="A6A6A6"/>
    <a:srgbClr val="CE6565"/>
    <a:srgbClr val="C00000"/>
    <a:srgbClr val="E6F0F0"/>
    <a:srgbClr val="D3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6035" autoAdjust="0"/>
  </p:normalViewPr>
  <p:slideViewPr>
    <p:cSldViewPr snapToGrid="0" showGuides="1">
      <p:cViewPr varScale="1">
        <p:scale>
          <a:sx n="65" d="100"/>
          <a:sy n="65" d="100"/>
        </p:scale>
        <p:origin x="102" y="138"/>
      </p:cViewPr>
      <p:guideLst>
        <p:guide orient="horz" pos="2160"/>
        <p:guide pos="279"/>
        <p:guide pos="740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5108"/>
    </p:cViewPr>
  </p:sorter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7569" y="186397"/>
            <a:ext cx="11816862" cy="6485206"/>
          </a:xfrm>
          <a:prstGeom prst="rect">
            <a:avLst/>
          </a:prstGeom>
          <a:solidFill>
            <a:schemeClr val="bg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hyperlink" Target="http://hi.baidu.com/&#37329;&#33394;&#38451;&#20809;sht/album/item/2d63fc55e44f8fd0b745aeda.html" TargetMode="Externa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hyperlink" Target="http://hi.baidu.com/&#37329;&#33394;&#38451;&#20809;sht/album/item/2d63fc55e44f8fd0b745aed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hi.baidu.com/&#37329;&#33394;&#38451;&#20809;sht/album/item/2d63fc55e44f8fd0b745aeda.html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hyperlink" Target="http://hi.baidu.com/annhang2/album/item/6e7c9a35e5145f0590ef3998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hyperlink" Target="http://hi.baidu.com/annhang2/album/item/6ad6b886294b742867096ef5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hyperlink" Target="http://hi.baidu.com/&#37329;&#33394;&#38451;&#20809;sht/album/item/2d63fc55e44f8fd0b745aeda.html" TargetMode="Externa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7544" y="206828"/>
            <a:ext cx="6063546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6779" b="49458"/>
          <a:stretch>
            <a:fillRect/>
          </a:stretch>
        </p:blipFill>
        <p:spPr>
          <a:xfrm>
            <a:off x="6033185" y="2068696"/>
            <a:ext cx="947518" cy="881355"/>
          </a:xfrm>
          <a:prstGeom prst="rect">
            <a:avLst/>
          </a:prstGeom>
        </p:spPr>
      </p:pic>
      <p:pic>
        <p:nvPicPr>
          <p:cNvPr id="13" name="wps稻壳儿佳誉设计原创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27348" r="29292" b="26753"/>
          <a:stretch>
            <a:fillRect/>
          </a:stretch>
        </p:blipFill>
        <p:spPr>
          <a:xfrm rot="5400000">
            <a:off x="6409528" y="1323659"/>
            <a:ext cx="1265933" cy="8751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91" y="5024827"/>
            <a:ext cx="5735853" cy="174898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rot="5400000">
            <a:off x="4935721" y="1174294"/>
            <a:ext cx="0" cy="26235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220308" y="4308129"/>
            <a:ext cx="43107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279975" y="1732962"/>
            <a:ext cx="1672001" cy="2097501"/>
            <a:chOff x="2291791" y="1502918"/>
            <a:chExt cx="2241921" cy="334249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713" y="1502918"/>
              <a:ext cx="930076" cy="3307072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291791" y="2229519"/>
              <a:ext cx="1415772" cy="10338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latin typeface="华文隶书" panose="02010800040101010101" pitchFamily="2" charset="-122"/>
                  <a:ea typeface="汉鼎繁颜体" panose="02010609000101010101" pitchFamily="49" charset="-122"/>
                </a:rPr>
                <a:t>国</a:t>
              </a:r>
              <a:endParaRPr lang="en-US" altLang="zh-CN" sz="2400" dirty="0">
                <a:latin typeface="华文隶书" panose="02010800040101010101" pitchFamily="2" charset="-122"/>
                <a:ea typeface="汉鼎繁颜体" panose="02010609000101010101" pitchFamily="49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latin typeface="华文隶书" panose="02010800040101010101" pitchFamily="2" charset="-122"/>
                  <a:ea typeface="汉鼎繁颜体" panose="02010609000101010101" pitchFamily="49" charset="-122"/>
                </a:rPr>
                <a:t>学</a:t>
              </a:r>
              <a:endParaRPr lang="zh-CN" altLang="en-US" sz="2400" dirty="0">
                <a:latin typeface="华文隶书" panose="02010800040101010101" pitchFamily="2" charset="-122"/>
                <a:ea typeface="汉鼎繁颜体" panose="02010609000101010101" pitchFamily="49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117940" y="3352959"/>
              <a:ext cx="1415772" cy="10338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latin typeface="华文隶书" panose="02010800040101010101" pitchFamily="2" charset="-122"/>
                  <a:ea typeface="汉鼎繁颜体" panose="02010609000101010101" pitchFamily="49" charset="-122"/>
                </a:rPr>
                <a:t>经</a:t>
              </a:r>
              <a:endParaRPr lang="en-US" altLang="zh-CN" sz="2400" dirty="0">
                <a:latin typeface="华文隶书" panose="02010800040101010101" pitchFamily="2" charset="-122"/>
                <a:ea typeface="汉鼎繁颜体" panose="02010609000101010101" pitchFamily="49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latin typeface="华文隶书" panose="02010800040101010101" pitchFamily="2" charset="-122"/>
                  <a:ea typeface="汉鼎繁颜体" panose="02010609000101010101" pitchFamily="49" charset="-122"/>
                </a:rPr>
                <a:t>典</a:t>
              </a:r>
              <a:endParaRPr lang="zh-CN" altLang="en-US" sz="2400" dirty="0">
                <a:latin typeface="华文隶书" panose="02010800040101010101" pitchFamily="2" charset="-122"/>
                <a:ea typeface="汉鼎繁颜体" panose="02010609000101010101" pitchFamily="49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815" y="1908549"/>
              <a:ext cx="156667" cy="1440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726" y="2855513"/>
              <a:ext cx="270000" cy="28800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595" y="3999063"/>
              <a:ext cx="537717" cy="846347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3462614" y="1565284"/>
            <a:ext cx="294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名著导读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1298" y="3076859"/>
            <a:ext cx="4609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" y="5951220"/>
            <a:ext cx="693420" cy="70040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684793" y="613372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精品资源</a:t>
            </a:r>
            <a:r>
              <a:rPr lang="en-US" altLang="zh-CN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endParaRPr lang="zh-CN" altLang="en-US" spc="300" dirty="0">
              <a:solidFill>
                <a:srgbClr val="E58C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" y="9537"/>
            <a:ext cx="1816807" cy="68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2084" y="1539573"/>
            <a:ext cx="5837601" cy="757130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《大唐西域记》：讲述了路上所见各国的历史、地理及交通。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062083" y="2569560"/>
            <a:ext cx="583760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《大唐大慈恩寺三藏法师传》：为玄奘的经历增添了许多神话色彩。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9724572" y="1965098"/>
            <a:ext cx="0" cy="647700"/>
          </a:xfrm>
          <a:prstGeom prst="line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0011910" y="3620860"/>
            <a:ext cx="0" cy="647700"/>
          </a:xfrm>
          <a:prstGeom prst="line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062083" y="3757798"/>
            <a:ext cx="7019925" cy="1348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南宋《大唐三藏取经诗话》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金代《唐三藏》《蟠桃会》等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元《唐三藏西天取经》《二郎神锁齐大圣》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0588172" y="5997348"/>
            <a:ext cx="0" cy="647700"/>
          </a:xfrm>
          <a:prstGeom prst="line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062083" y="5535683"/>
            <a:ext cx="51831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明代吴承恩《西游记》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箭头: 左弧形 1"/>
          <p:cNvSpPr/>
          <p:nvPr/>
        </p:nvSpPr>
        <p:spPr>
          <a:xfrm>
            <a:off x="4455892" y="1785257"/>
            <a:ext cx="464451" cy="1103086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箭头: 左弧形 9"/>
          <p:cNvSpPr/>
          <p:nvPr/>
        </p:nvSpPr>
        <p:spPr>
          <a:xfrm>
            <a:off x="4403396" y="3206255"/>
            <a:ext cx="464451" cy="1103086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左弧形 10"/>
          <p:cNvSpPr/>
          <p:nvPr/>
        </p:nvSpPr>
        <p:spPr>
          <a:xfrm>
            <a:off x="4376066" y="4775200"/>
            <a:ext cx="464451" cy="1103086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25238"/>
          <a:stretch>
            <a:fillRect/>
          </a:stretch>
        </p:blipFill>
        <p:spPr bwMode="auto">
          <a:xfrm>
            <a:off x="1376693" y="1369758"/>
            <a:ext cx="1904087" cy="16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d63fc55e44f8fd0b745ae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25" y="3807684"/>
            <a:ext cx="1904087" cy="207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 build="p"/>
      <p:bldP spid="46083" grpId="0" autoUpdateAnimBg="0"/>
      <p:bldP spid="46086" grpId="0" autoUpdateAnimBg="0"/>
      <p:bldP spid="460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684" y="1422761"/>
            <a:ext cx="6444345" cy="53122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《西游记》的思想意义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揭露社会黑暗，反映腐朽统治。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小说大笔勾勒出一个井然有序的天上世界，一片神圣庄严的西天佛图和一批神魔形象。像玉帝、太白金星、太上老君等，明显的反映出现实社会统治者的某些特点：色厉内荏、暴虐、千方百计的镇压、欺骗反抗自己的人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大王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将军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7880703" y="1172620"/>
            <a:ext cx="3411410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6055" y="834443"/>
            <a:ext cx="8679543" cy="518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浪漫主义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《西游记》是一部伟大的浪漫主义小说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天马行空想象、极度的夸张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突破时空，突破生死，突破人、神、物的界限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物性、神性、人性的统一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创造了一个神异奇幻的境界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7880703" y="1172620"/>
            <a:ext cx="3411410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28" y="0"/>
            <a:ext cx="6908801" cy="5853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结构特色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冰糖葫芦式结构</a:t>
            </a:r>
            <a:r>
              <a:rPr lang="zh-CN" altLang="en-US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全书经纬分明，严谨完整。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此书由大闹三界、取经缘起、西天取经三大部分组成，这三大部分既是有机联系的艺术整体，又各自具有相对的独立性；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每一部分也由相对独立的若干小故事组成。其中大闹三界是序幕，取经缘起是过渡，西天取经是主体。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7880703" y="1172620"/>
            <a:ext cx="3411410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206828"/>
            <a:ext cx="76962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6200000">
            <a:off x="9476352" y="3044537"/>
            <a:ext cx="3481873" cy="1501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6000" y="2875001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08" y="6080772"/>
            <a:ext cx="1816807" cy="68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9086" y="686711"/>
            <a:ext cx="7039427" cy="51768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吴承恩</a:t>
            </a:r>
            <a:endParaRPr lang="zh-CN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吴承恩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生于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1499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年，逝世于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1582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年，活了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岁。字汝忠，号射阳山人，淮安府山阳县（今江苏淮安）人。我国明代著名小说家，他所创作的《西游记》为我国古代四大名著之一，是一部长篇章回体神话小说。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吴承恩出生于一个小商人的家庭，小时候勤奋好学，一目十行，过目成诵。少年时，就已名冠乡里，他除好学外，特别喜欢搜奇猎怪，爱看神仙鬼怪，狐妖猴精之类的书籍。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两次乡试的失利，对吴承恩的打击是沉重的。生活困顿，父亲去世，他需要操持全家的所有开支，但他却没有支撑门户的能力，更没有养家活口的手段。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 descr="2d63fc55e44f8fd0b745aeda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9" y="1088526"/>
            <a:ext cx="3976917" cy="468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d63fc55e44f8fd0b745aeda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2" y="1040179"/>
            <a:ext cx="3976917" cy="468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67918" y="1012954"/>
            <a:ext cx="6840538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　吴承恩，字汝忠，号射阳山人，淮安府人。明代作家。从小就很聪明，少年得志，名满乡里。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淮安府志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说吴承恩“性敏而多慧，博极群书，为诗文，下笔立成。”但成年后的吴承恩却很不顺利，在科举进身的道路上屡遭挫折，到四十多岁才补了一个岁贡生，后来又做过两任小官。晚年隐居创作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。除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，他还创作有长诗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二郎搜山图歌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禹鼎志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。现存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射阳先生存稿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四卷，包括诗一卷、散文三卷。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206828"/>
            <a:ext cx="76962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6200000">
            <a:off x="9476352" y="3044537"/>
            <a:ext cx="3481873" cy="1501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7855" y="2875002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孙悟空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43" y="3043666"/>
            <a:ext cx="2209800" cy="182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唐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" y="3043666"/>
            <a:ext cx="2209800" cy="181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猪八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83" y="3043666"/>
            <a:ext cx="2252663" cy="184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沙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7237" r="7171" b="7237"/>
          <a:stretch>
            <a:fillRect/>
          </a:stretch>
        </p:blipFill>
        <p:spPr bwMode="auto">
          <a:xfrm>
            <a:off x="8765187" y="3043666"/>
            <a:ext cx="2315255" cy="184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068819" y="5028835"/>
            <a:ext cx="1308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孙悟空</a:t>
            </a:r>
            <a:endParaRPr lang="zh-CN" altLang="zh-CN" sz="28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796422" y="5037748"/>
            <a:ext cx="1308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猪八戒</a:t>
            </a:r>
            <a:endParaRPr lang="zh-CN" altLang="zh-CN" sz="28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00385" y="5034643"/>
            <a:ext cx="94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唐僧</a:t>
            </a:r>
            <a:endParaRPr lang="zh-CN" altLang="zh-CN" sz="28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524025" y="5037748"/>
            <a:ext cx="16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沙僧</a:t>
            </a:r>
            <a:endParaRPr lang="zh-CN" altLang="zh-CN" sz="28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49710" y="1017174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29" grpId="0" autoUpdateAnimBg="0"/>
      <p:bldP spid="51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0335" y="4472669"/>
            <a:ext cx="11072359" cy="1682751"/>
            <a:chOff x="597393" y="4502830"/>
            <a:chExt cx="11072359" cy="1682751"/>
          </a:xfrm>
        </p:grpSpPr>
        <p:pic>
          <p:nvPicPr>
            <p:cNvPr id="5124" name="Picture 4" descr="观音菩萨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93" y="4502830"/>
              <a:ext cx="2061749" cy="168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 descr="阎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74" y="4502830"/>
              <a:ext cx="205740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 descr="玉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206" y="4502830"/>
              <a:ext cx="2057400" cy="16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 descr="哪吒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438" y="4502830"/>
              <a:ext cx="2057400" cy="162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748059" y="4502830"/>
              <a:ext cx="553998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dirty="0">
                  <a:latin typeface="Times New Roman" panose="02020603050405020304" pitchFamily="18" charset="0"/>
                  <a:ea typeface="幼圆" panose="02010509060101010101" pitchFamily="49" charset="-122"/>
                </a:rPr>
                <a:t>观音菩萨</a:t>
              </a:r>
              <a:endParaRPr lang="zh-CN" altLang="zh-CN" sz="2400" b="1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5537291" y="4502830"/>
              <a:ext cx="553998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dirty="0">
                  <a:latin typeface="Times New Roman" panose="02020603050405020304" pitchFamily="18" charset="0"/>
                  <a:ea typeface="幼圆" panose="02010509060101010101" pitchFamily="49" charset="-122"/>
                </a:rPr>
                <a:t>阎王</a:t>
              </a:r>
              <a:endParaRPr lang="zh-CN" altLang="zh-CN" sz="2400" b="1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8326523" y="4502830"/>
              <a:ext cx="553998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玉皇大帝</a:t>
              </a:r>
              <a:endPara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11115754" y="4502830"/>
              <a:ext cx="553998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哪吒</a:t>
              </a:r>
              <a:endPara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5738" y="2036082"/>
            <a:ext cx="11029417" cy="1682750"/>
            <a:chOff x="640335" y="2448925"/>
            <a:chExt cx="11029417" cy="1682750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7294602" y="2448925"/>
              <a:ext cx="1841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23" name="Picture 3" descr="如来佛祖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35" y="2448925"/>
              <a:ext cx="1975866" cy="161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 descr="太白金星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77" y="2448925"/>
              <a:ext cx="1981200" cy="16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 descr="托塔天王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3077" y="2448925"/>
              <a:ext cx="2057400" cy="16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二郎神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277" y="2448925"/>
              <a:ext cx="205740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2752726" y="2448925"/>
              <a:ext cx="553998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dirty="0">
                  <a:latin typeface="Times New Roman" panose="02020603050405020304" pitchFamily="18" charset="0"/>
                  <a:ea typeface="幼圆" panose="02010509060101010101" pitchFamily="49" charset="-122"/>
                </a:rPr>
                <a:t>如来佛祖</a:t>
              </a:r>
              <a:endParaRPr lang="zh-CN" altLang="zh-CN" sz="2400" b="1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8372554" y="2448925"/>
              <a:ext cx="553998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二郎神</a:t>
              </a:r>
              <a:endPara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5400754" y="2448925"/>
              <a:ext cx="553998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太白金星</a:t>
              </a:r>
              <a:endPara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1115754" y="2448925"/>
              <a:ext cx="553998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托塔天王</a:t>
              </a:r>
              <a:endPara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7889" y="739390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《</a:t>
            </a:r>
            <a:r>
              <a:rPr lang="zh-CN" altLang="en-US" sz="4000" dirty="0">
                <a:solidFill>
                  <a:srgbClr val="FF0000"/>
                </a:solidFill>
              </a:rPr>
              <a:t>西游记</a:t>
            </a:r>
            <a:r>
              <a:rPr lang="en-US" altLang="zh-CN" sz="4000" dirty="0">
                <a:solidFill>
                  <a:srgbClr val="FF0000"/>
                </a:solidFill>
              </a:rPr>
              <a:t>》</a:t>
            </a:r>
            <a:r>
              <a:rPr lang="zh-CN" altLang="en-US" sz="4000" dirty="0">
                <a:solidFill>
                  <a:srgbClr val="FF0000"/>
                </a:solidFill>
              </a:rPr>
              <a:t>中的神仙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91" y="0"/>
            <a:ext cx="3965749" cy="2895600"/>
          </a:xfrm>
          <a:prstGeom prst="rect">
            <a:avLst/>
          </a:prstGeom>
        </p:spPr>
      </p:pic>
      <p:sp>
        <p:nvSpPr>
          <p:cNvPr id="10" name="wps稻壳儿佳誉设计原创"/>
          <p:cNvSpPr txBox="1">
            <a:spLocks noChangeArrowheads="1"/>
          </p:cNvSpPr>
          <p:nvPr/>
        </p:nvSpPr>
        <p:spPr bwMode="auto">
          <a:xfrm>
            <a:off x="2182929" y="2294087"/>
            <a:ext cx="615553" cy="23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 eaLnBrk="1" hangingPunct="1">
              <a:defRPr/>
            </a:pPr>
            <a:r>
              <a:rPr lang="zh-CN" altLang="en-US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西游故事</a:t>
            </a:r>
            <a:endParaRPr lang="zh-CN" altLang="en-US" sz="2800" dirty="0">
              <a:gradFill>
                <a:gsLst>
                  <a:gs pos="0">
                    <a:prstClr val="black"/>
                  </a:gs>
                  <a:gs pos="100000">
                    <a:srgbClr val="C00000"/>
                  </a:gs>
                </a:gsLst>
                <a:lin ang="0" scaled="0"/>
              </a:gradFill>
              <a:latin typeface="方正仿宋繁体" panose="03000509000000000000" pitchFamily="65" charset="-122"/>
              <a:ea typeface="方正仿宋繁体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0017" y="2321408"/>
            <a:ext cx="1015663" cy="342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三打白骨精、三借芭蕉扇、大战红孩儿。</a:t>
            </a:r>
            <a:b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</a:b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36518" y="2321408"/>
            <a:ext cx="615553" cy="23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 eaLnBrk="1" hangingPunct="1">
              <a:defRPr/>
            </a:pPr>
            <a:r>
              <a:rPr lang="zh-CN" altLang="en-US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西游人物</a:t>
            </a:r>
            <a:endParaRPr lang="zh-CN" altLang="en-US" sz="2800" dirty="0">
              <a:gradFill>
                <a:gsLst>
                  <a:gs pos="0">
                    <a:prstClr val="black"/>
                  </a:gs>
                  <a:gs pos="100000">
                    <a:srgbClr val="C00000"/>
                  </a:gs>
                </a:gsLst>
                <a:lin ang="0" scaled="0"/>
              </a:gradFill>
              <a:latin typeface="方正仿宋繁体" panose="03000509000000000000" pitchFamily="65" charset="-122"/>
              <a:ea typeface="方正仿宋繁体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4995" y="2321408"/>
            <a:ext cx="1015663" cy="3387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团  队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--</a:t>
            </a: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团结协作，共同进步。唐僧师徒四人。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02127" y="2321408"/>
            <a:ext cx="615553" cy="23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作者简介</a:t>
            </a:r>
            <a:endParaRPr lang="zh-CN" altLang="en-US" sz="2800" dirty="0">
              <a:gradFill>
                <a:gsLst>
                  <a:gs pos="0">
                    <a:prstClr val="black"/>
                  </a:gs>
                  <a:gs pos="100000">
                    <a:srgbClr val="C00000"/>
                  </a:gs>
                </a:gsLst>
                <a:lin ang="0" scaled="0"/>
              </a:gradFill>
              <a:latin typeface="方正仿宋繁体" panose="03000509000000000000" pitchFamily="65" charset="-122"/>
              <a:ea typeface="方正仿宋繁体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55586" y="2325280"/>
            <a:ext cx="1015663" cy="3428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吴承恩，字汝忠，号射阳山人，淮安府人。明代作家。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023024" y="2004567"/>
            <a:ext cx="615553" cy="262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《</a:t>
            </a:r>
            <a:r>
              <a:rPr lang="zh-CN" altLang="en-US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西游记</a:t>
            </a:r>
            <a:r>
              <a:rPr lang="en-US" altLang="zh-CN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》</a:t>
            </a:r>
            <a:r>
              <a:rPr lang="zh-CN" altLang="en-US" sz="2800" dirty="0">
                <a:gradFill>
                  <a:gsLst>
                    <a:gs pos="0">
                      <a:prstClr val="black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简介</a:t>
            </a:r>
            <a:endParaRPr lang="zh-CN" altLang="en-US" sz="2800" dirty="0">
              <a:gradFill>
                <a:gsLst>
                  <a:gs pos="0">
                    <a:prstClr val="black"/>
                  </a:gs>
                  <a:gs pos="100000">
                    <a:srgbClr val="C00000"/>
                  </a:gs>
                </a:gsLst>
                <a:lin ang="0" scaled="0"/>
              </a:gradFill>
              <a:latin typeface="方正仿宋繁体" panose="03000509000000000000" pitchFamily="65" charset="-122"/>
              <a:ea typeface="方正仿宋繁体" panose="03000509000000000000" pitchFamily="65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39520" y="2321408"/>
            <a:ext cx="1015663" cy="34026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《</a:t>
            </a: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西游记</a:t>
            </a:r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》</a:t>
            </a:r>
            <a:r>
              <a: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cs typeface="+mn-ea"/>
              </a:rPr>
              <a:t>：一个奇幻的神话世界。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latin typeface="宋体" panose="02010600030101010101" pitchFamily="2" charset="-122"/>
              <a:cs typeface="+mn-ea"/>
            </a:endParaRPr>
          </a:p>
        </p:txBody>
      </p:sp>
      <p:pic>
        <p:nvPicPr>
          <p:cNvPr id="31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0800000">
            <a:off x="4770764" y="330197"/>
            <a:ext cx="2650473" cy="114323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 flipH="1">
            <a:off x="5515218" y="750162"/>
            <a:ext cx="771282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 defTabSz="609600"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(P)"/>
                <a:ea typeface="方正仿宋繁体" panose="03000509000000000000" pitchFamily="65" charset="-122"/>
              </a:rPr>
              <a:t>目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文徵明體W4(P)"/>
                <a:ea typeface="方正仿宋繁体" panose="03000509000000000000" pitchFamily="65" charset="-122"/>
              </a:rPr>
              <a:t>录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華康文徵明體W4(P)"/>
              <a:ea typeface="方正仿宋繁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111500" y="2321408"/>
            <a:ext cx="0" cy="3387536"/>
          </a:xfrm>
          <a:prstGeom prst="line">
            <a:avLst/>
          </a:prstGeom>
          <a:ln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25038" y="2294087"/>
            <a:ext cx="0" cy="3387536"/>
          </a:xfrm>
          <a:prstGeom prst="line">
            <a:avLst/>
          </a:prstGeom>
          <a:ln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168231" y="2361910"/>
            <a:ext cx="0" cy="3387536"/>
          </a:xfrm>
          <a:prstGeom prst="line">
            <a:avLst/>
          </a:prstGeom>
          <a:ln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" y="9537"/>
            <a:ext cx="1816807" cy="68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2" y="2713315"/>
            <a:ext cx="2956189" cy="3927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/>
          <a:stretch>
            <a:fillRect/>
          </a:stretch>
        </p:blipFill>
        <p:spPr bwMode="auto">
          <a:xfrm>
            <a:off x="3369935" y="2710207"/>
            <a:ext cx="2804901" cy="3927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7"/>
          <a:stretch>
            <a:fillRect/>
          </a:stretch>
        </p:blipFill>
        <p:spPr bwMode="auto">
          <a:xfrm>
            <a:off x="6312060" y="2710206"/>
            <a:ext cx="2804901" cy="3927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4" r="7655"/>
          <a:stretch>
            <a:fillRect/>
          </a:stretch>
        </p:blipFill>
        <p:spPr bwMode="auto">
          <a:xfrm>
            <a:off x="9254184" y="2710209"/>
            <a:ext cx="2720102" cy="3927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0" y="384586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《</a:t>
            </a:r>
            <a:r>
              <a:rPr lang="zh-CN" altLang="en-US" sz="4000" dirty="0">
                <a:solidFill>
                  <a:srgbClr val="FF0000"/>
                </a:solidFill>
              </a:rPr>
              <a:t>西游记</a:t>
            </a:r>
            <a:r>
              <a:rPr lang="en-US" altLang="zh-CN" sz="4000" dirty="0">
                <a:solidFill>
                  <a:srgbClr val="FF0000"/>
                </a:solidFill>
              </a:rPr>
              <a:t>》</a:t>
            </a:r>
            <a:r>
              <a:rPr lang="zh-CN" altLang="en-US" sz="4000" dirty="0">
                <a:solidFill>
                  <a:srgbClr val="FF0000"/>
                </a:solidFill>
              </a:rPr>
              <a:t>中的鬼怪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0673" y="1273680"/>
            <a:ext cx="9008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白骨精，牛魔王，铁扇公主，九头虫，九尾狐狸，蜘蛛精，黑粉怪，金银角大王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6e7c9a35e5145f0590ef3998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2" y="931961"/>
            <a:ext cx="4117855" cy="49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138964" y="1416276"/>
            <a:ext cx="6066063" cy="2376488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孙悟空：原是五百年前大闹天宫，后被如来压在五行山下的齐天大圣。受观音点化，护送唐僧西天取经，取经成功后，封为“斗战胜佛”。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6254" y="4006524"/>
            <a:ext cx="3166259" cy="26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 autoUpdateAnimBg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40" y="267242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53094" y="440913"/>
            <a:ext cx="6641077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孙悟空的兵器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金箍棒（定海神针，原是大禹治水测量所用）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22" y="851828"/>
            <a:ext cx="3423104" cy="51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53094" y="3112984"/>
            <a:ext cx="4800370" cy="27022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20000"/>
              </a:spcBef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4000" dirty="0">
                <a:solidFill>
                  <a:srgbClr val="FF0000"/>
                </a:solidFill>
              </a:rPr>
              <a:t>孙悟空的本领</a:t>
            </a:r>
            <a:endParaRPr lang="en-US" altLang="zh-CN" sz="4000" dirty="0">
              <a:solidFill>
                <a:srgbClr val="FF0000"/>
              </a:solidFill>
            </a:endParaRPr>
          </a:p>
          <a:p>
            <a:r>
              <a:rPr lang="zh-CN" altLang="zh-CN" sz="3600" dirty="0"/>
              <a:t>腾云驾雾</a:t>
            </a:r>
            <a:endParaRPr lang="en-US" altLang="zh-CN" sz="3600" dirty="0"/>
          </a:p>
          <a:p>
            <a:r>
              <a:rPr lang="zh-CN" altLang="en-US" sz="3600" dirty="0"/>
              <a:t>火眼金睛</a:t>
            </a:r>
            <a:endParaRPr lang="en-US" altLang="zh-CN" sz="3600" dirty="0"/>
          </a:p>
          <a:p>
            <a:r>
              <a:rPr lang="zh-CN" altLang="en-US" sz="3600" dirty="0"/>
              <a:t>七十二变化</a:t>
            </a:r>
            <a:endParaRPr lang="zh-CN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1108" y="2369490"/>
            <a:ext cx="5801178" cy="2591479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algn="just" defTabSz="914400">
              <a:spcBef>
                <a:spcPct val="20000"/>
              </a:spcBef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（对玉皇大帝说）“若还不让，定要搅攘，永不清平！” 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just" defTabSz="914400">
              <a:spcBef>
                <a:spcPct val="20000"/>
              </a:spcBef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（对太上老君说）“你这老官儿，纵放怪物，抢夺伤人，该当何罪？”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just" defTabSz="914400">
              <a:spcBef>
                <a:spcPct val="20000"/>
              </a:spcBef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“如来，若这般比论，你还是妖精的外甥！”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1" y="365127"/>
            <a:ext cx="3327399" cy="840230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defTabSz="914400">
              <a:spcBef>
                <a:spcPct val="20000"/>
              </a:spcBef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人物性格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1453" r="20942" b="3506"/>
          <a:stretch>
            <a:fillRect/>
          </a:stretch>
        </p:blipFill>
        <p:spPr bwMode="auto">
          <a:xfrm>
            <a:off x="8200571" y="899885"/>
            <a:ext cx="3701144" cy="5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 build="p"/>
      <p:bldP spid="5427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r="20942"/>
          <a:stretch>
            <a:fillRect/>
          </a:stretch>
        </p:blipFill>
        <p:spPr bwMode="auto">
          <a:xfrm>
            <a:off x="8244114" y="817108"/>
            <a:ext cx="3701144" cy="56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39929" y="973968"/>
            <a:ext cx="7704185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行者上前，躬身施礼道：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嫂嫂，老孙在此奉揖。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行者道：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尊府牛魔王，当初曾与老孙结义，乃七兄弟之亲。今闻公主是牛大哥令正，安得不以嫂嫂称之！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行者满脸陪笑道：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他如今现在菩萨处做善财童子，实受了菩萨正果，不生不灭，不垢不净，与天地同寿，日月同庚。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行者道：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既不肯借，吃你老叔一棒！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师父，此时我已成佛，与你一般，莫成还戴金箍儿，你还念甚么《紧箍咒》儿掯勒我？趁早儿念个松箍儿咒，脱下来，打得粉碎，切莫叫那甚么菩萨再去捉弄他人。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行者认得他是妖精，更不理论，举棒照头便打。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8262" y="488938"/>
            <a:ext cx="15744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孙悟空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6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83" y="1857829"/>
            <a:ext cx="6626777" cy="39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601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 sz="3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0" y="1572769"/>
            <a:ext cx="3277436" cy="44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8285" y="1689357"/>
            <a:ext cx="6096000" cy="44504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纷纷落泪，魂飞魄散，坐不稳雕鞍，翻跟斗跌下白马。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三藏勒马道：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悟空，切莫伤人，只吓退他便罢。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三藏答曰：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我弟子曾在化生寺对佛设下洪誓大愿，不由我不尽此心。这一去，定要到西天，见佛求经，使我们法轮回转。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三藏道：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你这猴头，当时倒也有些眼力，今日如何乱道！这女菩萨有此善心，将这饭要斋我等，你怎么说他是个妖精？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21" y="841597"/>
            <a:ext cx="3966180" cy="55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3c8abbc2534a06090ef477e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r="4694"/>
          <a:stretch>
            <a:fillRect/>
          </a:stretch>
        </p:blipFill>
        <p:spPr bwMode="auto">
          <a:xfrm>
            <a:off x="428398" y="1417984"/>
            <a:ext cx="4349751" cy="444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478" y="1638324"/>
            <a:ext cx="6494124" cy="1643527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优点：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唐僧心地善良，信仰坚定，有理想追求、到西天取经不畏艰险、勇往直前，义无反顾。无论遇到多少困难，也不管外界有多少诱惑，从来没有动摇过。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269478" y="4204013"/>
            <a:ext cx="6015605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20000"/>
              </a:spcBef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3600" dirty="0">
                <a:solidFill>
                  <a:srgbClr val="FF0000"/>
                </a:solidFill>
              </a:rPr>
              <a:t>缺点：</a:t>
            </a:r>
            <a:r>
              <a:rPr lang="zh-CN" altLang="en-US" dirty="0"/>
              <a:t>是非不分，盲目慈悲，慈悲到了糊涂的境地。又固执迂腐，显得懦弱无能。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 build="p"/>
      <p:bldP spid="8909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8479" y="1199384"/>
            <a:ext cx="331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批判了唐僧对恶势力屈服妥协所表现出的软弱无能。</a:t>
            </a:r>
            <a:r>
              <a:rPr lang="zh-CN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宋体" panose="02010600030101010101" pitchFamily="2" charset="-122"/>
              </a:rPr>
              <a:t> </a:t>
            </a:r>
            <a:endParaRPr lang="zh-CN" altLang="zh-CN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79" y="2584379"/>
            <a:ext cx="2816153" cy="38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c8abbc2534a06090ef477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r="10832"/>
          <a:stretch>
            <a:fillRect/>
          </a:stretch>
        </p:blipFill>
        <p:spPr bwMode="auto">
          <a:xfrm>
            <a:off x="7702369" y="2584379"/>
            <a:ext cx="2973310" cy="38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790995" y="3737820"/>
            <a:ext cx="291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孙悟空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vs</a:t>
            </a: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唐僧</a:t>
            </a:r>
            <a:endParaRPr lang="zh-CN" altLang="zh-CN" sz="4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8137" y="1199384"/>
            <a:ext cx="331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歌颂了孙悟空与神佛妖魔、艰难险阻顽强战斗的斗争精神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0800" y="866230"/>
            <a:ext cx="7765144" cy="50413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上复丈母、大姨、二姨并姨夫、姑舅诸亲：我今日去做和尚了，不及面辞，休怪。丈人啊，你还好生看待我浑家，只怕我们取不成经时，好来还俗，照旧与你做女婿过活。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师父，他要和你分行李哩。跟着你做了这几年和尚，不成空着手回去？你把那包袱里的甚么旧褊衫，破帽子，分两件与他罢。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猪八戒气不忿，在旁儿唆嘴道：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师父，说起这个女子，他是此间农妇，因为送饭下田，路遇我等，却怎么栽他是个妖怪？哥哥的棍重，走将来试手打他一下，不期就打杀了；怕你念甚么《紧箍儿咒》，故意的使个障眼法儿，变做这等样东西，演幌你眼，使不念咒哩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690425"/>
            <a:ext cx="3795486" cy="56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206828"/>
            <a:ext cx="76962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6200000">
            <a:off x="9476352" y="3044537"/>
            <a:ext cx="3481873" cy="1501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67855" y="2875002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简介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08" y="5963932"/>
            <a:ext cx="1816807" cy="68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434" y="1115275"/>
            <a:ext cx="7018110" cy="2813078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优点：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憨厚老实，既勤劳、朴实、善良、有本领，也敢与妖魔作斗争，是孙悟空第一得力助手，不忘取经大义，是取经路上不可或缺的人物。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 defTabSz="914400">
              <a:spcBef>
                <a:spcPct val="20000"/>
              </a:spcBef>
              <a:buNone/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缺点：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好吃懒做，好占小便宜，好女色，怕困难，常常要打退堂鼓，有时爱撒个谎，又自私狡黠、贪图小利；既心胸狭窄，一事当先，先顾自身。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892" y="3884878"/>
            <a:ext cx="7286171" cy="29731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他是人猪魔的结合。长嘴巴大耳朵，贪吃贪睡，这是猪的特性。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他贪财贪色喜欢挑拨离间、遇到困难就打退堂鼓，这是他作为人的人性；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他能腾云驾雾，会变化，具有神魔的超现实性的神性。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17" y="1276261"/>
            <a:ext cx="3472191" cy="5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3542" y="1388441"/>
            <a:ext cx="6096000" cy="4081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沙僧闻言，打了一个失惊，浑身麻木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师兄，你都说的是那里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话。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今日到此，一旦俱休，说出这等各寻头路的话来，可不违了菩萨的善果，坏了自己的德行，惹人耻笑，说我们有始无终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也！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老实本份，任劳任怨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道德的典范，是粘合剂，调和剂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忠厚诚恳，任劳任怨，正直无私一心一意保唐僧西行，谨守佛门戒律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4192" r="18548" b="7884"/>
          <a:stretch>
            <a:fillRect/>
          </a:stretch>
        </p:blipFill>
        <p:spPr bwMode="auto">
          <a:xfrm>
            <a:off x="711199" y="1116445"/>
            <a:ext cx="3889829" cy="46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6ad6b886294b742867096ef5">
            <a:hlinkClick r:id="rId1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9165"/>
          <a:stretch>
            <a:fillRect/>
          </a:stretch>
        </p:blipFill>
        <p:spPr bwMode="auto">
          <a:xfrm>
            <a:off x="7410904" y="1446810"/>
            <a:ext cx="4142468" cy="396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8352" y="1446810"/>
            <a:ext cx="5944962" cy="4179606"/>
          </a:xfr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沙僧循规蹈矩、一本正经、埋头苦干、默默无闻、小心谨慎、明哲保身，忍辱负重、顾全大局，恩怨分明、诚实不欺，执着事业、信念坚定，关键时刻不失义骨侠肠，他是道德之典范 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 defTabSz="914400">
              <a:spcBef>
                <a:spcPct val="20000"/>
              </a:spcBef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他也是取经人中一个不可缺少的角色，是粘合剂，又是调和剂。是一位君子。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314" y="874756"/>
            <a:ext cx="6952343" cy="57800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．大师兄！师父被妖怪抓走了！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．二师兄，师父被妖怪抓走了！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．大师兄！二师兄被妖怪抓走了！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．大师兄！师父和二师兄都被妖怪抓走了！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．师父，大师兄说得对。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．大师兄，二师兄说得对。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．二师兄，大师兄说得对。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．师父，放心吧，大师兄会来救我们的！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．师父！不能赶大师兄走啊！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．二师兄，这就是你的不对了。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．二师兄，你就少说两句吧！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．阿弥陀佛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4192" r="18548" b="7884"/>
          <a:stretch>
            <a:fillRect/>
          </a:stretch>
        </p:blipFill>
        <p:spPr bwMode="auto">
          <a:xfrm>
            <a:off x="8040415" y="1238585"/>
            <a:ext cx="3135586" cy="4691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328425" y="701352"/>
            <a:ext cx="7931150" cy="1143000"/>
          </a:xfrm>
        </p:spPr>
        <p:txBody>
          <a:bodyPr/>
          <a:lstStyle/>
          <a:p>
            <a:pPr>
              <a:tabLst>
                <a:tab pos="2065020" algn="l"/>
              </a:tabLst>
              <a:defRPr/>
            </a:pPr>
            <a:r>
              <a:rPr lang="zh-CN" altLang="en-US" sz="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启发和感悟</a:t>
            </a:r>
            <a:endParaRPr lang="zh-CN" altLang="en-US" sz="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6139" y="1802255"/>
            <a:ext cx="6096000" cy="3594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唐  僧--认准目标，坚持到底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孙悟空--战胜自我，改变世界       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猪八戒--快乐生活，幽默人生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沙和尚--谦逊为人，踏实做事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团  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--团结协作，共同进步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 descr="“唐 三藏 四 師 徒”的图片搜索结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8" y="1759750"/>
            <a:ext cx="5653917" cy="3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206828"/>
            <a:ext cx="76962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6200000">
            <a:off x="9476352" y="3044537"/>
            <a:ext cx="3481873" cy="1501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7855" y="2875002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6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故事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猴王初问世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2" y="1471197"/>
            <a:ext cx="3403601" cy="335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1693" y="4995633"/>
            <a:ext cx="3906837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猴王问世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Picture 2" descr="1265f4f89d1a4a19d9f9f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30" y="1474111"/>
            <a:ext cx="3522098" cy="3356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15996" y="4969323"/>
            <a:ext cx="4237038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悟空学艺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Picture 4" descr="资料图片：电视连续剧《西游记》精彩剧照(3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92" y="1471197"/>
            <a:ext cx="3522098" cy="335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72376" y="4940294"/>
            <a:ext cx="345598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大闹天宫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5601" y="294457"/>
            <a:ext cx="3013967" cy="83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黑体" panose="02010609060101010101" pitchFamily="49" charset="-122"/>
              </a:rPr>
              <a:t>西游故事会</a:t>
            </a:r>
            <a:endParaRPr lang="en-US" altLang="zh-CN" sz="44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9151" y="2060575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18435" name="Picture 3" descr="U2506P28T3D1760733F326DT200710231634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0" y="1472408"/>
            <a:ext cx="3504857" cy="2983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3028" y="4713053"/>
            <a:ext cx="38163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大圣收白龙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Picture 3" descr="智激美猴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63" y="1443272"/>
            <a:ext cx="3634451" cy="304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4608"/>
          <a:stretch>
            <a:fillRect/>
          </a:stretch>
        </p:blipFill>
        <p:spPr bwMode="auto">
          <a:xfrm>
            <a:off x="4299336" y="1429201"/>
            <a:ext cx="3454648" cy="3055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00431" y="4679935"/>
            <a:ext cx="38163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三打白骨精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50742" y="4713053"/>
            <a:ext cx="38163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智激美猴王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601" y="294457"/>
            <a:ext cx="3013967" cy="83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黑体" panose="02010609060101010101" pitchFamily="49" charset="-122"/>
              </a:rPr>
              <a:t>西游故事会</a:t>
            </a:r>
            <a:endParaRPr lang="en-US" altLang="zh-CN" sz="44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914326" y="1809628"/>
            <a:ext cx="744939" cy="17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21507" name="Picture 3" descr="夺宝莲花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8" y="1985735"/>
            <a:ext cx="3729534" cy="288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35040" y="4872264"/>
            <a:ext cx="282741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夺宝莲花洞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Picture 3" descr="bizhi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44" y="1985735"/>
            <a:ext cx="3729534" cy="288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趣经女儿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10" y="1985735"/>
            <a:ext cx="3729534" cy="288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43654" y="4872264"/>
            <a:ext cx="282741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大战红孩儿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52269" y="4872264"/>
            <a:ext cx="282741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途经女儿国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601" y="294457"/>
            <a:ext cx="3013967" cy="83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黑体" panose="02010609060101010101" pitchFamily="49" charset="-122"/>
              </a:rPr>
              <a:t>西游故事会</a:t>
            </a:r>
            <a:endParaRPr lang="en-US" altLang="zh-CN" sz="44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三调芭蕉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2" y="1954942"/>
            <a:ext cx="3635139" cy="294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97910a09dc9cebc463d986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93" y="1954942"/>
            <a:ext cx="3776807" cy="294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19221" y="4903056"/>
            <a:ext cx="29527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真假美猴王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Picture 3" descr="错坠盘丝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49" y="1954943"/>
            <a:ext cx="3530066" cy="294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0029" y="4903055"/>
            <a:ext cx="29527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三借芭蕉扇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19625" y="4917292"/>
            <a:ext cx="29527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错坠盘丝洞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601" y="294457"/>
            <a:ext cx="3013967" cy="83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黑体" panose="02010609060101010101" pitchFamily="49" charset="-122"/>
              </a:rPr>
              <a:t>西游故事会</a:t>
            </a:r>
            <a:endParaRPr lang="en-US" altLang="zh-CN" sz="44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4857" y="1216164"/>
            <a:ext cx="6386286" cy="53122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《西游记》：一个奇幻的神话世界</a:t>
            </a:r>
            <a:endParaRPr lang="zh-CN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作者：吴承恩，明代小说家。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内容：主要写孙悟空、猪八戒、沙僧三人保护唐僧西行取经，沿途遇到八十一难，一路降妖伏魔，化险为夷，最后到达西天、取得真经的故事。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主要由孙悟空大闹天宫、唐僧出世、唐僧和孙悟空等师徒四人西天取经等三大部分，一路上历尽千辛万苦，战胜形形色色的妖魔鬼怪，经过九九八十一难，功成圆满，终成正果。赞扬了以孙悟空为主的师徒四人不畏艰险、百折不挠的可贵精神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870857" y="1216164"/>
            <a:ext cx="3411410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206828"/>
            <a:ext cx="76962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>
            <a:fillRect/>
          </a:stretch>
        </p:blipFill>
        <p:spPr>
          <a:xfrm rot="16200000">
            <a:off x="9476352" y="3044537"/>
            <a:ext cx="3481873" cy="1501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77003" y="2687466"/>
            <a:ext cx="608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西游知多少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西游记名言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509486" y="1185546"/>
            <a:ext cx="9579428" cy="3147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皇帝轮流做，明年到我家。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世上无难事，只怕有心人 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与人方便，自己方便 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道高一尺，魔高一丈 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人逢喜事精神爽 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9486" y="1185546"/>
            <a:ext cx="9579428" cy="52811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．写出下列故事涉及的人物的名字。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《西游记》中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大闹五庄观，推倒人参果树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的是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。《西游记》中劝孙悟空上天招安的是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 ______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；把孙悟空投入八卦炉中炼成火眼金睛的是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．与《西游记》中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猪八戒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有关的歇后语：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猪八戒照镜子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 _________  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．为《西游记》中的故事补全题目：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中逃大圣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，五行山下定心猿。唐三藏路阻火焰山，孙大圣一调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．《西游记》的作者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，运用了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手法描绘了一个奇妙的神话世界，花果山水帘洞洞口的对联是：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“____________________” 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．孙悟空向牛魔王借扇表现了孙悟空的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288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9315" y="1709840"/>
            <a:ext cx="9223828" cy="4893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《西游记》中所写天下所分的四大洲分别是：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孙悟空的第一个师傅是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，它的兵器原是大禹治水的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，又唤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，大闹天宫后被如来佛祖压在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，后受观世音菩萨规劝皈依佛门，唐僧为他取名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。为西天取经立下汗马功劳，后被封为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猪八戒又叫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______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，原为管理天河水兵的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______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，获罪下凡，误投猪胎，曾占福陵山、云栈洞为妖，后经菩萨点化，保唐僧取经，得成正果，封为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6571" y="1545340"/>
            <a:ext cx="899885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沙僧也叫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，原为天宫中的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，被贬下界，在流沙河为妖，后保唐僧取经，得成正果，封为金身罗汉。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白龙马原是西海龙王之三太子小白龙，因违逆父命被囚鹰愁涧，后化作白马驮负唐僧取经，被封为八部天龙广力菩萨。后在化龙池中得复原身，盘绕在大雷音寺的擎天华表柱上。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 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《西游记》中有许多脍炙人口的故事，如三打白骨精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、大闹天宫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、真假美猴王、三借芭蕉扇。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古典文学名著《西游记》中，孙悟空最具有反抗精神的故事情节是：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《西游记》全书共一百回，孙悟空自号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______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48833" y="868590"/>
            <a:ext cx="8428718" cy="18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1、《西游记》是一部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体小说，共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回，采用</a:t>
            </a:r>
            <a:r>
              <a:rPr lang="zh-CN" altLang="en-US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en-US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48833" y="2013410"/>
            <a:ext cx="758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2、孙悟空和猪八戒的战斗武器分别是什么？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210701" y="2512374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如意金箍棒、九齿钉耙</a:t>
            </a:r>
            <a:endParaRPr lang="zh-CN" altLang="zh-CN" sz="240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1548833" y="3042660"/>
            <a:ext cx="6261100" cy="1143000"/>
          </a:xfrm>
          <a:noFill/>
        </p:spPr>
        <p:txBody>
          <a:bodyPr/>
          <a:lstStyle/>
          <a:p>
            <a:pPr algn="l" eaLnBrk="1" hangingPunct="1"/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3、最能体现孙悟空反抗精神的是哪个情节？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11496" y="3037897"/>
            <a:ext cx="2160588" cy="5762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大闹天宫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139997" y="914498"/>
            <a:ext cx="136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章回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8691790" y="923244"/>
            <a:ext cx="1150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518456" y="1349907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冰糖葫芦式结构。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395085" y="1774104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323557" y="905889"/>
            <a:ext cx="24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长篇神魔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8833" y="3731533"/>
            <a:ext cx="8215424" cy="1366838"/>
          </a:xfrm>
          <a:prstGeom prst="rect">
            <a:avLst/>
          </a:prstGeom>
        </p:spPr>
        <p:txBody>
          <a:bodyPr/>
          <a:lstStyle>
            <a:lvl1pPr algn="l" defTabSz="826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4、唐僧的原型是唐代的哪位高僧？他历经艰苦，到哪里取回佛经？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49552" y="5882596"/>
            <a:ext cx="7770812" cy="863600"/>
          </a:xfrm>
          <a:prstGeom prst="rect">
            <a:avLst/>
          </a:prstGeom>
        </p:spPr>
        <p:txBody>
          <a:bodyPr/>
          <a:lstStyle>
            <a:lvl1pPr marL="206375" indent="-206375" algn="l" defTabSz="826135" rtl="0" eaLnBrk="1" latinLnBrk="0" hangingPunct="1">
              <a:lnSpc>
                <a:spcPct val="90000"/>
              </a:lnSpc>
              <a:spcBef>
                <a:spcPts val="90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76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251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589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864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3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478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816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091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48833" y="467942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5、小说中的唐僧法号是什么？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48833" y="5415390"/>
            <a:ext cx="8351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6、玄奘回国后，口授写成什么书，记载了他的游历见闻？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32239" y="4048485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玄藏；天竺（古印度）</a:t>
            </a:r>
            <a:endParaRPr lang="zh-CN" altLang="zh-CN" sz="240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867287" y="4696338"/>
            <a:ext cx="410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三藏</a:t>
            </a:r>
            <a:endParaRPr lang="zh-CN" altLang="zh-CN" sz="240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997870" y="5890425"/>
            <a:ext cx="525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《大唐西域记》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  <p:bldP spid="76807" grpId="0" autoUpdateAnimBg="0"/>
      <p:bldP spid="76808" grpId="0" autoUpdateAnimBg="0"/>
      <p:bldP spid="76809" grpId="0" autoUpdateAnimBg="0"/>
      <p:bldP spid="76811" grpId="0" autoUpdateAnimBg="0"/>
      <p:bldP spid="13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46251" y="836336"/>
            <a:ext cx="7391400" cy="3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7、孙悟空有哪些本领？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746251" y="1341438"/>
            <a:ext cx="5908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8、唐僧师徒四人最后获得了怎样的称号？</a:t>
            </a:r>
            <a:endParaRPr lang="zh-CN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992314" y="1810949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唐僧：旃檀功德佛；孙悟空：斗战胜佛；猪八戒：净坛使者；沙和尚：金身罗汉；小龙马：八部天龙广力菩萨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746251" y="2508596"/>
            <a:ext cx="597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9.红孩儿是谁和谁的儿子？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457600" y="2667799"/>
            <a:ext cx="6048375" cy="72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牛魔王和罗刹女（铁扇仙）</a:t>
            </a:r>
            <a:endParaRPr lang="zh-CN" altLang="en-US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746251" y="3219887"/>
            <a:ext cx="80216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10.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你能说出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个妖魔的名字吗？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86682" y="2900477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33589" y="7432332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06613" y="908809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46251" y="3744002"/>
            <a:ext cx="8351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11、你能说出3个取经所经历的地名吗？</a:t>
            </a:r>
            <a:endParaRPr lang="zh-CN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980976" y="4172406"/>
            <a:ext cx="7615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黑水河    流沙河     火焰山     火云洞    小雷音寺   盘丝洞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46251" y="4687246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12、唐僧师徒四人在取经路上共经历了多少灾难？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36796" y="4990310"/>
            <a:ext cx="4535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九九八十一难</a:t>
            </a:r>
            <a:endParaRPr lang="zh-CN" altLang="zh-CN" sz="240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746251" y="5327231"/>
            <a:ext cx="8424863" cy="953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、唐僧一路西行，先后收了三个徒弟。在</a:t>
            </a:r>
            <a:r>
              <a:rPr lang="zh-CN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收了孙悟空，在</a:t>
            </a:r>
            <a:r>
              <a:rPr lang="zh-CN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收了白龙马，在</a:t>
            </a:r>
            <a:r>
              <a:rPr lang="zh-CN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收了猪八戒，在</a:t>
            </a:r>
            <a:r>
              <a:rPr lang="zh-CN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　　　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收了沙和尚。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434874" y="5852179"/>
            <a:ext cx="118494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流沙河 </a:t>
            </a:r>
            <a:endParaRPr lang="zh-CN" alt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936647" y="5760789"/>
            <a:ext cx="179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鹰愁涧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403804" y="5326514"/>
            <a:ext cx="2208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五行山</a:t>
            </a:r>
            <a:endParaRPr lang="zh-CN" altLang="zh-CN" sz="2400" dirty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468986" y="5781933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高老庄</a:t>
            </a:r>
            <a:endParaRPr lang="zh-CN" altLang="zh-CN" sz="240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1378" y="43359"/>
            <a:ext cx="11071365" cy="6284870"/>
            <a:chOff x="351378" y="43359"/>
            <a:chExt cx="11071365" cy="628487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3" grpId="0" autoUpdateAnimBg="0"/>
      <p:bldP spid="78854" grpId="0" autoUpdateAnimBg="0" build="p"/>
      <p:bldP spid="14" grpId="0" autoUpdateAnimBg="0"/>
      <p:bldP spid="15" grpId="0" autoUpdateAnimBg="0"/>
      <p:bldP spid="1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892" y="286565"/>
            <a:ext cx="11071365" cy="6284870"/>
            <a:chOff x="351378" y="43359"/>
            <a:chExt cx="11071365" cy="628487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78" y="252617"/>
              <a:ext cx="1726361" cy="14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1233919" y="43359"/>
              <a:ext cx="6085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西游知多少</a:t>
              </a:r>
              <a:endPara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64343" y="812800"/>
              <a:ext cx="10058400" cy="55154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98600" y="2996018"/>
            <a:ext cx="864325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20000"/>
              </a:spcBef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3、观音菩萨欲试唐僧师徒道心，和梨山老母普贤、文殊化成美女，招四人为婿，结果是谁未能经得考验？</a:t>
            </a:r>
            <a:endParaRPr lang="zh-CN" altLang="zh-CN" sz="28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98600" y="2352075"/>
            <a:ext cx="779412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20000"/>
              </a:spcBef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2、把孙悟空压在五行山下的是谁？</a:t>
            </a:r>
            <a:endParaRPr lang="zh-CN" altLang="zh-CN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80198" y="2352075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如来佛</a:t>
            </a:r>
            <a:endParaRPr lang="zh-CN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98600" y="1251857"/>
            <a:ext cx="8937171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20000"/>
              </a:spcBef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1、孙悟空被众猴推举为水帘洞洞主后,从谁那借得定海神针——如意金箍棒。</a:t>
            </a:r>
            <a:endParaRPr lang="zh-CN" altLang="zh-CN" sz="28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68823" y="169536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龙王</a:t>
            </a:r>
            <a:endParaRPr lang="zh-CN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659258" y="339475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猪八戒</a:t>
            </a:r>
            <a:endParaRPr lang="zh-CN" altLang="zh-CN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8600" y="4636960"/>
            <a:ext cx="5415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5、是谁给孙悟空戴上了紧箍咒？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98600" y="3995661"/>
            <a:ext cx="5775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4、三次变化戏弄唐僧的妖怪是谁？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28792" y="466856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观音</a:t>
            </a:r>
            <a:endParaRPr lang="zh-CN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80198" y="4020787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白骨精</a:t>
            </a:r>
            <a:endParaRPr lang="zh-CN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98600" y="5412625"/>
            <a:ext cx="89371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6、师徒四人西行途中在火焰山受阻，是谁不肯借芭蕉扇给孙悟空？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07985" y="5757132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铁扇公主</a:t>
            </a:r>
            <a:endParaRPr lang="zh-CN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288113" y="1352769"/>
            <a:ext cx="124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 kern="8400" spc="84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谢</a:t>
            </a:r>
            <a:endParaRPr lang="zh-CN" altLang="en-US" sz="7200" kern="8400" spc="84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15589" y="2272657"/>
            <a:ext cx="124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7200" kern="8400" spc="84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谢</a:t>
            </a:r>
            <a:endParaRPr lang="zh-CN" altLang="en-US" sz="7200" kern="8400" spc="84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 184"/>
          <p:cNvSpPr/>
          <p:nvPr/>
        </p:nvSpPr>
        <p:spPr>
          <a:xfrm>
            <a:off x="3527359" y="2495463"/>
            <a:ext cx="224189" cy="224189"/>
          </a:xfrm>
          <a:prstGeom prst="ellipse">
            <a:avLst/>
          </a:prstGeom>
          <a:noFill/>
          <a:ln w="28575" cap="flat" cmpd="sng" algn="ctr">
            <a:solidFill>
              <a:srgbClr val="B1A9A5"/>
            </a:solidFill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 184"/>
          <p:cNvSpPr/>
          <p:nvPr/>
        </p:nvSpPr>
        <p:spPr>
          <a:xfrm>
            <a:off x="3870221" y="2495463"/>
            <a:ext cx="224189" cy="224189"/>
          </a:xfrm>
          <a:prstGeom prst="ellipse">
            <a:avLst/>
          </a:prstGeom>
          <a:noFill/>
          <a:ln w="28575" cap="flat" cmpd="sng" algn="ctr">
            <a:solidFill>
              <a:srgbClr val="B1A9A5"/>
            </a:solidFill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3942409" y="2829606"/>
            <a:ext cx="215444" cy="2644094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400" b="0" dirty="0">
                <a:solidFill>
                  <a:prstClr val="black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知之为知之不知为不知是知也</a:t>
            </a:r>
            <a:endParaRPr lang="en-US" altLang="ko-KR" sz="1400" b="0" dirty="0">
              <a:solidFill>
                <a:prstClr val="black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5" name="wps稻壳儿佳誉设计原创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6779" b="49458"/>
          <a:stretch>
            <a:fillRect/>
          </a:stretch>
        </p:blipFill>
        <p:spPr>
          <a:xfrm>
            <a:off x="4248779" y="3368903"/>
            <a:ext cx="706318" cy="656998"/>
          </a:xfrm>
          <a:prstGeom prst="rect">
            <a:avLst/>
          </a:prstGeom>
        </p:spPr>
      </p:pic>
      <p:pic>
        <p:nvPicPr>
          <p:cNvPr id="13" name="wps稻壳儿佳誉设计原创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27348" r="29292" b="26753"/>
          <a:stretch>
            <a:fillRect/>
          </a:stretch>
        </p:blipFill>
        <p:spPr>
          <a:xfrm>
            <a:off x="2380174" y="1856601"/>
            <a:ext cx="1265933" cy="875108"/>
          </a:xfrm>
          <a:prstGeom prst="rect">
            <a:avLst/>
          </a:prstGeom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 flipH="1">
            <a:off x="3371837" y="2756576"/>
            <a:ext cx="369332" cy="2532876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dist">
              <a:defRPr/>
            </a:pPr>
            <a:r>
              <a:rPr lang="zh-CN" altLang="en-US" sz="2400" b="0" dirty="0">
                <a:solidFill>
                  <a:prstClr val="black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爱经典学经典</a:t>
            </a:r>
            <a:endParaRPr lang="zh-CN" altLang="en-US" sz="2400" b="0" dirty="0">
              <a:solidFill>
                <a:prstClr val="black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5770" y="206828"/>
            <a:ext cx="683623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" y="9537"/>
            <a:ext cx="1816807" cy="68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220"/>
            <a:ext cx="693420" cy="70040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615578" y="613372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精品资源</a:t>
            </a:r>
            <a:r>
              <a:rPr lang="en-US" altLang="zh-CN" spc="300" dirty="0" smtClean="0">
                <a:solidFill>
                  <a:srgbClr val="E58C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endParaRPr lang="zh-CN" altLang="en-US" spc="300" dirty="0">
              <a:solidFill>
                <a:srgbClr val="E58C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142" y="647069"/>
            <a:ext cx="7561943" cy="621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内容划分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内容分三大部分：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第一部分（一到七回）介绍孙悟空的神通广大，大闹天宫；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第二部分（八到十二回）包括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唐僧出世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如来说法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观音访僧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魏征斩龙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唐王八冥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等几个小故事，交代取经缘起，起着过渡和衔接作用。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第三部分（十三到一百回）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西天取经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，其中包含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九九八十一难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八十一难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中又由四十一个小故事构成，各个小故事既相对独立又前后呼应，是全书故事的主体，写悟空等降伏妖魔，最终到达西天取回真经。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8432246" y="1158106"/>
            <a:ext cx="3411410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02628" y="1448052"/>
            <a:ext cx="6662057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《西游记》，长篇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小说，是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中成就最高、最受喜爱的小说，但这部作品并非全无依傍，它有着历史真实的影子，即唐贞观年间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事件。在《大唐西域记》和《大唐慈恩寺法师传》中，对此事有详细的记载。唐僧取经的故事经民间文艺演出，成为以后小说的素材来源。现在《西游记》是根据明代万历年间的金陵世德堂版本整理加工而成的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4656"/>
          <a:stretch>
            <a:fillRect/>
          </a:stretch>
        </p:blipFill>
        <p:spPr bwMode="auto">
          <a:xfrm>
            <a:off x="710645" y="1008743"/>
            <a:ext cx="3629125" cy="48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1868" y="1242375"/>
            <a:ext cx="6746017" cy="54599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玄奘远出西域取经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大约距今一千三百多年前，即唐太宗贞观元年（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627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），年仅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岁的青年和尚玄奘离开京城长安，只身到天竺（印度）游学。他从长安出发后，途经中亚、阿富汗、巴基斯坦，历尽艰难险阻，最后到达了印度。他在那里学习了两年多，并在一次大型佛教经学辩论会任主讲，受到了赞誉。贞观十九年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645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）玄奘回到了长安，带回佛经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657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部。他这次西天取经，前后十九年，行程几万里，是一次传奇式的万里长征，轰动一时。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25238"/>
          <a:stretch>
            <a:fillRect/>
          </a:stretch>
        </p:blipFill>
        <p:spPr bwMode="auto">
          <a:xfrm>
            <a:off x="624115" y="1360714"/>
            <a:ext cx="396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8" y="341997"/>
            <a:ext cx="8683625" cy="61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53598" y="595086"/>
            <a:ext cx="861774" cy="3788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玄奘西行路线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571" y="736274"/>
            <a:ext cx="7300686" cy="55461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《西游记》的形成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endParaRPr lang="zh-CN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后来玄奘口述西行见闻，由弟子辩机辑录成《大唐西域记》十二卷。但这部书主要讲述了路上所见各国的历史、地理及交通，没有什么故事。及到他的弟子慧立、彦琮撰写的《大唐大慈恩寺三藏法师传》，则为玄奘的经历增添了许多神话色彩，从此，唐僧取经的故事便开始在民间广为流传。南宋有《大唐三藏取经诗话》，金代院本有《唐三藏》、《蟠桃会》等，元杂剧有吴昌龄的《唐三藏西天取经》、无名氏的《二郎神锁齐大圣》等，这些都为《西游记》的创作奠定了基础。吴承恩也正是在民间传说和话本、戏曲的基础上，经过艰苦的再创造，完成了这部令中华民族为之骄傲的伟大大文学巨著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25238"/>
          <a:stretch>
            <a:fillRect/>
          </a:stretch>
        </p:blipFill>
        <p:spPr bwMode="auto">
          <a:xfrm>
            <a:off x="8808007" y="1190842"/>
            <a:ext cx="2158532" cy="17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d63fc55e44f8fd0b745ae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39" y="3578337"/>
            <a:ext cx="2332704" cy="229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5765</Words>
  <Application>WPS 演示</Application>
  <PresentationFormat>宽屏</PresentationFormat>
  <Paragraphs>414</Paragraphs>
  <Slides>48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1" baseType="lpstr">
      <vt:lpstr>Arial</vt:lpstr>
      <vt:lpstr>宋体</vt:lpstr>
      <vt:lpstr>Wingdings</vt:lpstr>
      <vt:lpstr>华文隶书</vt:lpstr>
      <vt:lpstr>微软雅黑</vt:lpstr>
      <vt:lpstr>汉鼎繁颜体</vt:lpstr>
      <vt:lpstr>楷体</vt:lpstr>
      <vt:lpstr>方正仿宋繁体</vt:lpstr>
      <vt:lpstr>仿宋</vt:lpstr>
      <vt:lpstr>華康文徵明體W4(P)</vt:lpstr>
      <vt:lpstr>Calibri</vt:lpstr>
      <vt:lpstr>Arial Unicode MS</vt:lpstr>
      <vt:lpstr>Calibri Light</vt:lpstr>
      <vt:lpstr>Segoe Print</vt:lpstr>
      <vt:lpstr>华文楷体</vt:lpstr>
      <vt:lpstr>Times New Roman</vt:lpstr>
      <vt:lpstr>幼圆</vt:lpstr>
      <vt:lpstr>黑体</vt:lpstr>
      <vt:lpstr>Tahoma</vt:lpstr>
      <vt:lpstr>华文中宋</vt:lpstr>
      <vt:lpstr>Calibri</vt:lpstr>
      <vt:lpstr>华文行楷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人物性格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启发和感悟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3、最能体现孙悟空反抗精神的是哪个情节？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古风教育课件PPT模板</dc:title>
  <dc:creator>Administrator</dc:creator>
  <cp:lastModifiedBy>Administrator</cp:lastModifiedBy>
  <cp:revision>282</cp:revision>
  <dcterms:created xsi:type="dcterms:W3CDTF">2015-09-21T06:44:00Z</dcterms:created>
  <dcterms:modified xsi:type="dcterms:W3CDTF">2020-05-15T01:55:27Z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