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png" ContentType="image/png"/>
  <Default Extension="m4a" ContentType="audi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19"/>
  </p:notesMasterIdLst>
  <p:sldIdLst>
    <p:sldId id="257" r:id="rId4"/>
    <p:sldId id="292" r:id="rId5"/>
    <p:sldId id="338" r:id="rId6"/>
    <p:sldId id="339" r:id="rId7"/>
    <p:sldId id="328" r:id="rId8"/>
    <p:sldId id="343" r:id="rId9"/>
    <p:sldId id="286" r:id="rId10"/>
    <p:sldId id="282" r:id="rId11"/>
    <p:sldId id="330" r:id="rId12"/>
    <p:sldId id="340" r:id="rId13"/>
    <p:sldId id="341" r:id="rId14"/>
    <p:sldId id="344" r:id="rId15"/>
    <p:sldId id="288" r:id="rId16"/>
    <p:sldId id="333" r:id="rId17"/>
    <p:sldId id="355" r:id="rId18"/>
    <p:sldId id="358" r:id="rId20"/>
    <p:sldId id="335" r:id="rId21"/>
    <p:sldId id="336" r:id="rId22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绿色圃中小学教育网" initials="绿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00BB"/>
    <a:srgbClr val="04C811"/>
    <a:srgbClr val="C02C0A"/>
    <a:srgbClr val="CB2700"/>
    <a:srgbClr val="ABB1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>
        <p:scale>
          <a:sx n="50" d="100"/>
          <a:sy n="50" d="100"/>
        </p:scale>
        <p:origin x="1740" y="396"/>
      </p:cViewPr>
      <p:guideLst>
        <p:guide orient="horz" pos="2182"/>
        <p:guide pos="28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幻灯片图像占位符 1"/>
          <p:cNvSpPr>
            <a:spLocks noGrp="1" noRot="1" noTextEdit="1"/>
          </p:cNvSpPr>
          <p:nvPr>
            <p:ph type="sldImg"/>
          </p:nvPr>
        </p:nvSpPr>
        <p:spPr/>
      </p:sp>
      <p:sp>
        <p:nvSpPr>
          <p:cNvPr id="4098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99E6829-1E45-4883-AF23-16EAAC669BD8}" type="slidenum">
              <a:rPr kumimoji="0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99E6829-1E45-4883-AF23-16EAAC669BD8}" type="slidenum">
              <a:rPr kumimoji="0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99E6829-1E45-4883-AF23-16EAAC669BD8}" type="slidenum">
              <a:rPr kumimoji="0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99E6829-1E45-4883-AF23-16EAAC669BD8}" type="slidenum">
              <a:rPr kumimoji="0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99E6829-1E45-4883-AF23-16EAAC669BD8}" type="slidenum">
              <a:rPr kumimoji="0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99E6829-1E45-4883-AF23-16EAAC669BD8}" type="slidenum">
              <a:rPr kumimoji="0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99E6829-1E45-4883-AF23-16EAAC669BD8}" type="slidenum">
              <a:rPr kumimoji="0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99E6829-1E45-4883-AF23-16EAAC669BD8}" type="slidenum">
              <a:rPr kumimoji="0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99E6829-1E45-4883-AF23-16EAAC669BD8}" type="slidenum">
              <a:rPr kumimoji="0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99E6829-1E45-4883-AF23-16EAAC669BD8}" type="slidenum">
              <a:rPr kumimoji="0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99E6829-1E45-4883-AF23-16EAAC669BD8}" type="slidenum">
              <a:rPr kumimoji="0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99E6829-1E45-4883-AF23-16EAAC669BD8}" type="slidenum">
              <a:rPr kumimoji="0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png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sz="14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 eaLnBrk="1" hangingPunct="1">
              <a:buFont typeface="Arial" panose="020B0604020202020204" pitchFamily="34" charset="0"/>
              <a:buNone/>
              <a:defRPr sz="1400" noProof="1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sz="1400" noProof="1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99E6829-1E45-4883-AF23-16EAAC669BD8}" type="slidenum">
              <a:rPr kumimoji="0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3" name="组合 42"/>
          <p:cNvGrpSpPr/>
          <p:nvPr userDrawn="1"/>
        </p:nvGrpSpPr>
        <p:grpSpPr>
          <a:xfrm>
            <a:off x="7207885" y="4215765"/>
            <a:ext cx="1862455" cy="2609850"/>
            <a:chOff x="1074" y="722"/>
            <a:chExt cx="2792" cy="417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6258" t="6803" r="5943" b="10512"/>
            <a:stretch>
              <a:fillRect/>
            </a:stretch>
          </p:blipFill>
          <p:spPr>
            <a:xfrm>
              <a:off x="1074" y="722"/>
              <a:ext cx="2792" cy="4169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621" y="3014"/>
              <a:ext cx="883" cy="1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endParaRPr lang="zh-CN" altLang="en-US" sz="6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microsoft.com/office/2007/relationships/media" Target="../media/media1.m4a"/><Relationship Id="rId2" Type="http://schemas.openxmlformats.org/officeDocument/2006/relationships/audio" Target="../media/media1.m4a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3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10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jpeg"/><Relationship Id="rId3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1750060" y="1570990"/>
            <a:ext cx="5222875" cy="1671955"/>
            <a:chOff x="2756" y="2474"/>
            <a:chExt cx="8225" cy="2633"/>
          </a:xfrm>
        </p:grpSpPr>
        <p:sp>
          <p:nvSpPr>
            <p:cNvPr id="2050" name="TextBox 2"/>
            <p:cNvSpPr txBox="1"/>
            <p:nvPr/>
          </p:nvSpPr>
          <p:spPr>
            <a:xfrm>
              <a:off x="2756" y="3509"/>
              <a:ext cx="8225" cy="159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zh-CN" sz="60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7. </a:t>
              </a:r>
              <a:r>
                <a:rPr lang="zh-CN" altLang="en-US" sz="60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青蛙写诗</a:t>
              </a:r>
              <a:endParaRPr lang="zh-CN" altLang="en-US" sz="6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526" y="2474"/>
              <a:ext cx="1575" cy="111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r>
                <a:rPr lang="en-US" altLang="zh-CN" sz="4000" b="1" dirty="0"/>
                <a:t>xiě</a:t>
              </a:r>
              <a:endParaRPr lang="zh-CN" altLang="en-US" sz="40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888" y="2474"/>
              <a:ext cx="1575" cy="111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r>
                <a:rPr lang="en-US" altLang="zh-CN" sz="4000" b="1" dirty="0"/>
                <a:t>shī</a:t>
              </a:r>
              <a:endParaRPr lang="zh-CN" altLang="en-US" sz="4000" b="1" dirty="0"/>
            </a:p>
          </p:txBody>
        </p:sp>
      </p:grpSp>
      <p:pic>
        <p:nvPicPr>
          <p:cNvPr id="4" name="青蛙叫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840" y="592963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823720"/>
            <a:ext cx="8229600" cy="4302760"/>
          </a:xfrm>
        </p:spPr>
        <p:txBody>
          <a:bodyPr/>
          <a:p>
            <a:pPr marL="0" indent="0" algn="l">
              <a:buNone/>
            </a:pPr>
            <a:r>
              <a:rPr lang="zh-CN" altLang="en-US" sz="4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小蝌蚪游过来说：</a:t>
            </a:r>
            <a:endParaRPr lang="zh-CN" altLang="en-US" sz="4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pPr marL="0" indent="0" algn="l">
              <a:buNone/>
            </a:pPr>
            <a:r>
              <a:rPr lang="zh-CN" altLang="en-US" sz="48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“我要给你当个小逗号。”</a:t>
            </a:r>
            <a:endParaRPr lang="zh-CN" altLang="en-US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>
              <a:buNone/>
            </a:pPr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-159385" y="-238125"/>
            <a:ext cx="2324100" cy="1832610"/>
            <a:chOff x="1317" y="2233"/>
            <a:chExt cx="3660" cy="288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17" y="2373"/>
              <a:ext cx="3660" cy="2746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2722" y="2233"/>
              <a:ext cx="1771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endParaRPr lang="zh-CN" altLang="en-US" sz="48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/>
          <a:p>
            <a:pPr marL="0" indent="0" algn="l">
              <a:buNone/>
            </a:pPr>
            <a:r>
              <a:rPr lang="zh-CN" altLang="en-US" sz="4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池塘里的水泡泡说：</a:t>
            </a:r>
            <a:endParaRPr lang="zh-CN" altLang="en-US" sz="4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 algn="l">
              <a:buNone/>
            </a:pPr>
            <a:r>
              <a:rPr lang="zh-CN" altLang="en-US" sz="48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“我能当个小句号。”</a:t>
            </a:r>
            <a:endParaRPr lang="zh-CN" altLang="en-US" sz="4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pPr marL="0" indent="0" algn="l">
              <a:buNone/>
            </a:pPr>
            <a:endParaRPr lang="zh-CN" altLang="en-US" sz="4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pPr marL="0" indent="0" algn="l">
              <a:buNone/>
            </a:pPr>
            <a:r>
              <a:rPr lang="zh-CN" altLang="en-US" sz="4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荷叶上的一串水珠说：</a:t>
            </a:r>
            <a:endParaRPr lang="zh-CN" altLang="en-US" sz="4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 algn="l">
              <a:buNone/>
            </a:pPr>
            <a:r>
              <a:rPr lang="zh-CN" altLang="en-US" sz="48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“我们可以当省略号。”</a:t>
            </a:r>
            <a:endParaRPr lang="zh-CN" altLang="en-US" sz="440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342900" indent="-342900" algn="l"/>
            <a:endParaRPr lang="zh-CN" altLang="en-US" sz="440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78585" y="-47625"/>
            <a:ext cx="6685280" cy="5050790"/>
          </a:xfrm>
        </p:spPr>
        <p:txBody>
          <a:bodyPr/>
          <a:p>
            <a:pPr indent="0" latinLnBrk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36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下雨了，</a:t>
            </a:r>
            <a:endParaRPr lang="en-US" altLang="zh-CN" sz="3600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indent="0" latinLnBrk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36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雨点儿淅沥沥，沙啦啦。</a:t>
            </a:r>
            <a:endParaRPr lang="en-US" altLang="zh-CN" sz="3600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indent="0" latinLnBrk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36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青蛙说：“</a:t>
            </a:r>
            <a:r>
              <a:rPr lang="zh-CN" altLang="en-US" sz="36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我要写诗啦！</a:t>
            </a:r>
            <a:r>
              <a:rPr lang="zh-CN" altLang="en-US" sz="36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”</a:t>
            </a:r>
            <a:endParaRPr lang="zh-CN" altLang="en-US" sz="3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pPr marL="0" indent="0" algn="l" latinLnBrk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3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</a:t>
            </a:r>
            <a:endParaRPr lang="zh-CN" altLang="en-US" sz="3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pPr marL="0" indent="0" algn="l" latinLnBrk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3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小蝌蚪游过来说：</a:t>
            </a:r>
            <a:endParaRPr lang="zh-CN" altLang="en-US" sz="3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pPr marL="0" indent="0" algn="l" latinLnBrk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3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“</a:t>
            </a:r>
            <a:r>
              <a:rPr lang="zh-CN" altLang="en-US" sz="36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我要给你当个小逗号。</a:t>
            </a:r>
            <a:r>
              <a:rPr lang="zh-CN" altLang="en-US" sz="3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”</a:t>
            </a:r>
            <a:endParaRPr lang="zh-CN" altLang="en-US" sz="3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pPr marL="0" indent="0" algn="l" defTabSz="914400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endParaRPr lang="zh-CN" altLang="en-US" sz="3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pPr marL="0" indent="0" algn="l" defTabSz="914400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3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池塘里的水泡泡说：</a:t>
            </a:r>
            <a:endParaRPr lang="zh-CN" altLang="en-US" sz="3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 algn="l" defTabSz="914400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3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“</a:t>
            </a:r>
            <a:r>
              <a:rPr lang="zh-CN" altLang="en-US" sz="36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我能当个小句号。</a:t>
            </a:r>
            <a:r>
              <a:rPr lang="zh-CN" altLang="en-US" sz="3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”</a:t>
            </a:r>
            <a:endParaRPr lang="zh-CN" altLang="en-US" sz="3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pPr marL="0" indent="0" algn="l" defTabSz="914400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endParaRPr lang="zh-CN" altLang="en-US" sz="3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pPr marL="0" indent="0" algn="l" defTabSz="914400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3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荷叶上的一串水珠说：</a:t>
            </a:r>
            <a:endParaRPr lang="zh-CN" altLang="en-US" sz="3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indent="0" algn="l" defTabSz="914400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3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“</a:t>
            </a:r>
            <a:r>
              <a:rPr lang="zh-CN" altLang="en-US" sz="36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我们可以当省略号。</a:t>
            </a:r>
            <a:r>
              <a:rPr lang="zh-CN" altLang="en-US" sz="36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”</a:t>
            </a:r>
            <a:endParaRPr lang="zh-CN" altLang="en-US" sz="36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-19050" y="-66675"/>
            <a:ext cx="9180830" cy="6937375"/>
            <a:chOff x="-30" y="-105"/>
            <a:chExt cx="14458" cy="10925"/>
          </a:xfrm>
        </p:grpSpPr>
        <p:sp>
          <p:nvSpPr>
            <p:cNvPr id="8" name="矩形 7"/>
            <p:cNvSpPr/>
            <p:nvPr/>
          </p:nvSpPr>
          <p:spPr>
            <a:xfrm>
              <a:off x="-30" y="-105"/>
              <a:ext cx="14458" cy="31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30" y="3070"/>
              <a:ext cx="14459" cy="7750"/>
            </a:xfrm>
            <a:prstGeom prst="rect">
              <a:avLst/>
            </a:prstGeom>
          </p:spPr>
        </p:pic>
      </p:grpSp>
      <p:sp>
        <p:nvSpPr>
          <p:cNvPr id="12290" name="内容占位符 2"/>
          <p:cNvSpPr>
            <a:spLocks noGrp="1"/>
          </p:cNvSpPr>
          <p:nvPr>
            <p:ph idx="1"/>
          </p:nvPr>
        </p:nvSpPr>
        <p:spPr>
          <a:xfrm>
            <a:off x="360680" y="857250"/>
            <a:ext cx="6283325" cy="4526280"/>
          </a:xfrm>
        </p:spPr>
        <p:txBody>
          <a:bodyPr vert="horz" wrap="square" lIns="91440" tIns="45720" rIns="91440" bIns="45720" anchor="t"/>
          <a:p>
            <a:pPr>
              <a:buNone/>
            </a:pP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青蛙的诗写成了：</a:t>
            </a:r>
            <a:endParaRPr lang="en-US" altLang="zh-CN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None/>
            </a:pP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“呱呱 呱呱</a:t>
            </a:r>
            <a:endParaRPr lang="en-US" altLang="zh-CN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None/>
            </a:pP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 呱呱呱</a:t>
            </a:r>
            <a:endParaRPr lang="en-US" altLang="zh-CN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None/>
            </a:pP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 呱呱 呱呱</a:t>
            </a:r>
            <a:endParaRPr lang="en-US" altLang="zh-CN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None/>
            </a:pP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 呱呱呱     ”</a:t>
            </a:r>
            <a:endParaRPr lang="zh-CN" altLang="en-US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45385" y="1878330"/>
            <a:ext cx="3924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latin typeface="华文楷体" panose="02010600040101010101" charset="-122"/>
                <a:ea typeface="华文楷体" panose="02010600040101010101" charset="-122"/>
              </a:rPr>
              <a:t>，</a:t>
            </a:r>
            <a:endParaRPr lang="zh-CN" altLang="en-US" sz="5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28465" y="1878330"/>
            <a:ext cx="3924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latin typeface="华文楷体" panose="02010600040101010101" charset="-122"/>
                <a:ea typeface="华文楷体" panose="02010600040101010101" charset="-122"/>
              </a:rPr>
              <a:t>，</a:t>
            </a:r>
            <a:endParaRPr lang="zh-CN" altLang="en-US" sz="5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75735" y="3832860"/>
            <a:ext cx="3924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latin typeface="华文楷体" panose="02010600040101010101" charset="-122"/>
                <a:ea typeface="华文楷体" panose="02010600040101010101" charset="-122"/>
              </a:rPr>
              <a:t>，</a:t>
            </a:r>
            <a:endParaRPr lang="zh-CN" altLang="en-US" sz="5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19630" y="3832860"/>
            <a:ext cx="3924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latin typeface="华文楷体" panose="02010600040101010101" charset="-122"/>
                <a:ea typeface="华文楷体" panose="02010600040101010101" charset="-122"/>
              </a:rPr>
              <a:t>，</a:t>
            </a:r>
            <a:endParaRPr lang="zh-CN" altLang="en-US" sz="5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837815" y="2800350"/>
            <a:ext cx="3924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latin typeface="华文楷体" panose="02010600040101010101" charset="-122"/>
                <a:ea typeface="华文楷体" panose="02010600040101010101" charset="-122"/>
              </a:rPr>
              <a:t>。</a:t>
            </a:r>
            <a:endParaRPr lang="zh-CN" altLang="en-US" sz="5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37815" y="4754880"/>
            <a:ext cx="16395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endParaRPr lang="zh-CN" altLang="en-US" sz="5400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2c0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2c0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2c0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2c0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b00b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4c81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6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" y="3810"/>
            <a:ext cx="9124950" cy="6850380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130810" y="574675"/>
            <a:ext cx="1522730" cy="2253426"/>
            <a:chOff x="1074" y="722"/>
            <a:chExt cx="2792" cy="417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6258" t="6803" r="5943" b="10512"/>
            <a:stretch>
              <a:fillRect/>
            </a:stretch>
          </p:blipFill>
          <p:spPr>
            <a:xfrm>
              <a:off x="1074" y="722"/>
              <a:ext cx="2792" cy="4169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621" y="3014"/>
              <a:ext cx="883" cy="1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6000">
                  <a:latin typeface="楷体" panose="02010609060101010101" pitchFamily="49" charset="-122"/>
                  <a:ea typeface="楷体" panose="02010609060101010101" pitchFamily="49" charset="-122"/>
                </a:rPr>
                <a:t>们</a:t>
              </a:r>
              <a:endParaRPr lang="zh-CN" altLang="en-US" sz="6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903730" y="575310"/>
            <a:ext cx="1470660" cy="2250345"/>
            <a:chOff x="4927" y="722"/>
            <a:chExt cx="2792" cy="4169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6258" t="6803" r="5943" b="10512"/>
            <a:stretch>
              <a:fillRect/>
            </a:stretch>
          </p:blipFill>
          <p:spPr>
            <a:xfrm>
              <a:off x="4927" y="722"/>
              <a:ext cx="2792" cy="4169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5388" y="3006"/>
              <a:ext cx="883" cy="1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6000">
                  <a:latin typeface="楷体" panose="02010609060101010101" pitchFamily="49" charset="-122"/>
                  <a:ea typeface="楷体" panose="02010609060101010101" pitchFamily="49" charset="-122"/>
                </a:rPr>
                <a:t>以</a:t>
              </a:r>
              <a:endParaRPr lang="zh-CN" altLang="en-US" sz="6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3806825" y="575310"/>
            <a:ext cx="1430655" cy="2249074"/>
            <a:chOff x="8737" y="722"/>
            <a:chExt cx="2792" cy="4169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6258" t="6803" r="5943" b="10512"/>
            <a:stretch>
              <a:fillRect/>
            </a:stretch>
          </p:blipFill>
          <p:spPr>
            <a:xfrm>
              <a:off x="8737" y="722"/>
              <a:ext cx="2792" cy="4169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9364" y="2837"/>
              <a:ext cx="883" cy="1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6000">
                  <a:latin typeface="楷体" panose="02010609060101010101" pitchFamily="49" charset="-122"/>
                  <a:ea typeface="楷体" panose="02010609060101010101" pitchFamily="49" charset="-122"/>
                </a:rPr>
                <a:t>当</a:t>
              </a:r>
              <a:endParaRPr lang="zh-CN" altLang="en-US" sz="6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759450" y="575310"/>
            <a:ext cx="1523365" cy="2252980"/>
            <a:chOff x="12529" y="721"/>
            <a:chExt cx="2792" cy="4169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6258" t="6803" r="5943" b="10512"/>
            <a:stretch>
              <a:fillRect/>
            </a:stretch>
          </p:blipFill>
          <p:spPr>
            <a:xfrm>
              <a:off x="12529" y="721"/>
              <a:ext cx="2792" cy="4169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13149" y="2832"/>
              <a:ext cx="1028" cy="1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6000">
                  <a:latin typeface="楷体" panose="02010609060101010101" pitchFamily="49" charset="-122"/>
                  <a:ea typeface="楷体" panose="02010609060101010101" pitchFamily="49" charset="-122"/>
                </a:rPr>
                <a:t>串</a:t>
              </a:r>
              <a:endParaRPr lang="zh-CN" altLang="en-US" sz="6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130810" y="3180080"/>
            <a:ext cx="1522730" cy="2274570"/>
            <a:chOff x="15" y="4695"/>
            <a:chExt cx="2398" cy="3582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6258" t="6803" r="5943" b="10512"/>
            <a:stretch>
              <a:fillRect/>
            </a:stretch>
          </p:blipFill>
          <p:spPr>
            <a:xfrm>
              <a:off x="15" y="4695"/>
              <a:ext cx="2398" cy="3582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>
              <a:off x="423" y="6493"/>
              <a:ext cx="883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6000">
                  <a:latin typeface="楷体" panose="02010609060101010101" pitchFamily="49" charset="-122"/>
                  <a:ea typeface="楷体" panose="02010609060101010101" pitchFamily="49" charset="-122"/>
                </a:rPr>
                <a:t>要</a:t>
              </a:r>
              <a:endParaRPr lang="zh-CN" altLang="en-US" sz="6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1903730" y="3180080"/>
            <a:ext cx="1470660" cy="2275116"/>
            <a:chOff x="3868" y="5379"/>
            <a:chExt cx="2792" cy="4169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6258" t="6803" r="5943" b="10512"/>
            <a:stretch>
              <a:fillRect/>
            </a:stretch>
          </p:blipFill>
          <p:spPr>
            <a:xfrm>
              <a:off x="3868" y="5379"/>
              <a:ext cx="2792" cy="4169"/>
            </a:xfrm>
            <a:prstGeom prst="rect">
              <a:avLst/>
            </a:prstGeom>
          </p:spPr>
        </p:pic>
        <p:sp>
          <p:nvSpPr>
            <p:cNvPr id="50" name="文本框 49"/>
            <p:cNvSpPr txBox="1"/>
            <p:nvPr/>
          </p:nvSpPr>
          <p:spPr>
            <a:xfrm>
              <a:off x="4329" y="7471"/>
              <a:ext cx="883" cy="1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6000">
                  <a:latin typeface="楷体" panose="02010609060101010101" pitchFamily="49" charset="-122"/>
                  <a:ea typeface="楷体" panose="02010609060101010101" pitchFamily="49" charset="-122"/>
                </a:rPr>
                <a:t>给</a:t>
              </a:r>
              <a:endParaRPr lang="zh-CN" altLang="en-US" sz="6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3806825" y="3180715"/>
            <a:ext cx="1430655" cy="2261142"/>
            <a:chOff x="7794" y="5379"/>
            <a:chExt cx="2792" cy="4169"/>
          </a:xfrm>
        </p:grpSpPr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6258" t="6803" r="5943" b="10512"/>
            <a:stretch>
              <a:fillRect/>
            </a:stretch>
          </p:blipFill>
          <p:spPr>
            <a:xfrm>
              <a:off x="7794" y="5379"/>
              <a:ext cx="2792" cy="4169"/>
            </a:xfrm>
            <a:prstGeom prst="rect">
              <a:avLst/>
            </a:prstGeom>
          </p:spPr>
        </p:pic>
        <p:sp>
          <p:nvSpPr>
            <p:cNvPr id="54" name="文本框 53"/>
            <p:cNvSpPr txBox="1"/>
            <p:nvPr/>
          </p:nvSpPr>
          <p:spPr>
            <a:xfrm>
              <a:off x="8200" y="7338"/>
              <a:ext cx="883" cy="1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6000">
                  <a:latin typeface="楷体" panose="02010609060101010101" pitchFamily="49" charset="-122"/>
                  <a:ea typeface="楷体" panose="02010609060101010101" pitchFamily="49" charset="-122"/>
                </a:rPr>
                <a:t>点</a:t>
              </a:r>
              <a:endParaRPr lang="zh-CN" altLang="en-US" sz="6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5759450" y="3181350"/>
            <a:ext cx="1523365" cy="2261142"/>
            <a:chOff x="11532" y="5379"/>
            <a:chExt cx="2792" cy="4169"/>
          </a:xfrm>
        </p:grpSpPr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6258" t="6803" r="5943" b="10512"/>
            <a:stretch>
              <a:fillRect/>
            </a:stretch>
          </p:blipFill>
          <p:spPr>
            <a:xfrm>
              <a:off x="11532" y="5379"/>
              <a:ext cx="2792" cy="4169"/>
            </a:xfrm>
            <a:prstGeom prst="rect">
              <a:avLst/>
            </a:prstGeom>
          </p:spPr>
        </p:pic>
        <p:sp>
          <p:nvSpPr>
            <p:cNvPr id="57" name="文本框 56"/>
            <p:cNvSpPr txBox="1"/>
            <p:nvPr/>
          </p:nvSpPr>
          <p:spPr>
            <a:xfrm>
              <a:off x="12008" y="7482"/>
              <a:ext cx="883" cy="1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6000">
                  <a:latin typeface="楷体" panose="02010609060101010101" pitchFamily="49" charset="-122"/>
                  <a:ea typeface="楷体" panose="02010609060101010101" pitchFamily="49" charset="-122"/>
                </a:rPr>
                <a:t>成</a:t>
              </a:r>
              <a:endParaRPr lang="zh-CN" altLang="en-US" sz="6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7532370" y="575310"/>
            <a:ext cx="1378585" cy="2252885"/>
            <a:chOff x="11671" y="593"/>
            <a:chExt cx="2792" cy="4169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6258" t="6803" r="5943" b="10512"/>
            <a:stretch>
              <a:fillRect/>
            </a:stretch>
          </p:blipFill>
          <p:spPr>
            <a:xfrm>
              <a:off x="11671" y="593"/>
              <a:ext cx="2792" cy="4169"/>
            </a:xfrm>
            <a:prstGeom prst="rect">
              <a:avLst/>
            </a:prstGeom>
          </p:spPr>
        </p:pic>
        <p:sp>
          <p:nvSpPr>
            <p:cNvPr id="60" name="文本框 59"/>
            <p:cNvSpPr txBox="1"/>
            <p:nvPr/>
          </p:nvSpPr>
          <p:spPr>
            <a:xfrm>
              <a:off x="12132" y="2878"/>
              <a:ext cx="883" cy="1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6000">
                  <a:latin typeface="楷体" panose="02010609060101010101" pitchFamily="49" charset="-122"/>
                  <a:ea typeface="楷体" panose="02010609060101010101" pitchFamily="49" charset="-122"/>
                </a:rPr>
                <a:t>写</a:t>
              </a:r>
              <a:endParaRPr lang="zh-CN" altLang="en-US" sz="6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7532370" y="3181350"/>
            <a:ext cx="1483995" cy="2254791"/>
            <a:chOff x="11671" y="5381"/>
            <a:chExt cx="2792" cy="4169"/>
          </a:xfrm>
        </p:grpSpPr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6258" t="6803" r="5943" b="10512"/>
            <a:stretch>
              <a:fillRect/>
            </a:stretch>
          </p:blipFill>
          <p:spPr>
            <a:xfrm>
              <a:off x="11671" y="5381"/>
              <a:ext cx="2792" cy="4169"/>
            </a:xfrm>
            <a:prstGeom prst="rect">
              <a:avLst/>
            </a:prstGeom>
          </p:spPr>
        </p:pic>
        <p:sp>
          <p:nvSpPr>
            <p:cNvPr id="63" name="文本框 62"/>
            <p:cNvSpPr txBox="1"/>
            <p:nvPr/>
          </p:nvSpPr>
          <p:spPr>
            <a:xfrm>
              <a:off x="12099" y="7490"/>
              <a:ext cx="883" cy="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6000">
                  <a:latin typeface="楷体" panose="02010609060101010101" pitchFamily="49" charset="-122"/>
                  <a:ea typeface="楷体" panose="02010609060101010101" pitchFamily="49" charset="-122"/>
                </a:rPr>
                <a:t>诗</a:t>
              </a:r>
              <a:endParaRPr lang="zh-CN" altLang="en-US" sz="60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3" name="Picture 4" descr="200604270849315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4" name="文本框 88070"/>
          <p:cNvSpPr txBox="1"/>
          <p:nvPr/>
        </p:nvSpPr>
        <p:spPr>
          <a:xfrm>
            <a:off x="3838575" y="622300"/>
            <a:ext cx="5081588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pitchFamily="49" charset="-122"/>
              </a:rPr>
              <a:t>头正 身直 臂开 足安</a:t>
            </a:r>
            <a:endParaRPr lang="en-US" altLang="zh-CN" sz="4000" b="1" dirty="0">
              <a:solidFill>
                <a:srgbClr val="FF0000"/>
              </a:solidFill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sp>
        <p:nvSpPr>
          <p:cNvPr id="3075" name="文本框 88071"/>
          <p:cNvSpPr txBox="1"/>
          <p:nvPr/>
        </p:nvSpPr>
        <p:spPr>
          <a:xfrm>
            <a:off x="312738" y="4976813"/>
            <a:ext cx="2592387" cy="17970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pitchFamily="49" charset="-122"/>
              </a:rPr>
              <a:t>一寸长</a:t>
            </a:r>
            <a:endParaRPr lang="en-US" altLang="zh-CN" sz="2800" b="1" dirty="0">
              <a:solidFill>
                <a:srgbClr val="FF0000"/>
              </a:solidFill>
              <a:latin typeface="Arial" panose="020B0604020202020204" pitchFamily="34" charset="0"/>
              <a:ea typeface="楷体" panose="02010609060101010101" pitchFamily="49" charset="-122"/>
            </a:endParaRPr>
          </a:p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pitchFamily="49" charset="-122"/>
              </a:rPr>
              <a:t>二指圆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楷体" panose="02010609060101010101" pitchFamily="49" charset="-122"/>
            </a:endParaRPr>
          </a:p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pitchFamily="49" charset="-122"/>
              </a:rPr>
              <a:t>三指齐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pic>
        <p:nvPicPr>
          <p:cNvPr id="2" name="写字背景音乐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" y="623887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1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写字操-杨新富词曲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9935" y="582930"/>
            <a:ext cx="7354570" cy="5297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2215515" y="1372108"/>
            <a:ext cx="4239501" cy="3927602"/>
            <a:chOff x="1013" y="450"/>
            <a:chExt cx="4837" cy="4390"/>
          </a:xfrm>
        </p:grpSpPr>
        <p:grpSp>
          <p:nvGrpSpPr>
            <p:cNvPr id="7" name="Group 12"/>
            <p:cNvGrpSpPr/>
            <p:nvPr/>
          </p:nvGrpSpPr>
          <p:grpSpPr>
            <a:xfrm>
              <a:off x="1013" y="450"/>
              <a:ext cx="4837" cy="4390"/>
              <a:chOff x="930" y="300"/>
              <a:chExt cx="3628" cy="3356"/>
            </a:xfrm>
          </p:grpSpPr>
          <p:sp>
            <p:nvSpPr>
              <p:cNvPr id="14352" name="Rectangle 13"/>
              <p:cNvSpPr/>
              <p:nvPr/>
            </p:nvSpPr>
            <p:spPr>
              <a:xfrm>
                <a:off x="930" y="300"/>
                <a:ext cx="3628" cy="3356"/>
              </a:xfrm>
              <a:prstGeom prst="rect">
                <a:avLst/>
              </a:prstGeom>
              <a:noFill/>
              <a:ln w="2857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lvl="1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lvl="2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lvl="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lvl="4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 eaLnBrk="1" hangingPunct="1">
                  <a:spcBef>
                    <a:spcPct val="0"/>
                  </a:spcBef>
                  <a:buNone/>
                </a:pPr>
                <a:endParaRPr lang="zh-CN" altLang="zh-CN" sz="1800" dirty="0"/>
              </a:p>
            </p:txBody>
          </p:sp>
          <p:sp>
            <p:nvSpPr>
              <p:cNvPr id="14353" name="Line 14"/>
              <p:cNvSpPr/>
              <p:nvPr/>
            </p:nvSpPr>
            <p:spPr>
              <a:xfrm>
                <a:off x="930" y="1979"/>
                <a:ext cx="3628" cy="0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dash"/>
                <a:headEnd type="none" w="med" len="med"/>
                <a:tailEnd type="none" w="med" len="med"/>
              </a:ln>
            </p:spPr>
          </p:sp>
          <p:sp>
            <p:nvSpPr>
              <p:cNvPr id="14354" name="Line 15"/>
              <p:cNvSpPr/>
              <p:nvPr/>
            </p:nvSpPr>
            <p:spPr>
              <a:xfrm>
                <a:off x="2744" y="300"/>
                <a:ext cx="0" cy="3356"/>
              </a:xfrm>
              <a:prstGeom prst="line">
                <a:avLst/>
              </a:prstGeom>
              <a:ln w="28575" cap="flat" cmpd="sng">
                <a:solidFill>
                  <a:srgbClr val="FF3300"/>
                </a:solidFill>
                <a:prstDash val="dash"/>
                <a:headEnd type="none" w="med" len="med"/>
                <a:tailEnd type="none" w="med" len="med"/>
              </a:ln>
            </p:spPr>
          </p:sp>
        </p:grpSp>
        <p:sp>
          <p:nvSpPr>
            <p:cNvPr id="14342" name="TextBox 19"/>
            <p:cNvSpPr txBox="1"/>
            <p:nvPr/>
          </p:nvSpPr>
          <p:spPr>
            <a:xfrm>
              <a:off x="1666" y="487"/>
              <a:ext cx="2700" cy="431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r>
                <a:rPr lang="zh-CN" altLang="en-US" sz="24500" dirty="0">
                  <a:latin typeface="楷体" panose="02010609060101010101" pitchFamily="49" charset="-122"/>
                  <a:ea typeface="楷体" panose="02010609060101010101" pitchFamily="49" charset="-122"/>
                </a:rPr>
                <a:t>雨</a:t>
              </a:r>
              <a:endParaRPr lang="zh-CN" altLang="en-US" sz="245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2215515" y="1372108"/>
            <a:ext cx="4239501" cy="3927602"/>
            <a:chOff x="1013" y="450"/>
            <a:chExt cx="4837" cy="4390"/>
          </a:xfrm>
        </p:grpSpPr>
        <p:grpSp>
          <p:nvGrpSpPr>
            <p:cNvPr id="7" name="Group 12"/>
            <p:cNvGrpSpPr/>
            <p:nvPr/>
          </p:nvGrpSpPr>
          <p:grpSpPr>
            <a:xfrm>
              <a:off x="1013" y="450"/>
              <a:ext cx="4837" cy="4390"/>
              <a:chOff x="930" y="300"/>
              <a:chExt cx="3628" cy="3356"/>
            </a:xfrm>
          </p:grpSpPr>
          <p:sp>
            <p:nvSpPr>
              <p:cNvPr id="14352" name="Rectangle 13"/>
              <p:cNvSpPr/>
              <p:nvPr/>
            </p:nvSpPr>
            <p:spPr>
              <a:xfrm>
                <a:off x="930" y="300"/>
                <a:ext cx="3628" cy="3356"/>
              </a:xfrm>
              <a:prstGeom prst="rect">
                <a:avLst/>
              </a:prstGeom>
              <a:noFill/>
              <a:ln w="2857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lvl="1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lvl="2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lvl="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lvl="4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 eaLnBrk="1" hangingPunct="1">
                  <a:spcBef>
                    <a:spcPct val="0"/>
                  </a:spcBef>
                  <a:buNone/>
                </a:pPr>
                <a:endParaRPr lang="zh-CN" altLang="zh-CN" sz="1800" dirty="0"/>
              </a:p>
            </p:txBody>
          </p:sp>
          <p:sp>
            <p:nvSpPr>
              <p:cNvPr id="14353" name="Line 14"/>
              <p:cNvSpPr/>
              <p:nvPr/>
            </p:nvSpPr>
            <p:spPr>
              <a:xfrm>
                <a:off x="930" y="1979"/>
                <a:ext cx="3628" cy="0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dash"/>
                <a:headEnd type="none" w="med" len="med"/>
                <a:tailEnd type="none" w="med" len="med"/>
              </a:ln>
            </p:spPr>
          </p:sp>
          <p:sp>
            <p:nvSpPr>
              <p:cNvPr id="14354" name="Line 15"/>
              <p:cNvSpPr/>
              <p:nvPr/>
            </p:nvSpPr>
            <p:spPr>
              <a:xfrm>
                <a:off x="2744" y="300"/>
                <a:ext cx="0" cy="3356"/>
              </a:xfrm>
              <a:prstGeom prst="line">
                <a:avLst/>
              </a:prstGeom>
              <a:ln w="28575" cap="flat" cmpd="sng">
                <a:solidFill>
                  <a:srgbClr val="FF3300"/>
                </a:solidFill>
                <a:prstDash val="dash"/>
                <a:headEnd type="none" w="med" len="med"/>
                <a:tailEnd type="none" w="med" len="med"/>
              </a:ln>
            </p:spPr>
          </p:sp>
        </p:grpSp>
        <p:sp>
          <p:nvSpPr>
            <p:cNvPr id="14342" name="TextBox 19"/>
            <p:cNvSpPr txBox="1"/>
            <p:nvPr/>
          </p:nvSpPr>
          <p:spPr>
            <a:xfrm>
              <a:off x="1831" y="488"/>
              <a:ext cx="2700" cy="431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r>
                <a:rPr lang="zh-CN" altLang="en-US" sz="24500" dirty="0">
                  <a:latin typeface="楷体" panose="02010609060101010101" pitchFamily="49" charset="-122"/>
                  <a:ea typeface="楷体" panose="02010609060101010101" pitchFamily="49" charset="-122"/>
                </a:rPr>
                <a:t>们</a:t>
              </a:r>
              <a:endParaRPr lang="zh-CN" altLang="en-US" sz="245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雨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15960" y="5868670"/>
            <a:ext cx="619125" cy="619125"/>
          </a:xfrm>
          <a:prstGeom prst="rect">
            <a:avLst/>
          </a:prstGeom>
        </p:spPr>
      </p:pic>
      <p:pic>
        <p:nvPicPr>
          <p:cNvPr id="3" name="图片 2" descr="timg[1]"/>
          <p:cNvPicPr>
            <a:picLocks noChangeAspect="1"/>
          </p:cNvPicPr>
          <p:nvPr/>
        </p:nvPicPr>
        <p:blipFill>
          <a:blip r:embed="rId4"/>
          <a:srcRect l="4053" t="7645" r="2980" b="5088"/>
          <a:stretch>
            <a:fillRect/>
          </a:stretch>
        </p:blipFill>
        <p:spPr>
          <a:xfrm>
            <a:off x="622935" y="1002030"/>
            <a:ext cx="7693025" cy="48666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86840" y="183515"/>
            <a:ext cx="66414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雨点儿淅沥沥，沙啦啦。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2215515" y="1372108"/>
            <a:ext cx="4239501" cy="3927602"/>
            <a:chOff x="1013" y="450"/>
            <a:chExt cx="4837" cy="4390"/>
          </a:xfrm>
        </p:grpSpPr>
        <p:grpSp>
          <p:nvGrpSpPr>
            <p:cNvPr id="7" name="Group 12"/>
            <p:cNvGrpSpPr/>
            <p:nvPr/>
          </p:nvGrpSpPr>
          <p:grpSpPr>
            <a:xfrm>
              <a:off x="1013" y="450"/>
              <a:ext cx="4837" cy="4390"/>
              <a:chOff x="930" y="300"/>
              <a:chExt cx="3628" cy="3356"/>
            </a:xfrm>
          </p:grpSpPr>
          <p:sp>
            <p:nvSpPr>
              <p:cNvPr id="14352" name="Rectangle 13"/>
              <p:cNvSpPr/>
              <p:nvPr/>
            </p:nvSpPr>
            <p:spPr>
              <a:xfrm>
                <a:off x="930" y="300"/>
                <a:ext cx="3628" cy="3356"/>
              </a:xfrm>
              <a:prstGeom prst="rect">
                <a:avLst/>
              </a:prstGeom>
              <a:noFill/>
              <a:ln w="2857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lvl="1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lvl="2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lvl="3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lvl="4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 eaLnBrk="1" hangingPunct="1">
                  <a:spcBef>
                    <a:spcPct val="0"/>
                  </a:spcBef>
                  <a:buNone/>
                </a:pPr>
                <a:endParaRPr lang="zh-CN" altLang="zh-CN" sz="1800" dirty="0"/>
              </a:p>
            </p:txBody>
          </p:sp>
          <p:sp>
            <p:nvSpPr>
              <p:cNvPr id="14353" name="Line 14"/>
              <p:cNvSpPr/>
              <p:nvPr/>
            </p:nvSpPr>
            <p:spPr>
              <a:xfrm>
                <a:off x="930" y="1979"/>
                <a:ext cx="3628" cy="0"/>
              </a:xfrm>
              <a:prstGeom prst="line">
                <a:avLst/>
              </a:prstGeom>
              <a:ln w="28575" cap="flat" cmpd="sng">
                <a:solidFill>
                  <a:srgbClr val="FF0000"/>
                </a:solidFill>
                <a:prstDash val="dash"/>
                <a:headEnd type="none" w="med" len="med"/>
                <a:tailEnd type="none" w="med" len="med"/>
              </a:ln>
            </p:spPr>
          </p:sp>
          <p:sp>
            <p:nvSpPr>
              <p:cNvPr id="14354" name="Line 15"/>
              <p:cNvSpPr/>
              <p:nvPr/>
            </p:nvSpPr>
            <p:spPr>
              <a:xfrm>
                <a:off x="2744" y="300"/>
                <a:ext cx="0" cy="3356"/>
              </a:xfrm>
              <a:prstGeom prst="line">
                <a:avLst/>
              </a:prstGeom>
              <a:ln w="28575" cap="flat" cmpd="sng">
                <a:solidFill>
                  <a:srgbClr val="FF3300"/>
                </a:solidFill>
                <a:prstDash val="dash"/>
                <a:headEnd type="none" w="med" len="med"/>
                <a:tailEnd type="none" w="med" len="med"/>
              </a:ln>
            </p:spPr>
          </p:sp>
        </p:grpSp>
        <p:sp>
          <p:nvSpPr>
            <p:cNvPr id="14342" name="TextBox 19"/>
            <p:cNvSpPr txBox="1"/>
            <p:nvPr/>
          </p:nvSpPr>
          <p:spPr>
            <a:xfrm>
              <a:off x="1666" y="487"/>
              <a:ext cx="2700" cy="431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r>
                <a:rPr lang="zh-CN" altLang="en-US" sz="24500" dirty="0">
                  <a:latin typeface="楷体" panose="02010609060101010101" pitchFamily="49" charset="-122"/>
                  <a:ea typeface="楷体" panose="02010609060101010101" pitchFamily="49" charset="-122"/>
                </a:rPr>
                <a:t>雨</a:t>
              </a:r>
              <a:endParaRPr lang="zh-CN" altLang="en-US" sz="245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Box 21"/>
          <p:cNvSpPr txBox="1">
            <a:spLocks noChangeArrowheads="1"/>
          </p:cNvSpPr>
          <p:nvPr/>
        </p:nvSpPr>
        <p:spPr bwMode="auto">
          <a:xfrm>
            <a:off x="2482215" y="3752215"/>
            <a:ext cx="457200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</a:t>
            </a:r>
            <a:r>
              <a:rPr kumimoji="0" lang="zh-CN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灬    四点底</a:t>
            </a:r>
            <a:endParaRPr kumimoji="0" lang="zh-CN" alt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210560" y="287020"/>
            <a:ext cx="2722880" cy="29686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 err="1" smtClean="0">
                <a:solidFill>
                  <a:schemeClr val="accent4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 smtClean="0">
                <a:solidFill>
                  <a:srgbClr val="FF0000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diǎn</a:t>
            </a:r>
            <a:r>
              <a:rPr kumimoji="0" lang="en-US" altLang="zh-CN" sz="7200" b="1" i="0" u="none" strike="noStrike" kern="1200" cap="none" spc="0" normalizeH="0" baseline="0" noProof="0" dirty="0" smtClean="0"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smtClean="0"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 </a:t>
            </a:r>
            <a:r>
              <a:rPr kumimoji="0" lang="zh-CN" altLang="en-US" sz="7200" b="1" i="0" u="none" strike="noStrike" kern="1200" cap="none" spc="0" normalizeH="0" baseline="0" noProof="0" dirty="0" smtClean="0"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7200" b="1" i="0" u="none" strike="noStrike" kern="1200" cap="none" spc="0" normalizeH="0" baseline="0" noProof="0" dirty="0" smtClean="0">
              <a:solidFill>
                <a:schemeClr val="accent4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1" i="0" u="none" strike="noStrike" kern="1200" cap="none" spc="0" normalizeH="0" baseline="0" noProof="0" dirty="0" smtClean="0"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点   </a:t>
            </a:r>
            <a:r>
              <a:rPr kumimoji="0" lang="zh-CN" altLang="en-US" sz="7200" b="1" i="0" u="none" strike="noStrike" kern="1200" cap="none" spc="0" normalizeH="0" baseline="0" noProof="0" dirty="0" smtClean="0"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7200" b="1" i="0" u="none" strike="noStrike" kern="1200" cap="none" spc="0" normalizeH="0" baseline="0" noProof="0" dirty="0" smtClean="0">
              <a:solidFill>
                <a:schemeClr val="accent4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-19050" y="-66675"/>
            <a:ext cx="9180830" cy="6937375"/>
            <a:chOff x="-30" y="-105"/>
            <a:chExt cx="14458" cy="10925"/>
          </a:xfrm>
        </p:grpSpPr>
        <p:sp>
          <p:nvSpPr>
            <p:cNvPr id="8" name="矩形 7"/>
            <p:cNvSpPr/>
            <p:nvPr/>
          </p:nvSpPr>
          <p:spPr>
            <a:xfrm>
              <a:off x="-30" y="-105"/>
              <a:ext cx="14458" cy="31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30" y="3070"/>
              <a:ext cx="14459" cy="7750"/>
            </a:xfrm>
            <a:prstGeom prst="rect">
              <a:avLst/>
            </a:prstGeom>
          </p:spPr>
        </p:pic>
      </p:grpSp>
      <p:sp>
        <p:nvSpPr>
          <p:cNvPr id="4098" name="内容占位符 2"/>
          <p:cNvSpPr>
            <a:spLocks noGrp="1"/>
          </p:cNvSpPr>
          <p:nvPr>
            <p:ph idx="1"/>
          </p:nvPr>
        </p:nvSpPr>
        <p:spPr>
          <a:xfrm>
            <a:off x="657225" y="305435"/>
            <a:ext cx="7215188" cy="4525963"/>
          </a:xfrm>
        </p:spPr>
        <p:txBody>
          <a:bodyPr vert="horz" wrap="square" lIns="91440" tIns="45720" rIns="91440" bIns="45720" anchor="t"/>
          <a:p>
            <a:pPr>
              <a:lnSpc>
                <a:spcPct val="150000"/>
              </a:lnSpc>
              <a:buNone/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下雨了，</a:t>
            </a:r>
            <a:endParaRPr lang="en-US" altLang="zh-CN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雨点儿淅沥沥，沙啦啦。</a:t>
            </a:r>
            <a:endParaRPr lang="en-US" altLang="zh-CN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青蛙说：“我要写诗啦！”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-19050" y="-66675"/>
            <a:ext cx="9180830" cy="6937375"/>
            <a:chOff x="-30" y="-105"/>
            <a:chExt cx="14458" cy="10925"/>
          </a:xfrm>
        </p:grpSpPr>
        <p:sp>
          <p:nvSpPr>
            <p:cNvPr id="8" name="矩形 7"/>
            <p:cNvSpPr/>
            <p:nvPr/>
          </p:nvSpPr>
          <p:spPr>
            <a:xfrm>
              <a:off x="-30" y="-105"/>
              <a:ext cx="14458" cy="31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30" y="3070"/>
              <a:ext cx="14459" cy="7750"/>
            </a:xfrm>
            <a:prstGeom prst="rect">
              <a:avLst/>
            </a:prstGeom>
          </p:spPr>
        </p:pic>
      </p:grpSp>
      <p:sp>
        <p:nvSpPr>
          <p:cNvPr id="4098" name="内容占位符 2"/>
          <p:cNvSpPr>
            <a:spLocks noGrp="1"/>
          </p:cNvSpPr>
          <p:nvPr>
            <p:ph idx="1"/>
          </p:nvPr>
        </p:nvSpPr>
        <p:spPr>
          <a:xfrm>
            <a:off x="648335" y="296545"/>
            <a:ext cx="7215188" cy="4525963"/>
          </a:xfrm>
        </p:spPr>
        <p:txBody>
          <a:bodyPr vert="horz" wrap="square" lIns="91440" tIns="45720" rIns="91440" bIns="45720" anchor="t"/>
          <a:p>
            <a:pPr>
              <a:lnSpc>
                <a:spcPct val="150000"/>
              </a:lnSpc>
              <a:buNone/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下雨了，</a:t>
            </a:r>
            <a:endParaRPr lang="en-US" altLang="zh-CN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雨点儿淅沥沥，沙啦啦。</a:t>
            </a:r>
            <a:endParaRPr lang="en-US" altLang="zh-CN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青蛙说：“我要写诗啦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！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77470" y="1017270"/>
            <a:ext cx="5048250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/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下雨了，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342900" indent="-342900" algn="l"/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雨点儿淅沥沥，沙啦啦。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342900" indent="-342900" algn="l"/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青蛙说：“我要写诗啦！”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342900" indent="-342900" algn="l"/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小蝌蚪游过来说：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342900" indent="-342900" algn="l"/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“我要给你当个小逗号。”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342900" indent="-342900" algn="l"/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池塘里的水泡泡说：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342900" indent="-342900" algn="l"/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“我能当个小句号。”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342900" indent="-342900" algn="l"/>
            <a:endParaRPr lang="zh-CN" altLang="en-US" sz="32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00575" y="1017270"/>
            <a:ext cx="4935220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/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荷叶上的一串水珠说：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342900" indent="-342900" algn="l"/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“我们可以当省略号。”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342900" indent="-342900" algn="l"/>
            <a:endParaRPr lang="zh-CN" altLang="en-US" sz="32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pPr marL="342900" indent="-342900" algn="l"/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青蛙的诗写成了：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342900" indent="-342900" algn="l"/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“呱呱，呱呱，呱呱呱。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342900" indent="-342900" algn="l"/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呱呱，呱呱，呱呱呱……”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endParaRPr lang="zh-CN" altLang="en-US" sz="32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572635" y="836930"/>
            <a:ext cx="0" cy="5256530"/>
          </a:xfrm>
          <a:prstGeom prst="line">
            <a:avLst/>
          </a:prstGeom>
          <a:ln w="539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/>
          <p:cNvSpPr/>
          <p:nvPr/>
        </p:nvSpPr>
        <p:spPr>
          <a:xfrm>
            <a:off x="77470" y="2924175"/>
            <a:ext cx="1360170" cy="618490"/>
          </a:xfrm>
          <a:prstGeom prst="ellipse">
            <a:avLst/>
          </a:prstGeom>
          <a:noFill/>
          <a:ln w="476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249670" y="1017270"/>
            <a:ext cx="1746250" cy="618490"/>
          </a:xfrm>
          <a:prstGeom prst="ellipse">
            <a:avLst/>
          </a:prstGeom>
          <a:noFill/>
          <a:ln w="476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1733550" y="4429760"/>
            <a:ext cx="1360170" cy="618490"/>
          </a:xfrm>
          <a:prstGeom prst="ellipse">
            <a:avLst/>
          </a:prstGeom>
          <a:noFill/>
          <a:ln w="476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858645" y="2540"/>
            <a:ext cx="51650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eaLnBrk="1" hangingPunct="1"/>
            <a:r>
              <a:rPr lang="en-US" altLang="zh-CN" sz="4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7. </a:t>
            </a: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青蛙写诗</a:t>
            </a:r>
            <a:endParaRPr lang="zh-CN" altLang="en-US" sz="4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57750" y="1214438"/>
            <a:ext cx="3714750" cy="581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楷体" panose="02010609060101010101" pitchFamily="49" charset="-122"/>
                <a:cs typeface="+mn-cs"/>
              </a:rPr>
              <a:t>chu</a:t>
            </a:r>
            <a:r>
              <a:rPr kumimoji="0" lang="en-US" altLang="zh-CN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楷体" panose="02010609060101010101" pitchFamily="49" charset="-122"/>
                <a:cs typeface="+mn-cs"/>
              </a:rPr>
              <a:t>àn</a:t>
            </a:r>
            <a:r>
              <a:rPr kumimoji="0" lang="zh-CN" alt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楷体" panose="02010609060101010101" pitchFamily="49" charset="-122"/>
                <a:cs typeface="+mn-cs"/>
              </a:rPr>
              <a:t> </a:t>
            </a:r>
            <a:endParaRPr kumimoji="0" lang="en-US" altLang="zh-CN" sz="4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串</a:t>
            </a:r>
            <a:endParaRPr kumimoji="0" lang="zh-CN" altLang="en-US" sz="16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6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147" name="标题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 vert="horz" wrap="square" lIns="91440" tIns="45720" rIns="91440" bIns="45720" anchor="ctr"/>
          <a:p>
            <a:endParaRPr lang="zh-CN" altLang="en-US" b="1" dirty="0"/>
          </a:p>
        </p:txBody>
      </p:sp>
      <p:pic>
        <p:nvPicPr>
          <p:cNvPr id="6148" name="Picture 2" descr="C:\Users\Administrator\Desktop\timgCAKH77QO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2710" y="1214755"/>
            <a:ext cx="5476240" cy="2935605"/>
          </a:xfrm>
          <a:prstGeom prst="rect">
            <a:avLst/>
          </a:prstGeom>
          <a:noFill/>
          <a:ln w="9525">
            <a:noFill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7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20">
                                            <p:txEl>
                                              <p:charRg st="7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20340" y="-195580"/>
            <a:ext cx="3676015" cy="769620"/>
          </a:xfrm>
        </p:spPr>
        <p:txBody>
          <a:bodyPr vert="horz" wrap="square" lIns="91440" tIns="45720" rIns="91440" bIns="45720" anchor="t"/>
          <a:p>
            <a:pPr marL="0" indent="0">
              <a:spcBef>
                <a:spcPct val="0"/>
              </a:spcBef>
              <a:buNone/>
            </a:pPr>
            <a:endParaRPr lang="en-US" altLang="zh-CN" sz="6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6000" b="1" dirty="0"/>
              <a:t>    </a:t>
            </a:r>
            <a:endParaRPr lang="en-US" altLang="zh-CN" sz="6000" b="1" dirty="0"/>
          </a:p>
          <a:p>
            <a:pPr>
              <a:spcBef>
                <a:spcPct val="0"/>
              </a:spcBef>
              <a:buNone/>
            </a:pPr>
            <a:r>
              <a:rPr lang="en-US" altLang="zh-CN" sz="6000" b="1" dirty="0"/>
              <a:t>  </a:t>
            </a:r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小蝌蚪        </a:t>
            </a:r>
            <a:endParaRPr lang="zh-CN" altLang="en-US" sz="6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61310" y="4436745"/>
            <a:ext cx="36207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/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一串水珠</a:t>
            </a:r>
            <a:endParaRPr lang="zh-CN" altLang="en-US" sz="60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26740" y="3032125"/>
            <a:ext cx="30899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latin typeface="楷体" panose="02010609060101010101" pitchFamily="49" charset="-122"/>
                <a:ea typeface="楷体" panose="02010609060101010101" pitchFamily="49" charset="-122"/>
              </a:rPr>
              <a:t>水泡泡</a:t>
            </a:r>
            <a:endParaRPr lang="zh-CN" altLang="en-US" sz="6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497</Words>
  <Application>WPS 演示</Application>
  <PresentationFormat>全屏显示(4:3)</PresentationFormat>
  <Paragraphs>125</Paragraphs>
  <Slides>18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29" baseType="lpstr">
      <vt:lpstr>Arial</vt:lpstr>
      <vt:lpstr>宋体</vt:lpstr>
      <vt:lpstr>Wingdings</vt:lpstr>
      <vt:lpstr>楷体</vt:lpstr>
      <vt:lpstr>华文楷体</vt:lpstr>
      <vt:lpstr>Century Gothic</vt:lpstr>
      <vt:lpstr>微软雅黑</vt:lpstr>
      <vt:lpstr>Arial Unicode MS</vt:lpstr>
      <vt:lpstr>Calibri</vt:lpstr>
      <vt:lpstr>默认设计模板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dell</cp:lastModifiedBy>
  <cp:revision>58</cp:revision>
  <dcterms:created xsi:type="dcterms:W3CDTF">2017-08-04T14:55:00Z</dcterms:created>
  <dcterms:modified xsi:type="dcterms:W3CDTF">2018-12-06T09:27:44Z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2052-10.1.0.7697</vt:lpwstr>
  </property>
</Properties>
</file>