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320" r:id="rId4"/>
    <p:sldId id="278" r:id="rId5"/>
    <p:sldId id="258" r:id="rId6"/>
    <p:sldId id="322" r:id="rId7"/>
    <p:sldId id="345" r:id="rId8"/>
    <p:sldId id="280" r:id="rId9"/>
    <p:sldId id="282" r:id="rId10"/>
    <p:sldId id="283" r:id="rId11"/>
    <p:sldId id="302" r:id="rId12"/>
    <p:sldId id="285" r:id="rId13"/>
    <p:sldId id="286" r:id="rId14"/>
    <p:sldId id="284" r:id="rId15"/>
    <p:sldId id="287" r:id="rId16"/>
    <p:sldId id="288" r:id="rId17"/>
    <p:sldId id="289" r:id="rId18"/>
    <p:sldId id="346" r:id="rId19"/>
    <p:sldId id="347" r:id="rId20"/>
    <p:sldId id="348" r:id="rId21"/>
    <p:sldId id="290" r:id="rId22"/>
    <p:sldId id="349" r:id="rId23"/>
    <p:sldId id="350" r:id="rId24"/>
    <p:sldId id="291" r:id="rId25"/>
    <p:sldId id="292" r:id="rId26"/>
    <p:sldId id="294" r:id="rId27"/>
    <p:sldId id="295" r:id="rId28"/>
    <p:sldId id="300" r:id="rId29"/>
    <p:sldId id="296" r:id="rId30"/>
    <p:sldId id="351" r:id="rId31"/>
    <p:sldId id="297" r:id="rId32"/>
    <p:sldId id="298" r:id="rId33"/>
  </p:sldIdLst>
  <p:sldSz cx="12192000" cy="6858000"/>
  <p:notesSz cx="6858000" cy="9144000"/>
  <p:embeddedFontLst>
    <p:embeddedFont>
      <p:font typeface="Cooper Black" panose="0208090404030B020404" pitchFamily="18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Comic Sans MS" panose="030F0702030302020204" charset="0"/>
      <p:regular r:id="rId39"/>
      <p:bold r:id="rId40"/>
    </p:embeddedFont>
    <p:embeddedFont>
      <p:font typeface="华文新魏" panose="02010800040101010101" pitchFamily="2" charset="-122"/>
      <p:regular r:id="rId41"/>
    </p:embeddedFont>
    <p:embeddedFont>
      <p:font typeface="等线" panose="02010600030101010101" charset="-122"/>
      <p:regular r:id="rId42"/>
    </p:embeddedFont>
    <p:embeddedFont>
      <p:font typeface="等线 Light" panose="02010600030101010101" charset="-122"/>
      <p:regular r:id="rId43"/>
    </p:embeddedFont>
    <p:embeddedFont>
      <p:font typeface="Elephant" panose="02020904090505020303" pitchFamily="18" charset="0"/>
      <p:regular r:id="rId44"/>
      <p: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C8C7"/>
    <a:srgbClr val="4FA6A7"/>
    <a:srgbClr val="8AD0DE"/>
    <a:srgbClr val="DB4358"/>
    <a:srgbClr val="E6A755"/>
    <a:srgbClr val="F7CBA0"/>
    <a:srgbClr val="FA554A"/>
    <a:srgbClr val="F0F5F9"/>
    <a:srgbClr val="E5D16B"/>
    <a:srgbClr val="3BA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6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8.xml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6E751-D279-483D-9F37-5C7AAAAAD4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27F12-7C43-43F6-B999-2E632E4364C8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196723" y="8334466"/>
            <a:ext cx="4995277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Yuki</a:t>
            </a:r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严精品课件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Pan</a:t>
            </a:r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制作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0" Type="http://schemas.openxmlformats.org/officeDocument/2006/relationships/image" Target="../media/image29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8.png"/><Relationship Id="rId13" Type="http://schemas.microsoft.com/office/2007/relationships/media" Target="../media/media1.mp3"/><Relationship Id="rId12" Type="http://schemas.openxmlformats.org/officeDocument/2006/relationships/audio" Target="NULL" TargetMode="External"/><Relationship Id="rId11" Type="http://schemas.openxmlformats.org/officeDocument/2006/relationships/image" Target="../media/image28.png"/><Relationship Id="rId10" Type="http://schemas.openxmlformats.org/officeDocument/2006/relationships/image" Target="../media/image47.pn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8.png"/><Relationship Id="rId13" Type="http://schemas.microsoft.com/office/2007/relationships/media" Target="../media/media2.mp3"/><Relationship Id="rId12" Type="http://schemas.openxmlformats.org/officeDocument/2006/relationships/audio" Target="NULL" TargetMode="External"/><Relationship Id="rId11" Type="http://schemas.openxmlformats.org/officeDocument/2006/relationships/image" Target="../media/image47.png"/><Relationship Id="rId10" Type="http://schemas.openxmlformats.org/officeDocument/2006/relationships/image" Target="../media/image27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jpe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tags" Target="../tags/tag4.xml"/><Relationship Id="rId4" Type="http://schemas.openxmlformats.org/officeDocument/2006/relationships/image" Target="../media/image49.png"/><Relationship Id="rId3" Type="http://schemas.openxmlformats.org/officeDocument/2006/relationships/tags" Target="../tags/tag3.xml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46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media5.mp3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image" Target="../media/image48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2.xml"/><Relationship Id="rId12" Type="http://schemas.microsoft.com/office/2007/relationships/media" Target="../media/media6.mp3"/><Relationship Id="rId11" Type="http://schemas.openxmlformats.org/officeDocument/2006/relationships/audio" Target="../media/media6.mp3"/><Relationship Id="rId10" Type="http://schemas.microsoft.com/office/2007/relationships/media" Target="../media/media5.mp3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tags" Target="../tags/tag5.xml"/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2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microsoft.com/office/2007/relationships/media" Target="../media/media7.mp3"/><Relationship Id="rId7" Type="http://schemas.openxmlformats.org/officeDocument/2006/relationships/audio" Target="../media/media7.mp3"/><Relationship Id="rId6" Type="http://schemas.openxmlformats.org/officeDocument/2006/relationships/image" Target="../media/image48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microsoft.com/office/2007/relationships/media" Target="../media/media8.mp3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6.xml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0.mp3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48.png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2.xml"/><Relationship Id="rId10" Type="http://schemas.microsoft.com/office/2007/relationships/media" Target="../media/media10.mp3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7.xml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media" Target="../media/media12.mp3"/><Relationship Id="rId7" Type="http://schemas.openxmlformats.org/officeDocument/2006/relationships/audio" Target="../media/media12.mp3"/><Relationship Id="rId6" Type="http://schemas.openxmlformats.org/officeDocument/2006/relationships/image" Target="../media/image48.png"/><Relationship Id="rId5" Type="http://schemas.microsoft.com/office/2007/relationships/media" Target="../media/media11.mp3"/><Relationship Id="rId4" Type="http://schemas.openxmlformats.org/officeDocument/2006/relationships/audio" Target="../media/media11.mp3"/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openxmlformats.org/officeDocument/2006/relationships/image" Target="../media/image48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58.png"/><Relationship Id="rId30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9" Type="http://schemas.microsoft.com/office/2007/relationships/media" Target="../media/media12.mp3"/><Relationship Id="rId28" Type="http://schemas.openxmlformats.org/officeDocument/2006/relationships/audio" Target="../media/media12.mp3"/><Relationship Id="rId27" Type="http://schemas.microsoft.com/office/2007/relationships/media" Target="../media/media11.mp3"/><Relationship Id="rId26" Type="http://schemas.openxmlformats.org/officeDocument/2006/relationships/audio" Target="../media/media11.mp3"/><Relationship Id="rId25" Type="http://schemas.microsoft.com/office/2007/relationships/media" Target="../media/media10.mp3"/><Relationship Id="rId24" Type="http://schemas.openxmlformats.org/officeDocument/2006/relationships/audio" Target="../media/media10.mp3"/><Relationship Id="rId23" Type="http://schemas.microsoft.com/office/2007/relationships/media" Target="../media/media2.mp3"/><Relationship Id="rId22" Type="http://schemas.openxmlformats.org/officeDocument/2006/relationships/audio" Target="../media/media2.mp3"/><Relationship Id="rId21" Type="http://schemas.microsoft.com/office/2007/relationships/media" Target="../media/media9.mp3"/><Relationship Id="rId20" Type="http://schemas.openxmlformats.org/officeDocument/2006/relationships/audio" Target="../media/media9.mp3"/><Relationship Id="rId2" Type="http://schemas.openxmlformats.org/officeDocument/2006/relationships/image" Target="../media/image6.png"/><Relationship Id="rId19" Type="http://schemas.microsoft.com/office/2007/relationships/media" Target="../media/media8.mp3"/><Relationship Id="rId18" Type="http://schemas.openxmlformats.org/officeDocument/2006/relationships/audio" Target="../media/media8.mp3"/><Relationship Id="rId17" Type="http://schemas.microsoft.com/office/2007/relationships/media" Target="../media/media7.mp3"/><Relationship Id="rId16" Type="http://schemas.openxmlformats.org/officeDocument/2006/relationships/audio" Target="../media/media7.mp3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microsoft.com/office/2007/relationships/media" Target="../media/media6.mp3"/><Relationship Id="rId12" Type="http://schemas.openxmlformats.org/officeDocument/2006/relationships/audio" Target="../media/media6.mp3"/><Relationship Id="rId11" Type="http://schemas.microsoft.com/office/2007/relationships/media" Target="../media/media5.mp3"/><Relationship Id="rId10" Type="http://schemas.openxmlformats.org/officeDocument/2006/relationships/audio" Target="../media/media5.mp3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1.xml"/><Relationship Id="rId7" Type="http://schemas.openxmlformats.org/officeDocument/2006/relationships/image" Target="../media/image15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20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2.xml"/><Relationship Id="rId7" Type="http://schemas.openxmlformats.org/officeDocument/2006/relationships/image" Target="../media/image15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20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189915" y="1828800"/>
            <a:ext cx="9053355" cy="4622800"/>
            <a:chOff x="-189915" y="1828800"/>
            <a:chExt cx="9053355" cy="46228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48" b="7259"/>
            <a:stretch>
              <a:fillRect/>
            </a:stretch>
          </p:blipFill>
          <p:spPr>
            <a:xfrm>
              <a:off x="-189915" y="1828800"/>
              <a:ext cx="9053355" cy="462280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1513840" y="3683000"/>
              <a:ext cx="1087120" cy="939800"/>
            </a:xfrm>
            <a:prstGeom prst="rect">
              <a:avLst/>
            </a:prstGeom>
            <a:solidFill>
              <a:srgbClr val="F0F5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52923" y="3801796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华康海报体W12" panose="040B0C09000000000000" pitchFamily="81" charset="-122"/>
                  <a:ea typeface="华康海报体W12" panose="040B0C09000000000000" pitchFamily="81" charset="-122"/>
                </a:rPr>
                <a:t>义卖</a:t>
              </a:r>
              <a:endParaRPr lang="zh-CN" altLang="en-US" sz="3200" dirty="0">
                <a:latin typeface="华康海报体W12" panose="040B0C09000000000000" pitchFamily="81" charset="-122"/>
                <a:ea typeface="华康海报体W12" panose="040B0C09000000000000" pitchFamily="81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148659" y="4404867"/>
              <a:ext cx="1107207" cy="935133"/>
              <a:chOff x="7148659" y="4150867"/>
              <a:chExt cx="1107207" cy="935133"/>
            </a:xfrm>
          </p:grpSpPr>
          <p:sp>
            <p:nvSpPr>
              <p:cNvPr id="13" name="矩形 12"/>
              <p:cNvSpPr/>
              <p:nvPr/>
            </p:nvSpPr>
            <p:spPr>
              <a:xfrm rot="1067411">
                <a:off x="7148659" y="4150867"/>
                <a:ext cx="1068966" cy="867862"/>
              </a:xfrm>
              <a:prstGeom prst="rect">
                <a:avLst/>
              </a:prstGeom>
              <a:solidFill>
                <a:srgbClr val="F0F5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 rot="21021873">
                <a:off x="7710129" y="4218138"/>
                <a:ext cx="545737" cy="867862"/>
              </a:xfrm>
              <a:prstGeom prst="rect">
                <a:avLst/>
              </a:prstGeom>
              <a:solidFill>
                <a:srgbClr val="F0F5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 rot="787692">
              <a:off x="7232761" y="4502389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latin typeface="华康海报体W12" panose="040B0C09000000000000" pitchFamily="81" charset="-122"/>
                  <a:ea typeface="华康海报体W12" panose="040B0C09000000000000" pitchFamily="81" charset="-122"/>
                </a:rPr>
                <a:t>义卖</a:t>
              </a:r>
              <a:endParaRPr lang="zh-CN" altLang="en-US" sz="3200" dirty="0">
                <a:latin typeface="华康海报体W12" panose="040B0C09000000000000" pitchFamily="81" charset="-122"/>
                <a:ea typeface="华康海报体W12" panose="040B0C09000000000000" pitchFamily="81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4357" y="3293905"/>
            <a:ext cx="3310154" cy="3310154"/>
          </a:xfrm>
          <a:custGeom>
            <a:avLst/>
            <a:gdLst>
              <a:gd name="connsiteX0" fmla="*/ 0 w 3310154"/>
              <a:gd name="connsiteY0" fmla="*/ 0 h 3310154"/>
              <a:gd name="connsiteX1" fmla="*/ 3310154 w 3310154"/>
              <a:gd name="connsiteY1" fmla="*/ 0 h 3310154"/>
              <a:gd name="connsiteX2" fmla="*/ 3310154 w 3310154"/>
              <a:gd name="connsiteY2" fmla="*/ 3310154 h 3310154"/>
              <a:gd name="connsiteX3" fmla="*/ 0 w 3310154"/>
              <a:gd name="connsiteY3" fmla="*/ 3310154 h 3310154"/>
              <a:gd name="connsiteX4" fmla="*/ 0 w 3310154"/>
              <a:gd name="connsiteY4" fmla="*/ 0 h 3310154"/>
              <a:gd name="connsiteX5" fmla="*/ 1836334 w 3310154"/>
              <a:gd name="connsiteY5" fmla="*/ 205763 h 3310154"/>
              <a:gd name="connsiteX6" fmla="*/ 592695 w 3310154"/>
              <a:gd name="connsiteY6" fmla="*/ 788525 h 3310154"/>
              <a:gd name="connsiteX7" fmla="*/ 822476 w 3310154"/>
              <a:gd name="connsiteY7" fmla="*/ 1278888 h 3310154"/>
              <a:gd name="connsiteX8" fmla="*/ 2066115 w 3310154"/>
              <a:gd name="connsiteY8" fmla="*/ 696127 h 3310154"/>
              <a:gd name="connsiteX9" fmla="*/ 1836334 w 3310154"/>
              <a:gd name="connsiteY9" fmla="*/ 205763 h 331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10154" h="3310154">
                <a:moveTo>
                  <a:pt x="0" y="0"/>
                </a:moveTo>
                <a:lnTo>
                  <a:pt x="3310154" y="0"/>
                </a:lnTo>
                <a:lnTo>
                  <a:pt x="3310154" y="3310154"/>
                </a:lnTo>
                <a:lnTo>
                  <a:pt x="0" y="3310154"/>
                </a:lnTo>
                <a:lnTo>
                  <a:pt x="0" y="0"/>
                </a:lnTo>
                <a:close/>
                <a:moveTo>
                  <a:pt x="1836334" y="205763"/>
                </a:moveTo>
                <a:lnTo>
                  <a:pt x="592695" y="788525"/>
                </a:lnTo>
                <a:lnTo>
                  <a:pt x="822476" y="1278888"/>
                </a:lnTo>
                <a:lnTo>
                  <a:pt x="2066115" y="696127"/>
                </a:lnTo>
                <a:lnTo>
                  <a:pt x="1836334" y="205763"/>
                </a:lnTo>
                <a:close/>
              </a:path>
            </a:pathLst>
          </a:custGeom>
        </p:spPr>
      </p:pic>
      <p:sp>
        <p:nvSpPr>
          <p:cNvPr id="22" name="矩形: 圆角 21"/>
          <p:cNvSpPr/>
          <p:nvPr/>
        </p:nvSpPr>
        <p:spPr>
          <a:xfrm>
            <a:off x="2885440" y="200512"/>
            <a:ext cx="6421120" cy="1415989"/>
          </a:xfrm>
          <a:prstGeom prst="roundRect">
            <a:avLst>
              <a:gd name="adj" fmla="val 1413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109717" y="325849"/>
            <a:ext cx="619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Cooper Black" panose="0208090404030B020404" pitchFamily="18" charset="0"/>
              </a:rPr>
              <a:t>Unit 7 How much?</a:t>
            </a:r>
            <a:endParaRPr lang="zh-CN" altLang="en-US" sz="4800" b="1" dirty="0">
              <a:latin typeface="Cooper Black" panose="0208090404030B0204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12890" y="1177166"/>
            <a:ext cx="1828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E5D16B"/>
                </a:solidFill>
                <a:latin typeface="Arial Black" panose="020B0A04020102020204" pitchFamily="34" charset="0"/>
              </a:rPr>
              <a:t>（</a:t>
            </a:r>
            <a:r>
              <a:rPr lang="en-US" altLang="zh-CN" dirty="0">
                <a:solidFill>
                  <a:srgbClr val="E5D16B"/>
                </a:solidFill>
                <a:latin typeface="Arial Black" panose="020B0A04020102020204" pitchFamily="34" charset="0"/>
              </a:rPr>
              <a:t>Story time</a:t>
            </a:r>
            <a:r>
              <a:rPr lang="zh-CN" altLang="en-US" dirty="0">
                <a:solidFill>
                  <a:srgbClr val="E5D16B"/>
                </a:solidFill>
                <a:latin typeface="Arial Black" panose="020B0A04020102020204" pitchFamily="34" charset="0"/>
              </a:rPr>
              <a:t>）</a:t>
            </a:r>
            <a:endParaRPr lang="zh-CN" altLang="en-US" dirty="0">
              <a:solidFill>
                <a:srgbClr val="E5D16B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26536"/>
          <a:stretch>
            <a:fillRect/>
          </a:stretch>
        </p:blipFill>
        <p:spPr>
          <a:xfrm>
            <a:off x="10830560" y="-45644"/>
            <a:ext cx="1361439" cy="85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016000" y="914400"/>
            <a:ext cx="10160000" cy="5638800"/>
          </a:xfrm>
          <a:prstGeom prst="roundRect">
            <a:avLst>
              <a:gd name="adj" fmla="val 909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64" y="1178560"/>
            <a:ext cx="929646" cy="929646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3449320" y="2001520"/>
            <a:ext cx="5887720" cy="0"/>
          </a:xfrm>
          <a:prstGeom prst="straightConnector1">
            <a:avLst/>
          </a:prstGeom>
          <a:ln w="28575">
            <a:solidFill>
              <a:srgbClr val="DB43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551710" y="1353830"/>
            <a:ext cx="6262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Who are the customers</a:t>
            </a:r>
            <a:r>
              <a: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（顾客）</a:t>
            </a:r>
            <a:r>
              <a:rPr lang="en-US" altLang="zh-CN" sz="32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? </a:t>
            </a:r>
            <a:endParaRPr lang="zh-CN" altLang="en-US" sz="3200" b="1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2640"/>
            <a:ext cx="12192000" cy="2245359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374837" y="2844913"/>
            <a:ext cx="2074483" cy="2074483"/>
            <a:chOff x="2700924" y="2483806"/>
            <a:chExt cx="2074483" cy="20744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椭圆 28"/>
            <p:cNvSpPr/>
            <p:nvPr/>
          </p:nvSpPr>
          <p:spPr>
            <a:xfrm>
              <a:off x="2700924" y="2483806"/>
              <a:ext cx="2074483" cy="2074483"/>
            </a:xfrm>
            <a:prstGeom prst="ellipse">
              <a:avLst/>
            </a:prstGeom>
            <a:solidFill>
              <a:srgbClr val="E6A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6" t="77000" r="34427"/>
            <a:stretch>
              <a:fillRect/>
            </a:stretch>
          </p:blipFill>
          <p:spPr>
            <a:xfrm>
              <a:off x="3077146" y="2570173"/>
              <a:ext cx="1605280" cy="1901747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4908581" y="2875111"/>
            <a:ext cx="2198715" cy="2074483"/>
            <a:chOff x="6349477" y="2961411"/>
            <a:chExt cx="2198715" cy="20744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椭圆 31"/>
            <p:cNvSpPr/>
            <p:nvPr/>
          </p:nvSpPr>
          <p:spPr>
            <a:xfrm>
              <a:off x="6411594" y="2961411"/>
              <a:ext cx="2074483" cy="2074483"/>
            </a:xfrm>
            <a:prstGeom prst="ellipse">
              <a:avLst/>
            </a:prstGeom>
            <a:solidFill>
              <a:srgbClr val="E6A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0" t="2476" r="34019" b="77327"/>
            <a:stretch>
              <a:fillRect/>
            </a:stretch>
          </p:blipFill>
          <p:spPr>
            <a:xfrm>
              <a:off x="6349477" y="3153295"/>
              <a:ext cx="2198715" cy="1690713"/>
            </a:xfrm>
            <a:prstGeom prst="rect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8572275" y="2835916"/>
            <a:ext cx="2074483" cy="2074483"/>
            <a:chOff x="9490074" y="3622029"/>
            <a:chExt cx="2074483" cy="20744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5" name="椭圆 34"/>
            <p:cNvSpPr/>
            <p:nvPr/>
          </p:nvSpPr>
          <p:spPr>
            <a:xfrm>
              <a:off x="9490074" y="3622029"/>
              <a:ext cx="2074483" cy="2074483"/>
            </a:xfrm>
            <a:prstGeom prst="ellipse">
              <a:avLst/>
            </a:prstGeom>
            <a:solidFill>
              <a:srgbClr val="E6A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23"/>
            <a:stretch>
              <a:fillRect/>
            </a:stretch>
          </p:blipFill>
          <p:spPr>
            <a:xfrm flipH="1">
              <a:off x="9916160" y="3902813"/>
              <a:ext cx="1293364" cy="1512913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4577" y="-18586"/>
            <a:ext cx="2712719" cy="2712719"/>
          </a:xfrm>
          <a:custGeom>
            <a:avLst/>
            <a:gdLst>
              <a:gd name="connsiteX0" fmla="*/ 0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  <a:gd name="connsiteX4" fmla="*/ 0 w 6858000"/>
              <a:gd name="connsiteY4" fmla="*/ 0 h 6858000"/>
              <a:gd name="connsiteX5" fmla="*/ 1968275 w 6858000"/>
              <a:gd name="connsiteY5" fmla="*/ 4490720 h 6858000"/>
              <a:gd name="connsiteX6" fmla="*/ 1968275 w 6858000"/>
              <a:gd name="connsiteY6" fmla="*/ 6175256 h 6858000"/>
              <a:gd name="connsiteX7" fmla="*/ 6517640 w 6858000"/>
              <a:gd name="connsiteY7" fmla="*/ 6175256 h 6858000"/>
              <a:gd name="connsiteX8" fmla="*/ 6517640 w 6858000"/>
              <a:gd name="connsiteY8" fmla="*/ 4490720 h 6858000"/>
              <a:gd name="connsiteX9" fmla="*/ 1968275 w 6858000"/>
              <a:gd name="connsiteY9" fmla="*/ 44907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6858000"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968275" y="4490720"/>
                </a:moveTo>
                <a:lnTo>
                  <a:pt x="1968275" y="6175256"/>
                </a:lnTo>
                <a:lnTo>
                  <a:pt x="6517640" y="6175256"/>
                </a:lnTo>
                <a:lnTo>
                  <a:pt x="6517640" y="4490720"/>
                </a:lnTo>
                <a:lnTo>
                  <a:pt x="1968275" y="4490720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2" y="557768"/>
            <a:ext cx="8085639" cy="577516"/>
            <a:chOff x="1551057" y="108284"/>
            <a:chExt cx="5998309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7" y="108284"/>
              <a:ext cx="5825445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5" y="166209"/>
              <a:ext cx="56264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Watch and choose: What would they like?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868044" y="1911722"/>
            <a:ext cx="2198715" cy="16907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1481517" y="1755536"/>
            <a:ext cx="1605280" cy="19017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3"/>
          <a:stretch>
            <a:fillRect/>
          </a:stretch>
        </p:blipFill>
        <p:spPr>
          <a:xfrm flipH="1">
            <a:off x="9364864" y="2008135"/>
            <a:ext cx="1293364" cy="15129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53" y="4266634"/>
            <a:ext cx="3006289" cy="225471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42" y="4250875"/>
            <a:ext cx="2892017" cy="21690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30" y="4345777"/>
            <a:ext cx="2638944" cy="197920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06" y="4290063"/>
            <a:ext cx="2787514" cy="209063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3" b="22973"/>
          <a:stretch>
            <a:fillRect/>
          </a:stretch>
        </p:blipFill>
        <p:spPr>
          <a:xfrm>
            <a:off x="10057258" y="38292"/>
            <a:ext cx="2396916" cy="1179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84" y="0"/>
            <a:ext cx="8443632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53520" cy="6858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22737" y="232648"/>
            <a:ext cx="3925183" cy="577516"/>
            <a:chOff x="1551057" y="108284"/>
            <a:chExt cx="5825445" cy="577516"/>
          </a:xfrm>
        </p:grpSpPr>
        <p:sp>
          <p:nvSpPr>
            <p:cNvPr id="28" name="箭头: 五边形 27"/>
            <p:cNvSpPr/>
            <p:nvPr/>
          </p:nvSpPr>
          <p:spPr>
            <a:xfrm>
              <a:off x="1551057" y="108284"/>
              <a:ext cx="5825445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94904" y="166209"/>
              <a:ext cx="508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Watch and choose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5" y="101600"/>
            <a:ext cx="929646" cy="9296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55523" y="3468424"/>
            <a:ext cx="1526071" cy="117348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772160" y="1756621"/>
            <a:ext cx="1209434" cy="14327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51840" y="5144484"/>
            <a:ext cx="852160" cy="117348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1456070" y="1089171"/>
            <a:ext cx="3271520" cy="577516"/>
            <a:chOff x="1300480" y="1089171"/>
            <a:chExt cx="3535680" cy="577516"/>
          </a:xfrm>
        </p:grpSpPr>
        <p:sp>
          <p:nvSpPr>
            <p:cNvPr id="36" name="矩形: 圆角 35"/>
            <p:cNvSpPr/>
            <p:nvPr/>
          </p:nvSpPr>
          <p:spPr>
            <a:xfrm>
              <a:off x="1300480" y="1089171"/>
              <a:ext cx="3535680" cy="577516"/>
            </a:xfrm>
            <a:prstGeom prst="roundRect">
              <a:avLst/>
            </a:prstGeom>
            <a:noFill/>
            <a:ln w="38100">
              <a:solidFill>
                <a:srgbClr val="DB43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338678" y="1147096"/>
              <a:ext cx="345928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Liu Tao would like...</a:t>
              </a:r>
              <a:endPara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00" y="1696164"/>
            <a:ext cx="1991003" cy="149325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02" y="2812797"/>
            <a:ext cx="2121157" cy="159086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14" y="5175948"/>
            <a:ext cx="1859124" cy="139434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79" y="4075416"/>
            <a:ext cx="1859124" cy="1394343"/>
          </a:xfrm>
          <a:prstGeom prst="rect">
            <a:avLst/>
          </a:prstGeom>
        </p:spPr>
      </p:pic>
      <p:cxnSp>
        <p:nvCxnSpPr>
          <p:cNvPr id="48" name="直接箭头连接符 47"/>
          <p:cNvCxnSpPr/>
          <p:nvPr/>
        </p:nvCxnSpPr>
        <p:spPr>
          <a:xfrm>
            <a:off x="1604000" y="2702560"/>
            <a:ext cx="2551440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80" y="1400557"/>
            <a:ext cx="5469860" cy="28244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22" y="4352864"/>
            <a:ext cx="2262359" cy="2262359"/>
          </a:xfrm>
          <a:prstGeom prst="rect">
            <a:avLst/>
          </a:prstGeom>
        </p:spPr>
      </p:pic>
      <p:cxnSp>
        <p:nvCxnSpPr>
          <p:cNvPr id="56" name="直接连接符 55"/>
          <p:cNvCxnSpPr/>
          <p:nvPr/>
        </p:nvCxnSpPr>
        <p:spPr>
          <a:xfrm>
            <a:off x="9723120" y="1910080"/>
            <a:ext cx="1452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53520" cy="6858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22737" y="232648"/>
            <a:ext cx="3925183" cy="577516"/>
            <a:chOff x="1551057" y="108284"/>
            <a:chExt cx="5825445" cy="577516"/>
          </a:xfrm>
        </p:grpSpPr>
        <p:sp>
          <p:nvSpPr>
            <p:cNvPr id="28" name="箭头: 五边形 27"/>
            <p:cNvSpPr/>
            <p:nvPr/>
          </p:nvSpPr>
          <p:spPr>
            <a:xfrm>
              <a:off x="1551057" y="108284"/>
              <a:ext cx="5825445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94904" y="166209"/>
              <a:ext cx="508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Watch and choose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5" y="101600"/>
            <a:ext cx="929646" cy="9296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55523" y="3468424"/>
            <a:ext cx="1526071" cy="117348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772160" y="1756621"/>
            <a:ext cx="1209434" cy="14327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51840" y="5144484"/>
            <a:ext cx="852160" cy="11734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00" y="1696164"/>
            <a:ext cx="1991003" cy="149325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02" y="2812797"/>
            <a:ext cx="2121157" cy="159086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14" y="5175948"/>
            <a:ext cx="1859124" cy="139434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79" y="4075416"/>
            <a:ext cx="1859124" cy="1394343"/>
          </a:xfrm>
          <a:prstGeom prst="rect">
            <a:avLst/>
          </a:prstGeom>
        </p:spPr>
      </p:pic>
      <p:cxnSp>
        <p:nvCxnSpPr>
          <p:cNvPr id="48" name="直接箭头连接符 47"/>
          <p:cNvCxnSpPr/>
          <p:nvPr/>
        </p:nvCxnSpPr>
        <p:spPr>
          <a:xfrm>
            <a:off x="1604000" y="2702560"/>
            <a:ext cx="2551440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22" y="4352864"/>
            <a:ext cx="2262359" cy="2262359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1637556" y="4350672"/>
            <a:ext cx="2809699" cy="1438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>
            <a:fillRect/>
          </a:stretch>
        </p:blipFill>
        <p:spPr>
          <a:xfrm>
            <a:off x="5981712" y="1482068"/>
            <a:ext cx="5438128" cy="2573096"/>
          </a:xfrm>
          <a:prstGeom prst="rect">
            <a:avLst/>
          </a:prstGeom>
        </p:spPr>
      </p:pic>
      <p:cxnSp>
        <p:nvCxnSpPr>
          <p:cNvPr id="56" name="直接连接符 55"/>
          <p:cNvCxnSpPr/>
          <p:nvPr/>
        </p:nvCxnSpPr>
        <p:spPr>
          <a:xfrm>
            <a:off x="6736080" y="1859280"/>
            <a:ext cx="2086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7058840" y="2418742"/>
            <a:ext cx="1259840" cy="943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121400" y="410721"/>
            <a:ext cx="5438128" cy="954107"/>
            <a:chOff x="6038972" y="786973"/>
            <a:chExt cx="5438128" cy="954107"/>
          </a:xfrm>
        </p:grpSpPr>
        <p:sp>
          <p:nvSpPr>
            <p:cNvPr id="13" name="矩形: 圆角 12"/>
            <p:cNvSpPr/>
            <p:nvPr/>
          </p:nvSpPr>
          <p:spPr>
            <a:xfrm>
              <a:off x="6038972" y="805384"/>
              <a:ext cx="5242560" cy="871860"/>
            </a:xfrm>
            <a:prstGeom prst="roundRect">
              <a:avLst/>
            </a:prstGeom>
            <a:solidFill>
              <a:srgbClr val="8AD0DE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137956" y="786973"/>
              <a:ext cx="5339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Why</a:t>
              </a:r>
              <a:r>
                <a:rPr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（为什么）</a:t>
              </a:r>
              <a:r>
                <a:rPr lang="en-US" altLang="zh-CN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would Yang Ling like these socks</a:t>
              </a:r>
              <a:r>
                <a:rPr lang="zh-CN" altLang="en-US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？</a:t>
              </a:r>
              <a:endPara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Stor00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end="2310.062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12100" y="7562053"/>
            <a:ext cx="406400" cy="40640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456070" y="1089171"/>
            <a:ext cx="3271520" cy="577516"/>
            <a:chOff x="1300480" y="1089171"/>
            <a:chExt cx="3535680" cy="577516"/>
          </a:xfrm>
        </p:grpSpPr>
        <p:sp>
          <p:nvSpPr>
            <p:cNvPr id="35" name="矩形: 圆角 34"/>
            <p:cNvSpPr/>
            <p:nvPr/>
          </p:nvSpPr>
          <p:spPr>
            <a:xfrm>
              <a:off x="1300480" y="1089171"/>
              <a:ext cx="3535680" cy="577516"/>
            </a:xfrm>
            <a:prstGeom prst="roundRect">
              <a:avLst/>
            </a:prstGeom>
            <a:noFill/>
            <a:ln w="38100">
              <a:solidFill>
                <a:srgbClr val="DB43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38678" y="1147096"/>
              <a:ext cx="345928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Yang Ling would like...</a:t>
              </a:r>
              <a:endPara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indefinite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53520" cy="6858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022737" y="232648"/>
            <a:ext cx="3925183" cy="577516"/>
            <a:chOff x="1551057" y="108284"/>
            <a:chExt cx="5825445" cy="577516"/>
          </a:xfrm>
        </p:grpSpPr>
        <p:sp>
          <p:nvSpPr>
            <p:cNvPr id="28" name="箭头: 五边形 27"/>
            <p:cNvSpPr/>
            <p:nvPr/>
          </p:nvSpPr>
          <p:spPr>
            <a:xfrm>
              <a:off x="1551057" y="108284"/>
              <a:ext cx="5825445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94904" y="166209"/>
              <a:ext cx="508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Watch and choose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5" y="101600"/>
            <a:ext cx="929646" cy="9296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55523" y="3468424"/>
            <a:ext cx="1526071" cy="117348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772160" y="1756621"/>
            <a:ext cx="1209434" cy="14327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51840" y="5144484"/>
            <a:ext cx="852160" cy="117348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00" y="1696164"/>
            <a:ext cx="1991003" cy="149325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02" y="2812797"/>
            <a:ext cx="2121157" cy="159086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14" y="5175948"/>
            <a:ext cx="1859124" cy="139434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879" y="4075416"/>
            <a:ext cx="1859124" cy="1394343"/>
          </a:xfrm>
          <a:prstGeom prst="rect">
            <a:avLst/>
          </a:prstGeom>
        </p:spPr>
      </p:pic>
      <p:cxnSp>
        <p:nvCxnSpPr>
          <p:cNvPr id="48" name="直接箭头连接符 47"/>
          <p:cNvCxnSpPr/>
          <p:nvPr/>
        </p:nvCxnSpPr>
        <p:spPr>
          <a:xfrm>
            <a:off x="1604000" y="2702560"/>
            <a:ext cx="2551440" cy="8534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1637556" y="4350672"/>
            <a:ext cx="2809699" cy="1438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1662035" y="5020539"/>
            <a:ext cx="2945646" cy="889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116390" y="1250899"/>
            <a:ext cx="5342626" cy="3279552"/>
            <a:chOff x="2543619" y="1275458"/>
            <a:chExt cx="7104762" cy="421544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619" y="1367095"/>
              <a:ext cx="7104762" cy="412380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368110" y="1275458"/>
              <a:ext cx="2262359" cy="65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6" name="直接连接符 55"/>
          <p:cNvCxnSpPr/>
          <p:nvPr/>
        </p:nvCxnSpPr>
        <p:spPr>
          <a:xfrm>
            <a:off x="9276080" y="3909243"/>
            <a:ext cx="1656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9481660" y="2201454"/>
            <a:ext cx="1450499" cy="1354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22" y="4352864"/>
            <a:ext cx="2262359" cy="2262359"/>
          </a:xfrm>
          <a:prstGeom prst="rect">
            <a:avLst/>
          </a:prstGeom>
        </p:spPr>
      </p:pic>
      <p:pic>
        <p:nvPicPr>
          <p:cNvPr id="15" name="Stor009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238.000000" end="2269.5625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53425" y="3669016"/>
            <a:ext cx="406400" cy="4064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648496" y="328491"/>
            <a:ext cx="4368530" cy="954107"/>
            <a:chOff x="6010793" y="732184"/>
            <a:chExt cx="5214383" cy="954107"/>
          </a:xfrm>
        </p:grpSpPr>
        <p:sp>
          <p:nvSpPr>
            <p:cNvPr id="13" name="矩形: 圆角 12"/>
            <p:cNvSpPr/>
            <p:nvPr/>
          </p:nvSpPr>
          <p:spPr>
            <a:xfrm>
              <a:off x="6038972" y="805384"/>
              <a:ext cx="4927252" cy="802032"/>
            </a:xfrm>
            <a:prstGeom prst="roundRect">
              <a:avLst/>
            </a:prstGeom>
            <a:solidFill>
              <a:srgbClr val="8AD0DE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10793" y="732184"/>
              <a:ext cx="5214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Why would Mike like this umbrella?</a:t>
              </a:r>
              <a:endPara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456070" y="1089171"/>
            <a:ext cx="3271520" cy="577516"/>
            <a:chOff x="1300480" y="1089171"/>
            <a:chExt cx="3535680" cy="577516"/>
          </a:xfrm>
        </p:grpSpPr>
        <p:sp>
          <p:nvSpPr>
            <p:cNvPr id="39" name="矩形: 圆角 38"/>
            <p:cNvSpPr/>
            <p:nvPr/>
          </p:nvSpPr>
          <p:spPr>
            <a:xfrm>
              <a:off x="1300480" y="1089171"/>
              <a:ext cx="3535680" cy="577516"/>
            </a:xfrm>
            <a:prstGeom prst="roundRect">
              <a:avLst/>
            </a:prstGeom>
            <a:noFill/>
            <a:ln w="38100">
              <a:solidFill>
                <a:srgbClr val="DB43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38678" y="1147096"/>
              <a:ext cx="345928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Mike would like...</a:t>
              </a:r>
              <a:endPara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indefinite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1623" y="2247961"/>
          <a:ext cx="8303257" cy="3079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5817"/>
                <a:gridCol w="1948183"/>
                <a:gridCol w="2032000"/>
                <a:gridCol w="2207257"/>
              </a:tblGrid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6424" y="246904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754881" y="2251061"/>
            <a:ext cx="1283554" cy="9869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2951513" y="2173942"/>
            <a:ext cx="960059" cy="11373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030720" y="2290869"/>
            <a:ext cx="649418" cy="89429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6424" y="349523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6" y="2941597"/>
            <a:ext cx="2121157" cy="15908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5" y="3090448"/>
            <a:ext cx="1859124" cy="13943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99" y="3039858"/>
            <a:ext cx="1859124" cy="13943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2469" y="4521423"/>
            <a:ext cx="2121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34742" y="574522"/>
            <a:ext cx="4783704" cy="577516"/>
            <a:chOff x="3634742" y="574522"/>
            <a:chExt cx="4783704" cy="577516"/>
          </a:xfrm>
        </p:grpSpPr>
        <p:sp>
          <p:nvSpPr>
            <p:cNvPr id="33" name="箭头: V 形 32"/>
            <p:cNvSpPr/>
            <p:nvPr/>
          </p:nvSpPr>
          <p:spPr>
            <a:xfrm>
              <a:off x="3634742" y="574522"/>
              <a:ext cx="4783704" cy="577516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52364" y="627859"/>
              <a:ext cx="4566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阅读课文，在你的书上划出答案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511242" y="455220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4" y="4029208"/>
            <a:ext cx="3185159" cy="318515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8190" y="1505585"/>
            <a:ext cx="4769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How much are the shoes?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45630" y="1546860"/>
            <a:ext cx="1925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They’re...</a:t>
            </a:r>
            <a:endParaRPr lang="en-US" altLang="zh-CN" sz="2800" b="1">
              <a:solidFill>
                <a:srgbClr val="7030A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1266190"/>
            <a:ext cx="9537700" cy="4656455"/>
          </a:xfrm>
          <a:prstGeom prst="rect">
            <a:avLst/>
          </a:prstGeom>
        </p:spPr>
      </p:pic>
      <p:pic>
        <p:nvPicPr>
          <p:cNvPr id="14" name="Stor0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824" y="7210804"/>
            <a:ext cx="406400" cy="406400"/>
          </a:xfrm>
          <a:prstGeom prst="rect">
            <a:avLst/>
          </a:prstGeom>
        </p:spPr>
      </p:pic>
      <p:pic>
        <p:nvPicPr>
          <p:cNvPr id="15" name="Stor00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580" y="7173732"/>
            <a:ext cx="406400" cy="406400"/>
          </a:xfrm>
          <a:prstGeom prst="rect">
            <a:avLst/>
          </a:prstGeom>
        </p:spPr>
      </p:pic>
      <p:pic>
        <p:nvPicPr>
          <p:cNvPr id="16" name="Stor00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069" y="7194942"/>
            <a:ext cx="406400" cy="406400"/>
          </a:xfrm>
          <a:prstGeom prst="rect">
            <a:avLst/>
          </a:prstGeom>
        </p:spPr>
      </p:pic>
      <p:pic>
        <p:nvPicPr>
          <p:cNvPr id="17" name="Stor004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8142" y="72659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261623" y="2247961"/>
          <a:ext cx="8303257" cy="3079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5817"/>
                <a:gridCol w="1948183"/>
                <a:gridCol w="2032000"/>
                <a:gridCol w="2207257"/>
              </a:tblGrid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6424" y="246904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754881" y="2251061"/>
            <a:ext cx="1283554" cy="9869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2951513" y="2173942"/>
            <a:ext cx="960059" cy="11373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030720" y="2290869"/>
            <a:ext cx="649418" cy="89429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6424" y="349523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6" y="2941597"/>
            <a:ext cx="2121157" cy="15908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5" y="3090448"/>
            <a:ext cx="1859124" cy="13943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99" y="3039858"/>
            <a:ext cx="1859124" cy="13943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2469" y="4521423"/>
            <a:ext cx="2121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34742" y="574522"/>
            <a:ext cx="4783704" cy="577516"/>
            <a:chOff x="3634742" y="574522"/>
            <a:chExt cx="4783704" cy="577516"/>
          </a:xfrm>
        </p:grpSpPr>
        <p:sp>
          <p:nvSpPr>
            <p:cNvPr id="33" name="箭头: V 形 32"/>
            <p:cNvSpPr/>
            <p:nvPr/>
          </p:nvSpPr>
          <p:spPr>
            <a:xfrm>
              <a:off x="3634742" y="574522"/>
              <a:ext cx="4783704" cy="577516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52364" y="627859"/>
              <a:ext cx="4566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阅读课文，在你的书上划出答案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511242" y="455220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555119" y="458212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4" y="4029208"/>
            <a:ext cx="3185159" cy="318515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70990" y="1505585"/>
            <a:ext cx="4769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How much are the socks?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75095" y="1505585"/>
            <a:ext cx="1942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They’re...</a:t>
            </a:r>
            <a:endParaRPr lang="en-US" altLang="zh-CN" sz="2800" b="1">
              <a:solidFill>
                <a:srgbClr val="7030A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"/>
          <a:stretch>
            <a:fillRect/>
          </a:stretch>
        </p:blipFill>
        <p:spPr>
          <a:xfrm>
            <a:off x="1624330" y="1266825"/>
            <a:ext cx="8942705" cy="4369435"/>
          </a:xfrm>
          <a:prstGeom prst="rect">
            <a:avLst/>
          </a:prstGeom>
        </p:spPr>
      </p:pic>
      <p:pic>
        <p:nvPicPr>
          <p:cNvPr id="18" name="Stor0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1681" y="7246938"/>
            <a:ext cx="406400" cy="406400"/>
          </a:xfrm>
          <a:prstGeom prst="rect">
            <a:avLst/>
          </a:prstGeom>
        </p:spPr>
      </p:pic>
      <p:pic>
        <p:nvPicPr>
          <p:cNvPr id="19" name="Stor00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1473" y="7186588"/>
            <a:ext cx="406400" cy="406400"/>
          </a:xfrm>
          <a:prstGeom prst="rect">
            <a:avLst/>
          </a:prstGeom>
        </p:spPr>
      </p:pic>
      <p:pic>
        <p:nvPicPr>
          <p:cNvPr id="3" name="Stor007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8212" y="717755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b="26536"/>
          <a:stretch>
            <a:fillRect/>
          </a:stretch>
        </p:blipFill>
        <p:spPr>
          <a:xfrm>
            <a:off x="10830560" y="-45644"/>
            <a:ext cx="1361439" cy="859430"/>
          </a:xfrm>
          <a:prstGeom prst="rect">
            <a:avLst/>
          </a:prstGeom>
        </p:spPr>
      </p:pic>
      <p:sp>
        <p:nvSpPr>
          <p:cNvPr id="3" name="矩形: 圆角 21"/>
          <p:cNvSpPr/>
          <p:nvPr/>
        </p:nvSpPr>
        <p:spPr>
          <a:xfrm>
            <a:off x="459105" y="100965"/>
            <a:ext cx="6228715" cy="713105"/>
          </a:xfrm>
          <a:prstGeom prst="roundRect">
            <a:avLst>
              <a:gd name="adj" fmla="val 1413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Sing with the song</a:t>
            </a:r>
            <a:r>
              <a:rPr lang="zh-CN" altLang="en-US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跟着歌曲唱一唱。</a:t>
            </a:r>
            <a:endParaRPr lang="zh-CN" altLang="en-US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1623" y="2247961"/>
          <a:ext cx="8303257" cy="3079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5817"/>
                <a:gridCol w="1948183"/>
                <a:gridCol w="2032000"/>
                <a:gridCol w="2207257"/>
              </a:tblGrid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6424" y="246904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754881" y="2251061"/>
            <a:ext cx="1283554" cy="9869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2951513" y="2173942"/>
            <a:ext cx="960059" cy="11373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030720" y="2290869"/>
            <a:ext cx="649418" cy="89429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6424" y="349523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6" y="2941597"/>
            <a:ext cx="2121157" cy="15908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5" y="3090448"/>
            <a:ext cx="1859124" cy="13943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99" y="3039858"/>
            <a:ext cx="1859124" cy="13943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2469" y="4521423"/>
            <a:ext cx="2121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34742" y="574522"/>
            <a:ext cx="4783704" cy="577516"/>
            <a:chOff x="3634742" y="574522"/>
            <a:chExt cx="4783704" cy="577516"/>
          </a:xfrm>
        </p:grpSpPr>
        <p:sp>
          <p:nvSpPr>
            <p:cNvPr id="33" name="箭头: V 形 32"/>
            <p:cNvSpPr/>
            <p:nvPr/>
          </p:nvSpPr>
          <p:spPr>
            <a:xfrm>
              <a:off x="3634742" y="574522"/>
              <a:ext cx="4783704" cy="577516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52364" y="627859"/>
              <a:ext cx="4566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阅读课文，在你的书上划出答案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511242" y="455220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555119" y="458212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61733" y="4271991"/>
            <a:ext cx="2656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nineteen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84603" y="4376863"/>
            <a:ext cx="1802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（仅仅，只有）</a:t>
            </a:r>
            <a:endParaRPr lang="zh-CN" altLang="en-US" sz="2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70990" y="1505585"/>
            <a:ext cx="4769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How much is the umbrella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?</a:t>
            </a:r>
            <a:endParaRPr lang="en-US" altLang="zh-CN" sz="2800" b="1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75095" y="1505585"/>
            <a:ext cx="1632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Comic Sans MS" panose="030F0702030302020204" charset="0"/>
                <a:cs typeface="Comic Sans MS" panose="030F0702030302020204" charset="0"/>
              </a:rPr>
              <a:t>It’s...</a:t>
            </a:r>
            <a:endParaRPr lang="en-US" altLang="zh-CN" sz="2800" b="1">
              <a:solidFill>
                <a:srgbClr val="7030A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8" grpId="0"/>
      <p:bldP spid="39" grpId="1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57655" y="1167765"/>
            <a:ext cx="7495540" cy="4569460"/>
            <a:chOff x="2543619" y="1275458"/>
            <a:chExt cx="7104762" cy="421544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619" y="1367095"/>
              <a:ext cx="7104762" cy="412380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7368110" y="1275458"/>
              <a:ext cx="2262359" cy="65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Stor00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895" y="7192548"/>
            <a:ext cx="406400" cy="406400"/>
          </a:xfrm>
          <a:prstGeom prst="rect">
            <a:avLst/>
          </a:prstGeom>
        </p:spPr>
      </p:pic>
      <p:pic>
        <p:nvPicPr>
          <p:cNvPr id="22" name="Stor00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8024" y="7144544"/>
            <a:ext cx="406400" cy="406400"/>
          </a:xfrm>
          <a:prstGeom prst="rect">
            <a:avLst/>
          </a:prstGeom>
        </p:spPr>
      </p:pic>
      <p:pic>
        <p:nvPicPr>
          <p:cNvPr id="23" name="Stor010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73261" y="7186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Read and fill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61623" y="2247961"/>
          <a:ext cx="8303257" cy="3079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15817"/>
                <a:gridCol w="1948183"/>
                <a:gridCol w="2032000"/>
                <a:gridCol w="2207257"/>
              </a:tblGrid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0264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6424" y="246904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2476" r="34019" b="77327"/>
          <a:stretch>
            <a:fillRect/>
          </a:stretch>
        </p:blipFill>
        <p:spPr>
          <a:xfrm>
            <a:off x="4754881" y="2251061"/>
            <a:ext cx="1283554" cy="9869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77000" r="34427"/>
          <a:stretch>
            <a:fillRect/>
          </a:stretch>
        </p:blipFill>
        <p:spPr>
          <a:xfrm>
            <a:off x="2951513" y="2173942"/>
            <a:ext cx="960059" cy="113736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b="10471"/>
          <a:stretch>
            <a:fillRect/>
          </a:stretch>
        </p:blipFill>
        <p:spPr>
          <a:xfrm flipH="1">
            <a:off x="7030720" y="2290869"/>
            <a:ext cx="649418" cy="894291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66424" y="349523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6" y="2941597"/>
            <a:ext cx="2121157" cy="15908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65" y="3090448"/>
            <a:ext cx="1859124" cy="139434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99" y="3039858"/>
            <a:ext cx="1859124" cy="139434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72469" y="4521423"/>
            <a:ext cx="2121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634742" y="574522"/>
            <a:ext cx="4783704" cy="577516"/>
            <a:chOff x="3634742" y="574522"/>
            <a:chExt cx="4783704" cy="577516"/>
          </a:xfrm>
        </p:grpSpPr>
        <p:sp>
          <p:nvSpPr>
            <p:cNvPr id="33" name="箭头: V 形 32"/>
            <p:cNvSpPr/>
            <p:nvPr/>
          </p:nvSpPr>
          <p:spPr>
            <a:xfrm>
              <a:off x="3634742" y="574522"/>
              <a:ext cx="4783704" cy="577516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52364" y="627859"/>
              <a:ext cx="4566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阅读课文，在你的书上划出答案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2511242" y="455220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555119" y="4582120"/>
            <a:ext cx="2032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61733" y="4271991"/>
            <a:ext cx="2656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nineteen yuan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84603" y="4376863"/>
            <a:ext cx="1802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（仅仅，只有）</a:t>
            </a:r>
            <a:endParaRPr lang="zh-CN" altLang="en-US" sz="2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464" y="4029208"/>
            <a:ext cx="3185159" cy="3185159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8" t="15318" r="18173" b="8138"/>
          <a:stretch>
            <a:fillRect/>
          </a:stretch>
        </p:blipFill>
        <p:spPr>
          <a:xfrm>
            <a:off x="8526941" y="1751919"/>
            <a:ext cx="3752688" cy="2666274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8918151" y="2230640"/>
            <a:ext cx="3144362" cy="1319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Su Hai</a:t>
            </a:r>
            <a:r>
              <a: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Su Yang</a:t>
            </a:r>
            <a:r>
              <a: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最后得到了多少钱？</a:t>
            </a:r>
            <a:endParaRPr lang="zh-CN" altLang="en-US" sz="2800" b="1" dirty="0"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9" grpId="1"/>
      <p:bldP spid="3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431280"/>
            <a:ext cx="12192000" cy="42672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6146800"/>
            <a:ext cx="12192000" cy="2832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86" y="1625182"/>
            <a:ext cx="8686034" cy="422189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28443" y="557768"/>
            <a:ext cx="3147877" cy="577516"/>
            <a:chOff x="1551058" y="108284"/>
            <a:chExt cx="2335244" cy="577516"/>
          </a:xfrm>
        </p:grpSpPr>
        <p:sp>
          <p:nvSpPr>
            <p:cNvPr id="10" name="箭头: 五边形 9"/>
            <p:cNvSpPr/>
            <p:nvPr/>
          </p:nvSpPr>
          <p:spPr>
            <a:xfrm>
              <a:off x="1551058" y="108284"/>
              <a:ext cx="2222187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22876" y="166209"/>
              <a:ext cx="1963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Look and say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"/>
            <a:ext cx="929646" cy="92964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3502661" y="574522"/>
            <a:ext cx="8128815" cy="979889"/>
            <a:chOff x="3634742" y="574522"/>
            <a:chExt cx="4783704" cy="979889"/>
          </a:xfrm>
        </p:grpSpPr>
        <p:sp>
          <p:nvSpPr>
            <p:cNvPr id="14" name="箭头: V 形 13"/>
            <p:cNvSpPr/>
            <p:nvPr/>
          </p:nvSpPr>
          <p:spPr>
            <a:xfrm>
              <a:off x="3634742" y="574522"/>
              <a:ext cx="4783704" cy="577516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806248" y="600304"/>
              <a:ext cx="4566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How do they feel now?</a:t>
              </a:r>
              <a:r>
                <a:rPr lang="zh-CN" altLang="en-US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（他们现在感觉怎么样？）</a:t>
              </a:r>
              <a:endPara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2616" y="2397760"/>
            <a:ext cx="1795329" cy="1554479"/>
            <a:chOff x="497176" y="2113280"/>
            <a:chExt cx="1795329" cy="155447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62" t="3850" r="500" b="50000"/>
            <a:stretch>
              <a:fillRect/>
            </a:stretch>
          </p:blipFill>
          <p:spPr>
            <a:xfrm flipH="1">
              <a:off x="497176" y="2113280"/>
              <a:ext cx="1638292" cy="155447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97050" y="2276129"/>
              <a:ext cx="14954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 happy</a:t>
              </a:r>
              <a:endPara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en-US" altLang="zh-CN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excited</a:t>
              </a:r>
              <a:endParaRPr lang="zh-CN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68750" y="2993231"/>
              <a:ext cx="1461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（激动的）</a:t>
              </a:r>
              <a:endParaRPr lang="zh-CN" altLang="en-US" b="1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21" name="Stor0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3833" y="1880553"/>
            <a:ext cx="406400" cy="4064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737600" y="5019109"/>
            <a:ext cx="1473200" cy="47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Stor01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5120" y="50858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indefinite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5352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2737" y="232648"/>
            <a:ext cx="3925183" cy="577516"/>
            <a:chOff x="1551057" y="108284"/>
            <a:chExt cx="5825445" cy="577516"/>
          </a:xfrm>
        </p:grpSpPr>
        <p:sp>
          <p:nvSpPr>
            <p:cNvPr id="6" name="箭头: 五边形 5"/>
            <p:cNvSpPr/>
            <p:nvPr/>
          </p:nvSpPr>
          <p:spPr>
            <a:xfrm>
              <a:off x="1551057" y="108284"/>
              <a:ext cx="5825445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294904" y="166209"/>
              <a:ext cx="508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Listen and repeat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5" y="101600"/>
            <a:ext cx="929646" cy="9296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5" y="1263894"/>
            <a:ext cx="5247598" cy="48422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85" y="290573"/>
            <a:ext cx="5334735" cy="581558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16720" y="232648"/>
            <a:ext cx="18525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Stor00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824" y="7210804"/>
            <a:ext cx="406400" cy="406400"/>
          </a:xfrm>
          <a:prstGeom prst="rect">
            <a:avLst/>
          </a:prstGeom>
        </p:spPr>
      </p:pic>
      <p:pic>
        <p:nvPicPr>
          <p:cNvPr id="15" name="Stor00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580" y="7173732"/>
            <a:ext cx="406400" cy="406400"/>
          </a:xfrm>
          <a:prstGeom prst="rect">
            <a:avLst/>
          </a:prstGeom>
        </p:spPr>
      </p:pic>
      <p:pic>
        <p:nvPicPr>
          <p:cNvPr id="16" name="Stor00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5069" y="7194942"/>
            <a:ext cx="406400" cy="406400"/>
          </a:xfrm>
          <a:prstGeom prst="rect">
            <a:avLst/>
          </a:prstGeom>
        </p:spPr>
      </p:pic>
      <p:pic>
        <p:nvPicPr>
          <p:cNvPr id="17" name="Stor004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8142" y="7265988"/>
            <a:ext cx="406400" cy="406400"/>
          </a:xfrm>
          <a:prstGeom prst="rect">
            <a:avLst/>
          </a:prstGeom>
        </p:spPr>
      </p:pic>
      <p:pic>
        <p:nvPicPr>
          <p:cNvPr id="18" name="Stor00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1681" y="7246938"/>
            <a:ext cx="406400" cy="406400"/>
          </a:xfrm>
          <a:prstGeom prst="rect">
            <a:avLst/>
          </a:prstGeom>
        </p:spPr>
      </p:pic>
      <p:pic>
        <p:nvPicPr>
          <p:cNvPr id="19" name="Stor006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1473" y="7186588"/>
            <a:ext cx="406400" cy="406400"/>
          </a:xfrm>
          <a:prstGeom prst="rect">
            <a:avLst/>
          </a:prstGeom>
        </p:spPr>
      </p:pic>
      <p:pic>
        <p:nvPicPr>
          <p:cNvPr id="20" name="Stor007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8212" y="7177558"/>
            <a:ext cx="406400" cy="406400"/>
          </a:xfrm>
          <a:prstGeom prst="rect">
            <a:avLst/>
          </a:prstGeom>
        </p:spPr>
      </p:pic>
      <p:pic>
        <p:nvPicPr>
          <p:cNvPr id="21" name="Stor008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895" y="7192548"/>
            <a:ext cx="406400" cy="406400"/>
          </a:xfrm>
          <a:prstGeom prst="rect">
            <a:avLst/>
          </a:prstGeom>
        </p:spPr>
      </p:pic>
      <p:pic>
        <p:nvPicPr>
          <p:cNvPr id="22" name="Stor009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8024" y="7144544"/>
            <a:ext cx="406400" cy="406400"/>
          </a:xfrm>
          <a:prstGeom prst="rect">
            <a:avLst/>
          </a:prstGeom>
        </p:spPr>
      </p:pic>
      <p:pic>
        <p:nvPicPr>
          <p:cNvPr id="23" name="Stor010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3261" y="7186588"/>
            <a:ext cx="406400" cy="406400"/>
          </a:xfrm>
          <a:prstGeom prst="rect">
            <a:avLst/>
          </a:prstGeom>
        </p:spPr>
      </p:pic>
      <p:pic>
        <p:nvPicPr>
          <p:cNvPr id="24" name="Stor01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7882" y="7173732"/>
            <a:ext cx="406400" cy="406400"/>
          </a:xfrm>
          <a:prstGeom prst="rect">
            <a:avLst/>
          </a:prstGeom>
        </p:spPr>
      </p:pic>
      <p:pic>
        <p:nvPicPr>
          <p:cNvPr id="25" name="Stor012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4000" y="715710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9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2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9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rot="5400000">
            <a:off x="2666999" y="-2667001"/>
            <a:ext cx="6858001" cy="12192003"/>
          </a:xfrm>
          <a:prstGeom prst="rtTriangle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-580746" y="-448974"/>
            <a:ext cx="7162810" cy="4775206"/>
            <a:chOff x="-580746" y="-448974"/>
            <a:chExt cx="7162810" cy="477520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0746" y="-448974"/>
              <a:ext cx="7162810" cy="4775206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395416" y="704335"/>
              <a:ext cx="5167339" cy="27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直角三角形 4"/>
          <p:cNvSpPr/>
          <p:nvPr/>
        </p:nvSpPr>
        <p:spPr>
          <a:xfrm flipH="1">
            <a:off x="2681416" y="1198605"/>
            <a:ext cx="9510584" cy="5659395"/>
          </a:xfrm>
          <a:prstGeom prst="rtTriangle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621" y="2533143"/>
            <a:ext cx="4928359" cy="492835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83235" y="615315"/>
            <a:ext cx="5434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Read in groups  (</a:t>
            </a:r>
            <a:r>
              <a:rPr lang="zh-CN" altLang="en-US" sz="3200" b="1" dirty="0"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小组齐读）</a:t>
            </a:r>
            <a:endParaRPr lang="zh-CN" altLang="en-US" sz="3200" b="1" dirty="0"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7855" y="1334135"/>
            <a:ext cx="4266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Times New Roman" panose="02020603050405020304" pitchFamily="18" charset="0"/>
              </a:rPr>
              <a:t>比一比哪一组声音最响最亮！</a:t>
            </a:r>
            <a:endParaRPr lang="zh-CN" altLang="en-US" sz="36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0"/>
            <a:ext cx="1165352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022738" y="232648"/>
            <a:ext cx="4811791" cy="577516"/>
            <a:chOff x="1551058" y="108284"/>
            <a:chExt cx="3727528" cy="577516"/>
          </a:xfrm>
        </p:grpSpPr>
        <p:sp>
          <p:nvSpPr>
            <p:cNvPr id="6" name="箭头: 五边形 5"/>
            <p:cNvSpPr/>
            <p:nvPr/>
          </p:nvSpPr>
          <p:spPr>
            <a:xfrm>
              <a:off x="1551058" y="108284"/>
              <a:ext cx="3727528" cy="577516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323" y="170069"/>
              <a:ext cx="3241883" cy="45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Act it out</a:t>
              </a:r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（</a:t>
              </a:r>
              <a:r>
                <a:rPr lang="en-US" altLang="zh-CN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6</a:t>
              </a:r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人一组进行表演）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5" y="101600"/>
            <a:ext cx="929646" cy="9296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5" y="1263894"/>
            <a:ext cx="5247598" cy="48422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385" y="290573"/>
            <a:ext cx="5334735" cy="581558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316720" y="232648"/>
            <a:ext cx="18525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774357" y="704335"/>
            <a:ext cx="10688594" cy="5795319"/>
          </a:xfrm>
          <a:prstGeom prst="roundRect">
            <a:avLst>
              <a:gd name="adj" fmla="val 749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6153664"/>
            <a:ext cx="12192000" cy="704335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566160"/>
            <a:ext cx="2514600" cy="329184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840524" y="-543656"/>
            <a:ext cx="4242185" cy="2088291"/>
            <a:chOff x="4086269" y="435514"/>
            <a:chExt cx="4242185" cy="2088291"/>
          </a:xfrm>
        </p:grpSpPr>
        <p:grpSp>
          <p:nvGrpSpPr>
            <p:cNvPr id="10" name="组合 9"/>
            <p:cNvGrpSpPr/>
            <p:nvPr/>
          </p:nvGrpSpPr>
          <p:grpSpPr>
            <a:xfrm>
              <a:off x="4086269" y="435514"/>
              <a:ext cx="4242185" cy="2088291"/>
              <a:chOff x="3466065" y="345990"/>
              <a:chExt cx="5305177" cy="2448703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6065" y="345990"/>
                <a:ext cx="5305177" cy="2448703"/>
              </a:xfrm>
              <a:prstGeom prst="rect">
                <a:avLst/>
              </a:prstGeom>
            </p:spPr>
          </p:pic>
          <p:sp>
            <p:nvSpPr>
              <p:cNvPr id="9" name="矩形 8"/>
              <p:cNvSpPr/>
              <p:nvPr/>
            </p:nvSpPr>
            <p:spPr>
              <a:xfrm>
                <a:off x="3952102" y="1135797"/>
                <a:ext cx="4287795" cy="848496"/>
              </a:xfrm>
              <a:prstGeom prst="rect">
                <a:avLst/>
              </a:prstGeom>
              <a:solidFill>
                <a:srgbClr val="F7CB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5026825" y="1106038"/>
              <a:ext cx="30891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Arial Black" panose="020B0A04020102020204" pitchFamily="34" charset="0"/>
                </a:rPr>
                <a:t>Summary</a:t>
              </a:r>
              <a:endParaRPr lang="en-US" altLang="zh-CN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200150" y="853440"/>
            <a:ext cx="2555875" cy="2233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44930" y="853440"/>
            <a:ext cx="1759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seller</a:t>
            </a:r>
            <a:r>
              <a:rPr lang="zh-CN" altLang="en-US" sz="2400"/>
              <a:t>卖方</a:t>
            </a:r>
            <a:endParaRPr lang="zh-CN" altLang="en-US" sz="2400"/>
          </a:p>
        </p:txBody>
      </p:sp>
      <p:sp>
        <p:nvSpPr>
          <p:cNvPr id="14" name="矩形 13"/>
          <p:cNvSpPr/>
          <p:nvPr/>
        </p:nvSpPr>
        <p:spPr>
          <a:xfrm>
            <a:off x="1211580" y="3621405"/>
            <a:ext cx="2610485" cy="253238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10945" y="3621405"/>
            <a:ext cx="23787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customer</a:t>
            </a:r>
            <a:r>
              <a:rPr lang="zh-CN" altLang="en-US" sz="2400"/>
              <a:t>顾客</a:t>
            </a:r>
            <a:endParaRPr lang="zh-CN" altLang="en-US" sz="2400"/>
          </a:p>
        </p:txBody>
      </p:sp>
      <p:sp>
        <p:nvSpPr>
          <p:cNvPr id="18" name="文本框 28"/>
          <p:cNvSpPr txBox="1"/>
          <p:nvPr/>
        </p:nvSpPr>
        <p:spPr>
          <a:xfrm>
            <a:off x="5361940" y="1221740"/>
            <a:ext cx="4455795" cy="4276725"/>
          </a:xfrm>
          <a:prstGeom prst="rect">
            <a:avLst/>
          </a:prstGeom>
          <a:solidFill>
            <a:schemeClr val="lt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A: Can I help you?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B: What would you like?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C: How much is it?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D: It’s... yuan.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E: How much are they?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F:They’re...yuan.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G:This...is very cool.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32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H: They’re very nice.</a:t>
            </a:r>
            <a:endParaRPr lang="en-US" altLang="zh-CN" sz="32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56995" y="1289685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A</a:t>
            </a:r>
            <a:endParaRPr lang="en-US" altLang="zh-CN" sz="6000"/>
          </a:p>
        </p:txBody>
      </p:sp>
      <p:sp>
        <p:nvSpPr>
          <p:cNvPr id="22" name="文本框 21"/>
          <p:cNvSpPr txBox="1"/>
          <p:nvPr/>
        </p:nvSpPr>
        <p:spPr>
          <a:xfrm>
            <a:off x="1344930" y="2026285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B</a:t>
            </a:r>
            <a:endParaRPr lang="en-US" altLang="zh-CN" sz="6000"/>
          </a:p>
        </p:txBody>
      </p:sp>
      <p:sp>
        <p:nvSpPr>
          <p:cNvPr id="23" name="文本框 22"/>
          <p:cNvSpPr txBox="1"/>
          <p:nvPr/>
        </p:nvSpPr>
        <p:spPr>
          <a:xfrm>
            <a:off x="1356995" y="3981450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C</a:t>
            </a:r>
            <a:endParaRPr lang="en-US" altLang="zh-CN" sz="6000"/>
          </a:p>
        </p:txBody>
      </p:sp>
      <p:sp>
        <p:nvSpPr>
          <p:cNvPr id="24" name="文本框 23"/>
          <p:cNvSpPr txBox="1"/>
          <p:nvPr/>
        </p:nvSpPr>
        <p:spPr>
          <a:xfrm>
            <a:off x="2151380" y="1289685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D</a:t>
            </a:r>
            <a:endParaRPr lang="en-US" altLang="zh-CN" sz="6000"/>
          </a:p>
        </p:txBody>
      </p:sp>
      <p:sp>
        <p:nvSpPr>
          <p:cNvPr id="25" name="文本框 24"/>
          <p:cNvSpPr txBox="1"/>
          <p:nvPr/>
        </p:nvSpPr>
        <p:spPr>
          <a:xfrm>
            <a:off x="2151380" y="3981450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E</a:t>
            </a:r>
            <a:endParaRPr lang="en-US" altLang="zh-CN" sz="6000"/>
          </a:p>
        </p:txBody>
      </p:sp>
      <p:sp>
        <p:nvSpPr>
          <p:cNvPr id="30" name="文本框 29"/>
          <p:cNvSpPr txBox="1"/>
          <p:nvPr/>
        </p:nvSpPr>
        <p:spPr>
          <a:xfrm>
            <a:off x="2268220" y="2026285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F</a:t>
            </a:r>
            <a:endParaRPr lang="en-US" altLang="zh-CN" sz="6000"/>
          </a:p>
        </p:txBody>
      </p:sp>
      <p:sp>
        <p:nvSpPr>
          <p:cNvPr id="31" name="文本框 30"/>
          <p:cNvSpPr txBox="1"/>
          <p:nvPr/>
        </p:nvSpPr>
        <p:spPr>
          <a:xfrm>
            <a:off x="1407160" y="5006340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G</a:t>
            </a:r>
            <a:endParaRPr lang="en-US" altLang="zh-CN" sz="6000"/>
          </a:p>
        </p:txBody>
      </p:sp>
      <p:sp>
        <p:nvSpPr>
          <p:cNvPr id="32" name="文本框 31"/>
          <p:cNvSpPr txBox="1"/>
          <p:nvPr/>
        </p:nvSpPr>
        <p:spPr>
          <a:xfrm>
            <a:off x="2228850" y="5030470"/>
            <a:ext cx="497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/>
              <a:t>H</a:t>
            </a:r>
            <a:endParaRPr lang="en-US" altLang="zh-CN" sz="6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0"/>
            <a:ext cx="991616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521262" y="5609968"/>
            <a:ext cx="5995576" cy="926757"/>
            <a:chOff x="1529767" y="6042452"/>
            <a:chExt cx="5530013" cy="926757"/>
          </a:xfrm>
        </p:grpSpPr>
        <p:sp>
          <p:nvSpPr>
            <p:cNvPr id="5" name="矩形: 圆角 4"/>
            <p:cNvSpPr/>
            <p:nvPr/>
          </p:nvSpPr>
          <p:spPr>
            <a:xfrm>
              <a:off x="1529767" y="6042452"/>
              <a:ext cx="5190249" cy="9267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69531" y="6059554"/>
              <a:ext cx="519024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Why do they have a charity sale?</a:t>
              </a:r>
              <a:endParaRPr lang="en-US" altLang="zh-CN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  <a:p>
              <a:r>
                <a:rPr lang="zh-CN" altLang="en-US" sz="2400" b="1" dirty="0">
                  <a:latin typeface="Times New Roman" panose="02020603050405020304" pitchFamily="18" charset="0"/>
                  <a:ea typeface="华文新魏" panose="02010800040101010101" pitchFamily="2" charset="-122"/>
                  <a:cs typeface="Times New Roman" panose="02020603050405020304" pitchFamily="18" charset="0"/>
                </a:rPr>
                <a:t>（他们为什么要举办义卖活动？）</a:t>
              </a:r>
              <a:endParaRPr lang="zh-CN" altLang="en-US" sz="2800" b="1" dirty="0"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89" y="5354946"/>
            <a:ext cx="1305346" cy="130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" y="0"/>
            <a:ext cx="9999506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607" y="-108284"/>
            <a:ext cx="2216915" cy="203033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551057" y="120316"/>
            <a:ext cx="6562888" cy="577516"/>
            <a:chOff x="1551057" y="108284"/>
            <a:chExt cx="6562888" cy="577516"/>
          </a:xfrm>
        </p:grpSpPr>
        <p:sp>
          <p:nvSpPr>
            <p:cNvPr id="5" name="箭头: 五边形 4"/>
            <p:cNvSpPr/>
            <p:nvPr/>
          </p:nvSpPr>
          <p:spPr>
            <a:xfrm>
              <a:off x="1551057" y="108284"/>
              <a:ext cx="6562888" cy="577516"/>
            </a:xfrm>
            <a:prstGeom prst="homePlate">
              <a:avLst/>
            </a:prstGeom>
            <a:solidFill>
              <a:srgbClr val="F0F5F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980583" y="166209"/>
              <a:ext cx="6133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Let’s review: What would they like?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15" y="-10732"/>
            <a:ext cx="929646" cy="9296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411622" y="1195609"/>
            <a:ext cx="2535104" cy="1452880"/>
            <a:chOff x="1411622" y="1195609"/>
            <a:chExt cx="2535104" cy="14528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24444" r="6148" b="26518"/>
            <a:stretch>
              <a:fillRect/>
            </a:stretch>
          </p:blipFill>
          <p:spPr>
            <a:xfrm>
              <a:off x="1411622" y="1195609"/>
              <a:ext cx="2535104" cy="145288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772954" y="1321884"/>
              <a:ext cx="1945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Mr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Green would like...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230660" y="1517428"/>
            <a:ext cx="2535104" cy="1452880"/>
            <a:chOff x="1411622" y="1195609"/>
            <a:chExt cx="2535104" cy="145288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24444" r="6148" b="26518"/>
            <a:stretch>
              <a:fillRect/>
            </a:stretch>
          </p:blipFill>
          <p:spPr>
            <a:xfrm>
              <a:off x="1411622" y="1195609"/>
              <a:ext cx="2535104" cy="145288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772954" y="1321884"/>
              <a:ext cx="1945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Mike would like...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274417" y="2740388"/>
            <a:ext cx="2535104" cy="1452880"/>
            <a:chOff x="1411622" y="1195609"/>
            <a:chExt cx="2535104" cy="145288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9" t="24444" r="6148" b="26518"/>
            <a:stretch>
              <a:fillRect/>
            </a:stretch>
          </p:blipFill>
          <p:spPr>
            <a:xfrm>
              <a:off x="1411622" y="1195609"/>
              <a:ext cx="2535104" cy="145288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772954" y="1321884"/>
              <a:ext cx="1945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Helen would like...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54659" y="4707924"/>
            <a:ext cx="8686800" cy="2150075"/>
          </a:xfrm>
          <a:prstGeom prst="rect">
            <a:avLst/>
          </a:prstGeom>
          <a:solidFill>
            <a:srgbClr val="FA5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956486" y="4917988"/>
            <a:ext cx="8279027" cy="1678402"/>
            <a:chOff x="1956486" y="4917988"/>
            <a:chExt cx="8279027" cy="1678402"/>
          </a:xfrm>
        </p:grpSpPr>
        <p:sp>
          <p:nvSpPr>
            <p:cNvPr id="7" name="文本框 6"/>
            <p:cNvSpPr txBox="1"/>
            <p:nvPr/>
          </p:nvSpPr>
          <p:spPr>
            <a:xfrm>
              <a:off x="2335427" y="4917988"/>
              <a:ext cx="78424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If everyone presents a bit of love, the world will become a wonderful world.</a:t>
              </a:r>
              <a:endParaRPr lang="zh-CN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56486" y="6073170"/>
              <a:ext cx="8279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（只要人人都献出一点爱，世界将变成美好的人间）</a:t>
              </a:r>
              <a:endParaRPr lang="zh-CN" altLang="en-US" sz="28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54" y="902044"/>
            <a:ext cx="6104238" cy="6104238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4547287" y="902044"/>
            <a:ext cx="7154562" cy="3583459"/>
          </a:xfrm>
          <a:prstGeom prst="roundRect">
            <a:avLst>
              <a:gd name="adj" fmla="val 908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07661" y="1110783"/>
            <a:ext cx="3089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Elephant" panose="02020904090505020303" pitchFamily="18" charset="0"/>
              </a:rPr>
              <a:t>Homework</a:t>
            </a:r>
            <a:endParaRPr lang="zh-CN" altLang="en-US" sz="4000" dirty="0">
              <a:latin typeface="Elephant" panose="02020904090505020303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07924" y="1691551"/>
            <a:ext cx="6833287" cy="2396979"/>
            <a:chOff x="4707924" y="1691551"/>
            <a:chExt cx="6833287" cy="2396979"/>
          </a:xfrm>
        </p:grpSpPr>
        <p:sp>
          <p:nvSpPr>
            <p:cNvPr id="9" name="文本框 8"/>
            <p:cNvSpPr txBox="1"/>
            <p:nvPr/>
          </p:nvSpPr>
          <p:spPr>
            <a:xfrm>
              <a:off x="4707924" y="1691551"/>
              <a:ext cx="6833287" cy="191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read and recite Story time.</a:t>
              </a:r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en-US" altLang="zh-C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Preview Cartoon time and Fun time.</a:t>
              </a:r>
              <a:endPara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374029" y="2577202"/>
              <a:ext cx="3756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（听读并背故事时间）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246340" y="3626865"/>
              <a:ext cx="3756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（预习卡通和趣味时间）</a:t>
              </a:r>
              <a:endParaRPr lang="zh-CN" altLang="en-US" sz="24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25686"/>
            <a:ext cx="12192000" cy="1232313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142239" y="686253"/>
            <a:ext cx="6735878" cy="6171747"/>
            <a:chOff x="-142239" y="686253"/>
            <a:chExt cx="6735878" cy="6171747"/>
          </a:xfrm>
        </p:grpSpPr>
        <p:grpSp>
          <p:nvGrpSpPr>
            <p:cNvPr id="11" name="组合 10"/>
            <p:cNvGrpSpPr/>
            <p:nvPr/>
          </p:nvGrpSpPr>
          <p:grpSpPr>
            <a:xfrm>
              <a:off x="-142239" y="686253"/>
              <a:ext cx="6735878" cy="6171747"/>
              <a:chOff x="-142239" y="686253"/>
              <a:chExt cx="6735878" cy="6171747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239" y="686253"/>
                <a:ext cx="6735878" cy="6171747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2743200" y="3362961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743200" y="4262120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684131" y="5190646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079" y="2346382"/>
              <a:ext cx="627518" cy="61030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160" y="2217672"/>
              <a:ext cx="867725" cy="867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295" y="2849530"/>
              <a:ext cx="1029779" cy="102977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091" y="3166211"/>
              <a:ext cx="715493" cy="71549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096" y="3827656"/>
              <a:ext cx="1119481" cy="111948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595" y="3881705"/>
              <a:ext cx="1007713" cy="1007713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47" t="34566" r="13085" b="59605"/>
            <a:stretch>
              <a:fillRect/>
            </a:stretch>
          </p:blipFill>
          <p:spPr>
            <a:xfrm>
              <a:off x="2845185" y="5487504"/>
              <a:ext cx="2961365" cy="374151"/>
            </a:xfrm>
            <a:custGeom>
              <a:avLst/>
              <a:gdLst>
                <a:gd name="connsiteX0" fmla="*/ 0 w 2961365"/>
                <a:gd name="connsiteY0" fmla="*/ 0 h 374151"/>
                <a:gd name="connsiteX1" fmla="*/ 2961365 w 2961365"/>
                <a:gd name="connsiteY1" fmla="*/ 0 h 374151"/>
                <a:gd name="connsiteX2" fmla="*/ 2961365 w 2961365"/>
                <a:gd name="connsiteY2" fmla="*/ 374151 h 374151"/>
                <a:gd name="connsiteX3" fmla="*/ 0 w 2961365"/>
                <a:gd name="connsiteY3" fmla="*/ 374151 h 37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1365" h="374151">
                  <a:moveTo>
                    <a:pt x="0" y="0"/>
                  </a:moveTo>
                  <a:lnTo>
                    <a:pt x="2961365" y="0"/>
                  </a:lnTo>
                  <a:lnTo>
                    <a:pt x="2961365" y="374151"/>
                  </a:lnTo>
                  <a:lnTo>
                    <a:pt x="0" y="374151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937" y="4871052"/>
              <a:ext cx="781723" cy="781723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936" y="4879422"/>
              <a:ext cx="743451" cy="73216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789641" y="2487314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¥7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222591" y="2487314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¥6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777808" y="3351308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40815" y="3344537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771212" y="4234672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¥5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50852" y="4241525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755597" y="5123320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200170" y="5142076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9" b="22142"/>
          <a:stretch>
            <a:fillRect/>
          </a:stretch>
        </p:blipFill>
        <p:spPr>
          <a:xfrm>
            <a:off x="6123196" y="3079195"/>
            <a:ext cx="6183624" cy="408824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02" y="-348070"/>
            <a:ext cx="4154272" cy="415427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480058" y="1018082"/>
            <a:ext cx="2529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...yuan.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480058" y="1915743"/>
            <a:ext cx="3374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They’re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...yuan.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7650245" y="5625685"/>
            <a:ext cx="711200" cy="533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153316" y="6030150"/>
            <a:ext cx="711200" cy="533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726664" y="6318030"/>
            <a:ext cx="64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  <a:endParaRPr lang="zh-CN" altLang="en-U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9062963" y="5231286"/>
            <a:ext cx="974811" cy="9689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9566034" y="6352693"/>
            <a:ext cx="974811" cy="5272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" grpId="0" animBg="1"/>
      <p:bldP spid="31" grpId="0" animBg="1"/>
      <p:bldP spid="29" grpId="0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25686"/>
            <a:ext cx="12192000" cy="1232313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7327265" y="403225"/>
            <a:ext cx="4920615" cy="6171565"/>
            <a:chOff x="1673225" y="685800"/>
            <a:chExt cx="4920615" cy="6171565"/>
          </a:xfrm>
        </p:grpSpPr>
        <p:grpSp>
          <p:nvGrpSpPr>
            <p:cNvPr id="11" name="组合 10"/>
            <p:cNvGrpSpPr/>
            <p:nvPr/>
          </p:nvGrpSpPr>
          <p:grpSpPr>
            <a:xfrm>
              <a:off x="1673225" y="685800"/>
              <a:ext cx="4920615" cy="6171565"/>
              <a:chOff x="1673225" y="685800"/>
              <a:chExt cx="4920615" cy="617156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97"/>
              <a:stretch>
                <a:fillRect/>
              </a:stretch>
            </p:blipFill>
            <p:spPr>
              <a:xfrm>
                <a:off x="1673225" y="685800"/>
                <a:ext cx="4920615" cy="6171565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2743200" y="3362961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743200" y="4262120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684131" y="5190646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449" y="2316537"/>
              <a:ext cx="627518" cy="61030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150" y="2271012"/>
              <a:ext cx="867725" cy="867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885" y="2850165"/>
              <a:ext cx="1029779" cy="102977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276" y="3030956"/>
              <a:ext cx="715493" cy="71549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831" y="3850516"/>
              <a:ext cx="1119481" cy="111948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47" t="34566" r="13085" b="59605"/>
            <a:stretch>
              <a:fillRect/>
            </a:stretch>
          </p:blipFill>
          <p:spPr>
            <a:xfrm>
              <a:off x="2845185" y="5487504"/>
              <a:ext cx="2961365" cy="374151"/>
            </a:xfrm>
            <a:custGeom>
              <a:avLst/>
              <a:gdLst>
                <a:gd name="connsiteX0" fmla="*/ 0 w 2961365"/>
                <a:gd name="connsiteY0" fmla="*/ 0 h 374151"/>
                <a:gd name="connsiteX1" fmla="*/ 2961365 w 2961365"/>
                <a:gd name="connsiteY1" fmla="*/ 0 h 374151"/>
                <a:gd name="connsiteX2" fmla="*/ 2961365 w 2961365"/>
                <a:gd name="connsiteY2" fmla="*/ 374151 h 374151"/>
                <a:gd name="connsiteX3" fmla="*/ 0 w 2961365"/>
                <a:gd name="connsiteY3" fmla="*/ 374151 h 37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1365" h="374151">
                  <a:moveTo>
                    <a:pt x="0" y="0"/>
                  </a:moveTo>
                  <a:lnTo>
                    <a:pt x="2961365" y="0"/>
                  </a:lnTo>
                  <a:lnTo>
                    <a:pt x="2961365" y="374151"/>
                  </a:lnTo>
                  <a:lnTo>
                    <a:pt x="0" y="374151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557" y="4829777"/>
              <a:ext cx="781723" cy="78172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278466" y="2442864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¥7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070475" y="2501265"/>
              <a:ext cx="110172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¥12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78698" y="3217323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70635" y="3312152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79087" y="4169902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¥5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153062" y="4270100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78712" y="5074425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70475" y="5123180"/>
              <a:ext cx="80264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¥10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9" name="矩形: 圆角 21"/>
          <p:cNvSpPr/>
          <p:nvPr/>
        </p:nvSpPr>
        <p:spPr>
          <a:xfrm>
            <a:off x="157480" y="130810"/>
            <a:ext cx="2367915" cy="725805"/>
          </a:xfrm>
          <a:prstGeom prst="roundRect">
            <a:avLst>
              <a:gd name="adj" fmla="val 1413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Let’s chant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25" y="1947797"/>
            <a:ext cx="867725" cy="867725"/>
          </a:xfrm>
          <a:prstGeom prst="rect">
            <a:avLst/>
          </a:prstGeom>
        </p:spPr>
      </p:pic>
      <p:pic>
        <p:nvPicPr>
          <p:cNvPr id="2" name="图片 1" descr="pie.web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51387" t="17188" b="32485"/>
          <a:stretch>
            <a:fillRect/>
          </a:stretch>
        </p:blipFill>
        <p:spPr>
          <a:xfrm>
            <a:off x="9826625" y="4617720"/>
            <a:ext cx="915035" cy="71437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9827260" y="3731895"/>
            <a:ext cx="1067435" cy="784225"/>
            <a:chOff x="15869" y="5771"/>
            <a:chExt cx="1681" cy="1235"/>
          </a:xfrm>
        </p:grpSpPr>
        <p:pic>
          <p:nvPicPr>
            <p:cNvPr id="3" name="图片 2" descr="蛋糕.webp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869" y="5796"/>
              <a:ext cx="1210" cy="1210"/>
            </a:xfrm>
            <a:prstGeom prst="rect">
              <a:avLst/>
            </a:prstGeom>
          </p:spPr>
        </p:pic>
        <p:pic>
          <p:nvPicPr>
            <p:cNvPr id="4" name="图片 3" descr="蛋糕.webp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90" y="5771"/>
              <a:ext cx="1161" cy="1161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321945" y="1773555"/>
            <a:ext cx="5878830" cy="2388870"/>
            <a:chOff x="442" y="1269"/>
            <a:chExt cx="9258" cy="3762"/>
          </a:xfrm>
        </p:grpSpPr>
        <p:sp>
          <p:nvSpPr>
            <p:cNvPr id="36" name="圆角矩形 35"/>
            <p:cNvSpPr/>
            <p:nvPr/>
          </p:nvSpPr>
          <p:spPr>
            <a:xfrm>
              <a:off x="465" y="1269"/>
              <a:ext cx="8711" cy="37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49" y="1769"/>
              <a:ext cx="8496" cy="10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Hamburger, hamburger. How much is it?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88" y="2506"/>
              <a:ext cx="8665" cy="11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Seven yuan, seven yuan. It’s seven yuan.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42" y="3267"/>
              <a:ext cx="8856" cy="1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Noodles, noodles. How much are they?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88" y="4043"/>
              <a:ext cx="9213" cy="9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Four yuan, four yuan. They are four yuan.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95" y="3987800"/>
            <a:ext cx="3246120" cy="324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625686"/>
            <a:ext cx="12192000" cy="1232313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7327265" y="403225"/>
            <a:ext cx="4920615" cy="6171565"/>
            <a:chOff x="1673225" y="685800"/>
            <a:chExt cx="4920615" cy="6171565"/>
          </a:xfrm>
        </p:grpSpPr>
        <p:grpSp>
          <p:nvGrpSpPr>
            <p:cNvPr id="11" name="组合 10"/>
            <p:cNvGrpSpPr/>
            <p:nvPr/>
          </p:nvGrpSpPr>
          <p:grpSpPr>
            <a:xfrm>
              <a:off x="1673225" y="685800"/>
              <a:ext cx="4920615" cy="6171565"/>
              <a:chOff x="1673225" y="685800"/>
              <a:chExt cx="4920615" cy="617156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97"/>
              <a:stretch>
                <a:fillRect/>
              </a:stretch>
            </p:blipFill>
            <p:spPr>
              <a:xfrm>
                <a:off x="1673225" y="685800"/>
                <a:ext cx="4920615" cy="6171565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2743200" y="3362961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743200" y="4262120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684131" y="5190646"/>
                <a:ext cx="3129280" cy="345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449" y="2316537"/>
              <a:ext cx="627518" cy="61030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150" y="2271012"/>
              <a:ext cx="867725" cy="86772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885" y="2850165"/>
              <a:ext cx="1029779" cy="102977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5276" y="3030956"/>
              <a:ext cx="715493" cy="71549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831" y="3850516"/>
              <a:ext cx="1119481" cy="111948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47" t="34566" r="13085" b="59605"/>
            <a:stretch>
              <a:fillRect/>
            </a:stretch>
          </p:blipFill>
          <p:spPr>
            <a:xfrm>
              <a:off x="2845185" y="5487504"/>
              <a:ext cx="2961365" cy="374151"/>
            </a:xfrm>
            <a:custGeom>
              <a:avLst/>
              <a:gdLst>
                <a:gd name="connsiteX0" fmla="*/ 0 w 2961365"/>
                <a:gd name="connsiteY0" fmla="*/ 0 h 374151"/>
                <a:gd name="connsiteX1" fmla="*/ 2961365 w 2961365"/>
                <a:gd name="connsiteY1" fmla="*/ 0 h 374151"/>
                <a:gd name="connsiteX2" fmla="*/ 2961365 w 2961365"/>
                <a:gd name="connsiteY2" fmla="*/ 374151 h 374151"/>
                <a:gd name="connsiteX3" fmla="*/ 0 w 2961365"/>
                <a:gd name="connsiteY3" fmla="*/ 374151 h 37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1365" h="374151">
                  <a:moveTo>
                    <a:pt x="0" y="0"/>
                  </a:moveTo>
                  <a:lnTo>
                    <a:pt x="2961365" y="0"/>
                  </a:lnTo>
                  <a:lnTo>
                    <a:pt x="2961365" y="374151"/>
                  </a:lnTo>
                  <a:lnTo>
                    <a:pt x="0" y="374151"/>
                  </a:lnTo>
                  <a:close/>
                </a:path>
              </a:pathLst>
            </a:cu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557" y="4829777"/>
              <a:ext cx="781723" cy="78172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278466" y="2442864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¥7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070475" y="2501265"/>
              <a:ext cx="110172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¥12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78698" y="3217323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70635" y="3312152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279087" y="4169902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¥5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153062" y="4270100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¥3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278712" y="5074425"/>
              <a:ext cx="653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¥4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070475" y="5123180"/>
              <a:ext cx="80264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¥10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9" name="矩形: 圆角 21"/>
          <p:cNvSpPr/>
          <p:nvPr/>
        </p:nvSpPr>
        <p:spPr>
          <a:xfrm>
            <a:off x="157480" y="130810"/>
            <a:ext cx="3299460" cy="725805"/>
          </a:xfrm>
          <a:prstGeom prst="roundRect">
            <a:avLst>
              <a:gd name="adj" fmla="val 1413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Make a chant</a:t>
            </a:r>
            <a:endParaRPr lang="en-US" altLang="zh-CN" sz="2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25" y="1947797"/>
            <a:ext cx="867725" cy="867725"/>
          </a:xfrm>
          <a:prstGeom prst="rect">
            <a:avLst/>
          </a:prstGeom>
        </p:spPr>
      </p:pic>
      <p:pic>
        <p:nvPicPr>
          <p:cNvPr id="2" name="图片 1" descr="pie.webp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51387" t="17188" b="32485"/>
          <a:stretch>
            <a:fillRect/>
          </a:stretch>
        </p:blipFill>
        <p:spPr>
          <a:xfrm>
            <a:off x="9826625" y="4617720"/>
            <a:ext cx="915035" cy="71437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9827260" y="3731895"/>
            <a:ext cx="1067435" cy="784225"/>
            <a:chOff x="15869" y="5771"/>
            <a:chExt cx="1681" cy="1235"/>
          </a:xfrm>
        </p:grpSpPr>
        <p:pic>
          <p:nvPicPr>
            <p:cNvPr id="3" name="图片 2" descr="蛋糕.webp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869" y="5796"/>
              <a:ext cx="1210" cy="1210"/>
            </a:xfrm>
            <a:prstGeom prst="rect">
              <a:avLst/>
            </a:prstGeom>
          </p:spPr>
        </p:pic>
        <p:pic>
          <p:nvPicPr>
            <p:cNvPr id="4" name="图片 3" descr="蛋糕.webp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90" y="5771"/>
              <a:ext cx="1161" cy="1161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321945" y="1773555"/>
            <a:ext cx="5878830" cy="2388870"/>
            <a:chOff x="442" y="1269"/>
            <a:chExt cx="9258" cy="3762"/>
          </a:xfrm>
        </p:grpSpPr>
        <p:sp>
          <p:nvSpPr>
            <p:cNvPr id="36" name="圆角矩形 35"/>
            <p:cNvSpPr/>
            <p:nvPr/>
          </p:nvSpPr>
          <p:spPr>
            <a:xfrm>
              <a:off x="465" y="1269"/>
              <a:ext cx="8711" cy="37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49" y="1769"/>
              <a:ext cx="8496" cy="10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_____, _____. How much </a:t>
              </a:r>
              <a:r>
                <a:rPr lang="en-US" altLang="zh-CN" sz="20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is it</a:t>
              </a:r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?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88" y="2506"/>
              <a:ext cx="8665" cy="117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___yuan, ___yuan.</a:t>
              </a:r>
              <a:r>
                <a:rPr lang="en-US" altLang="zh-CN" sz="2000" b="1">
                  <a:solidFill>
                    <a:srgbClr val="FF0000"/>
                  </a:solidFill>
                  <a:latin typeface="Comic Sans MS" panose="030F0702030302020204" charset="0"/>
                  <a:cs typeface="Comic Sans MS" panose="030F0702030302020204" charset="0"/>
                </a:rPr>
                <a:t> It’s</a:t>
              </a:r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____ yuan.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42" y="3267"/>
              <a:ext cx="8856" cy="150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____,____. How much </a:t>
              </a:r>
              <a:r>
                <a:rPr lang="en-US" altLang="zh-CN" sz="2000" b="1">
                  <a:solidFill>
                    <a:srgbClr val="7030A0"/>
                  </a:solidFill>
                  <a:latin typeface="Comic Sans MS" panose="030F0702030302020204" charset="0"/>
                  <a:cs typeface="Comic Sans MS" panose="030F0702030302020204" charset="0"/>
                </a:rPr>
                <a:t>are they</a:t>
              </a:r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?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88" y="4043"/>
              <a:ext cx="9213" cy="9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___ yuan,___ yuan. </a:t>
              </a:r>
              <a:r>
                <a:rPr lang="en-US" altLang="zh-CN" sz="2000" b="1">
                  <a:solidFill>
                    <a:srgbClr val="7030A0"/>
                  </a:solidFill>
                  <a:latin typeface="Comic Sans MS" panose="030F0702030302020204" charset="0"/>
                  <a:cs typeface="Comic Sans MS" panose="030F0702030302020204" charset="0"/>
                </a:rPr>
                <a:t>They are</a:t>
              </a:r>
              <a:r>
                <a:rPr lang="en-US" altLang="zh-CN" sz="2000" b="1">
                  <a:latin typeface="Comic Sans MS" panose="030F0702030302020204" charset="0"/>
                  <a:cs typeface="Comic Sans MS" panose="030F0702030302020204" charset="0"/>
                </a:rPr>
                <a:t> ___ yuan.</a:t>
              </a:r>
              <a:endParaRPr lang="en-US" altLang="zh-CN" sz="20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95" y="3987800"/>
            <a:ext cx="3246120" cy="324612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27002" y="1000607"/>
            <a:ext cx="5951220" cy="577215"/>
            <a:chOff x="3634742" y="574522"/>
            <a:chExt cx="5951220" cy="577215"/>
          </a:xfrm>
        </p:grpSpPr>
        <p:sp>
          <p:nvSpPr>
            <p:cNvPr id="33" name="箭头: V 形 32"/>
            <p:cNvSpPr/>
            <p:nvPr/>
          </p:nvSpPr>
          <p:spPr>
            <a:xfrm>
              <a:off x="3634742" y="574522"/>
              <a:ext cx="5951220" cy="577215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892552" y="627862"/>
              <a:ext cx="564451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两人一组，一问一答。制作一个新</a:t>
              </a:r>
              <a:r>
                <a:rPr lang="en-US" altLang="zh-CN" sz="24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chant.</a:t>
              </a:r>
              <a:endPara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0"/>
            <a:ext cx="991616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11259" r="25124" b="21481"/>
          <a:stretch>
            <a:fillRect/>
          </a:stretch>
        </p:blipFill>
        <p:spPr>
          <a:xfrm flipH="1">
            <a:off x="8850322" y="3312160"/>
            <a:ext cx="2038132" cy="3586480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2011680" y="3048000"/>
            <a:ext cx="101600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96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23040" y="0"/>
            <a:ext cx="568960" cy="6858000"/>
          </a:xfrm>
          <a:prstGeom prst="rect">
            <a:avLst/>
          </a:prstGeom>
          <a:solidFill>
            <a:srgbClr val="4FA6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054080" y="0"/>
            <a:ext cx="568960" cy="6858000"/>
          </a:xfrm>
          <a:prstGeom prst="rect">
            <a:avLst/>
          </a:prstGeom>
          <a:solidFill>
            <a:srgbClr val="E6A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0"/>
            <a:ext cx="991616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551057" y="120316"/>
            <a:ext cx="7023983" cy="577516"/>
            <a:chOff x="1551057" y="108284"/>
            <a:chExt cx="7023983" cy="577516"/>
          </a:xfrm>
        </p:grpSpPr>
        <p:sp>
          <p:nvSpPr>
            <p:cNvPr id="18" name="箭头: 五边形 17"/>
            <p:cNvSpPr/>
            <p:nvPr/>
          </p:nvSpPr>
          <p:spPr>
            <a:xfrm>
              <a:off x="1551057" y="108284"/>
              <a:ext cx="6942704" cy="577516"/>
            </a:xfrm>
            <a:prstGeom prst="homePlate">
              <a:avLst/>
            </a:prstGeom>
            <a:solidFill>
              <a:srgbClr val="F0F5F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80583" y="166209"/>
              <a:ext cx="6594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 Black" panose="020B0A04020102020204" pitchFamily="34" charset="0"/>
                </a:rPr>
                <a:t>Look and say: What do they sell</a:t>
              </a:r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（卖）</a:t>
              </a:r>
              <a:r>
                <a:rPr lang="en-US" altLang="zh-CN" sz="2400" dirty="0">
                  <a:latin typeface="Arial Black" panose="020B0A04020102020204" pitchFamily="34" charset="0"/>
                </a:rPr>
                <a:t>?</a:t>
              </a:r>
              <a:endParaRPr lang="zh-CN" alt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15" y="-10732"/>
            <a:ext cx="929646" cy="92964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184400" y="5750112"/>
            <a:ext cx="2497641" cy="929647"/>
            <a:chOff x="2204720" y="5750112"/>
            <a:chExt cx="2497641" cy="92964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53409" r="44331" b="10844"/>
            <a:stretch>
              <a:fillRect/>
            </a:stretch>
          </p:blipFill>
          <p:spPr>
            <a:xfrm>
              <a:off x="2204720" y="5750112"/>
              <a:ext cx="2497641" cy="929647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446058" y="5953325"/>
              <a:ext cx="2170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umbrella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48361" y="5750111"/>
            <a:ext cx="1628239" cy="929647"/>
            <a:chOff x="2204721" y="5750112"/>
            <a:chExt cx="1628239" cy="92964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53409" r="44331" b="10844"/>
            <a:stretch>
              <a:fillRect/>
            </a:stretch>
          </p:blipFill>
          <p:spPr>
            <a:xfrm>
              <a:off x="2204721" y="5750112"/>
              <a:ext cx="1564640" cy="92964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2509657" y="5962399"/>
              <a:ext cx="1323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79321" y="5744091"/>
            <a:ext cx="1592289" cy="929647"/>
            <a:chOff x="2204721" y="5750112"/>
            <a:chExt cx="1592289" cy="92964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53409" r="44331" b="10844"/>
            <a:stretch>
              <a:fillRect/>
            </a:stretch>
          </p:blipFill>
          <p:spPr>
            <a:xfrm>
              <a:off x="2204721" y="5750112"/>
              <a:ext cx="1564640" cy="929647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2473707" y="5959344"/>
              <a:ext cx="1323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ock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207560" y="5750110"/>
            <a:ext cx="1607000" cy="929647"/>
            <a:chOff x="2204721" y="5750112"/>
            <a:chExt cx="1607000" cy="92964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53409" r="44331" b="10844"/>
            <a:stretch>
              <a:fillRect/>
            </a:stretch>
          </p:blipFill>
          <p:spPr>
            <a:xfrm>
              <a:off x="2204721" y="5750112"/>
              <a:ext cx="1564640" cy="92964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2488418" y="5953325"/>
              <a:ext cx="13233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shoes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747543" y="5377623"/>
            <a:ext cx="1211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ock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391087" y="5366935"/>
            <a:ext cx="101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A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98119" y="436880"/>
            <a:ext cx="11795759" cy="6624320"/>
            <a:chOff x="198120" y="436880"/>
            <a:chExt cx="11795759" cy="6624320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5" t="8593" r="15481" b="5334"/>
            <a:stretch>
              <a:fillRect/>
            </a:stretch>
          </p:blipFill>
          <p:spPr>
            <a:xfrm rot="16200000">
              <a:off x="2783840" y="-2148840"/>
              <a:ext cx="6624320" cy="11795759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280" y="1393042"/>
              <a:ext cx="8412480" cy="4882846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4734560" y="1595120"/>
              <a:ext cx="1188720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6664960" y="5014002"/>
              <a:ext cx="3149600" cy="645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2621280" y="5689601"/>
              <a:ext cx="3149600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7950200" y="1391920"/>
              <a:ext cx="238252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8121" y="436880"/>
            <a:ext cx="11795759" cy="6624320"/>
            <a:chOff x="198120" y="436880"/>
            <a:chExt cx="11795759" cy="66243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5" t="8593" r="15481" b="5334"/>
            <a:stretch>
              <a:fillRect/>
            </a:stretch>
          </p:blipFill>
          <p:spPr>
            <a:xfrm rot="16200000">
              <a:off x="2783840" y="-2148840"/>
              <a:ext cx="6624320" cy="11795759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4418" y="1748046"/>
              <a:ext cx="9503164" cy="4246351"/>
            </a:xfrm>
            <a:prstGeom prst="rect">
              <a:avLst/>
            </a:prstGeom>
          </p:spPr>
        </p:pic>
        <p:sp>
          <p:nvSpPr>
            <p:cNvPr id="23" name="矩形: 圆角 22"/>
            <p:cNvSpPr/>
            <p:nvPr/>
          </p:nvSpPr>
          <p:spPr>
            <a:xfrm>
              <a:off x="2529840" y="1981200"/>
              <a:ext cx="6461760" cy="4368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4533142" y="2651223"/>
              <a:ext cx="2680458" cy="4368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3192913" y="5282663"/>
              <a:ext cx="2680458" cy="4368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909320" y="670571"/>
            <a:ext cx="270764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09320" y="137191"/>
            <a:ext cx="342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 Black" panose="020B0A04020102020204" pitchFamily="34" charset="0"/>
              </a:rPr>
              <a:t>Look and find</a:t>
            </a:r>
            <a:endParaRPr lang="zh-CN" alt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2720" y="122415"/>
            <a:ext cx="593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are the customers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（顾客）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98120" y="436880"/>
            <a:ext cx="11795759" cy="6624320"/>
            <a:chOff x="198120" y="436880"/>
            <a:chExt cx="11795759" cy="66243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5" t="8593" r="15481" b="5334"/>
            <a:stretch>
              <a:fillRect/>
            </a:stretch>
          </p:blipFill>
          <p:spPr>
            <a:xfrm rot="16200000">
              <a:off x="2783840" y="-2148840"/>
              <a:ext cx="6624320" cy="11795759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624" y="1661155"/>
              <a:ext cx="9609932" cy="4480554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499360" y="1930400"/>
              <a:ext cx="4450080" cy="43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108200" y="3931895"/>
              <a:ext cx="2565400" cy="43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7940040" y="4023335"/>
              <a:ext cx="604520" cy="345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442200" y="2032000"/>
              <a:ext cx="3327400" cy="812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" y="0"/>
            <a:ext cx="929646" cy="929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655,&quot;width&quot;:7500}"/>
</p:tagLst>
</file>

<file path=ppt/tags/tag2.xml><?xml version="1.0" encoding="utf-8"?>
<p:tagLst xmlns:p="http://schemas.openxmlformats.org/presentationml/2006/main">
  <p:tag name="KSO_WM_UNIT_PLACING_PICTURE_USER_VIEWPORT" val="{&quot;height&quot;:5655,&quot;width&quot;:7500}"/>
</p:tagLst>
</file>

<file path=ppt/tags/tag3.xml><?xml version="1.0" encoding="utf-8"?>
<p:tagLst xmlns:p="http://schemas.openxmlformats.org/presentationml/2006/main">
  <p:tag name="KSO_WM_UNIT_TABLE_BEAUTIFY" val="smartTable{234dff67-9338-4a63-89e8-48bf0f9b11bf}"/>
</p:tagLst>
</file>

<file path=ppt/tags/tag4.xml><?xml version="1.0" encoding="utf-8"?>
<p:tagLst xmlns:p="http://schemas.openxmlformats.org/presentationml/2006/main">
  <p:tag name="KSO_WM_UNIT_PLACING_PICTURE_USER_VIEWPORT" val="{&quot;height&quot;:1791.1259842519685,&quot;width&quot;:1511.903937007874}"/>
</p:tagLst>
</file>

<file path=ppt/tags/tag5.xml><?xml version="1.0" encoding="utf-8"?>
<p:tagLst xmlns:p="http://schemas.openxmlformats.org/presentationml/2006/main">
  <p:tag name="KSO_WM_UNIT_PLACING_PICTURE_USER_VIEWPORT" val="{&quot;height&quot;:1791.1259842519685,&quot;width&quot;:1511.903937007874}"/>
</p:tagLst>
</file>

<file path=ppt/tags/tag6.xml><?xml version="1.0" encoding="utf-8"?>
<p:tagLst xmlns:p="http://schemas.openxmlformats.org/presentationml/2006/main">
  <p:tag name="KSO_WM_UNIT_TABLE_BEAUTIFY" val="smartTable{523ed0b7-c44e-455c-a515-232dd0568301}"/>
</p:tagLst>
</file>

<file path=ppt/tags/tag7.xml><?xml version="1.0" encoding="utf-8"?>
<p:tagLst xmlns:p="http://schemas.openxmlformats.org/presentationml/2006/main">
  <p:tag name="KSO_WM_UNIT_TABLE_BEAUTIFY" val="smartTable{523ed0b7-c44e-455c-a515-232dd0568301}"/>
</p:tagLst>
</file>

<file path=ppt/tags/tag8.xml><?xml version="1.0" encoding="utf-8"?>
<p:tagLst xmlns:p="http://schemas.openxmlformats.org/presentationml/2006/main">
  <p:tag name="KSO_WPP_MARK_KEY" val="c3c359ea-c3c7-492b-aee6-26218552cdda"/>
  <p:tag name="COMMONDATA" val="eyJoZGlkIjoiMzI1ZjMyZjM0M2IxNjBjYTQ1ZjNlYjlmMDEyMTVjMzc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1974</Words>
  <Application>WPS 演示</Application>
  <PresentationFormat>宽屏</PresentationFormat>
  <Paragraphs>280</Paragraphs>
  <Slides>31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华康海报体W12</vt:lpstr>
      <vt:lpstr>Cooper Black</vt:lpstr>
      <vt:lpstr>Arial Black</vt:lpstr>
      <vt:lpstr>Comic Sans MS</vt:lpstr>
      <vt:lpstr>Times New Roman</vt:lpstr>
      <vt:lpstr>华文新魏</vt:lpstr>
      <vt:lpstr>等线</vt:lpstr>
      <vt:lpstr>微软雅黑</vt:lpstr>
      <vt:lpstr>Arial Unicode MS</vt:lpstr>
      <vt:lpstr>等线 Light</vt:lpstr>
      <vt:lpstr>Calibri</vt:lpstr>
      <vt:lpstr>Times New Roman</vt:lpstr>
      <vt:lpstr>Elephant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merry</cp:lastModifiedBy>
  <cp:revision>19</cp:revision>
  <dcterms:created xsi:type="dcterms:W3CDTF">2021-08-17T13:32:00Z</dcterms:created>
  <dcterms:modified xsi:type="dcterms:W3CDTF">2022-12-14T06:45:35Z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3304D28982EB428488D38B2C6FE6F16F</vt:lpwstr>
  </property>
</Properties>
</file>