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3"/>
    <p:sldId id="257" r:id="rId4"/>
    <p:sldId id="258" r:id="rId5"/>
    <p:sldId id="259" r:id="rId6"/>
    <p:sldId id="260" r:id="rId7"/>
    <p:sldId id="263" r:id="rId8"/>
    <p:sldId id="262" r:id="rId9"/>
    <p:sldId id="261" r:id="rId10"/>
    <p:sldId id="266" r:id="rId11"/>
    <p:sldId id="264" r:id="rId12"/>
    <p:sldId id="267" r:id="rId13"/>
    <p:sldId id="269" r:id="rId14"/>
    <p:sldId id="268" r:id="rId16"/>
    <p:sldId id="270" r:id="rId17"/>
    <p:sldId id="273" r:id="rId18"/>
    <p:sldId id="274" r:id="rId19"/>
    <p:sldId id="275" r:id="rId20"/>
    <p:sldId id="272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7890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37891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eaLnBrk="1" hangingPunct="1"/>
            <a:r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t>状元成才路</a:t>
            </a:r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7892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eaLnBrk="1" hangingPunct="1"/>
            <a:r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t>状元成才路</a:t>
            </a:r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7890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37891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eaLnBrk="1" hangingPunct="1"/>
            <a:r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t>状元成才路</a:t>
            </a:r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7892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eaLnBrk="1" hangingPunct="1"/>
            <a:r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t>状元成才路</a:t>
            </a:r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39939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eaLnBrk="1" hangingPunct="1"/>
            <a:r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t>状元成才路</a:t>
            </a:r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40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eaLnBrk="1" hangingPunct="1"/>
            <a:r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t>状元成才路</a:t>
            </a:r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39939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 eaLnBrk="1" hangingPunct="1"/>
            <a:r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t>状元成才路</a:t>
            </a:r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40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eaLnBrk="1" hangingPunct="1"/>
            <a:r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t>状元成才路</a:t>
            </a:r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2"/>
          <p:cNvPicPr>
            <a:picLocks noChangeAspect="1"/>
          </p:cNvPicPr>
          <p:nvPr userDrawn="1"/>
        </p:nvPicPr>
        <p:blipFill>
          <a:blip r:embed="rId2"/>
          <a:srcRect l="46365" t="19498" r="134" b="2676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圆角矩形 2"/>
          <p:cNvSpPr/>
          <p:nvPr/>
        </p:nvSpPr>
        <p:spPr>
          <a:xfrm>
            <a:off x="325967" y="319617"/>
            <a:ext cx="11540067" cy="6218767"/>
          </a:xfrm>
          <a:prstGeom prst="roundRect">
            <a:avLst>
              <a:gd name="adj" fmla="val 53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4.xml"/><Relationship Id="rId4" Type="http://schemas.openxmlformats.org/officeDocument/2006/relationships/image" Target="../media/image2.png"/><Relationship Id="rId3" Type="http://schemas.openxmlformats.org/officeDocument/2006/relationships/tags" Target="../tags/tag63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6.xml"/><Relationship Id="rId2" Type="http://schemas.openxmlformats.org/officeDocument/2006/relationships/image" Target="../media/image3.jpeg"/><Relationship Id="rId1" Type="http://schemas.openxmlformats.org/officeDocument/2006/relationships/tags" Target="../tags/tag65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7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3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太阳系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8790" y="326390"/>
            <a:ext cx="11339830" cy="61918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911350" y="2672080"/>
            <a:ext cx="87763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>
                <a:latin typeface="楷体" panose="02010609060101010101" charset="-122"/>
                <a:ea typeface="楷体" panose="02010609060101010101" charset="-122"/>
              </a:rPr>
              <a:t>我们这个地球太</a:t>
            </a:r>
            <a:r>
              <a:rPr lang="zh-CN" sz="32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可爱</a:t>
            </a:r>
            <a:r>
              <a:rPr lang="zh-CN" sz="3200" b="0">
                <a:latin typeface="楷体" panose="02010609060101010101" charset="-122"/>
                <a:ea typeface="楷体" panose="02010609060101010101" charset="-122"/>
              </a:rPr>
              <a:t>了，同时又太容易</a:t>
            </a:r>
            <a:r>
              <a:rPr lang="zh-CN" sz="3200" b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破碎</a:t>
            </a:r>
            <a:r>
              <a:rPr lang="zh-CN" sz="3200" b="0">
                <a:latin typeface="楷体" panose="02010609060101010101" charset="-122"/>
                <a:ea typeface="楷体" panose="02010609060101010101" charset="-122"/>
              </a:rPr>
              <a:t>了！</a:t>
            </a:r>
            <a:endParaRPr lang="zh-CN" altLang="en-US" sz="3200" b="0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5"/>
          <p:cNvPicPr>
            <a:picLocks noChangeAspect="1"/>
          </p:cNvPicPr>
          <p:nvPr/>
        </p:nvPicPr>
        <p:blipFill>
          <a:blip r:embed="rId1"/>
          <a:srcRect l="5043" t="15076" r="7455" b="56364"/>
          <a:stretch>
            <a:fillRect/>
          </a:stretch>
        </p:blipFill>
        <p:spPr>
          <a:xfrm>
            <a:off x="1182370" y="1567815"/>
            <a:ext cx="9827260" cy="449643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182370" y="616585"/>
            <a:ext cx="79927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默读1-2自然段，从哪儿能感受到地球的可爱？</a:t>
            </a:r>
            <a:endParaRPr lang="zh-CN" altLang="en-US" sz="2800" b="1">
              <a:solidFill>
                <a:schemeClr val="accent1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2370" t="2206" r="22114" b="8354"/>
          <a:stretch>
            <a:fillRect/>
          </a:stretch>
        </p:blipFill>
        <p:spPr bwMode="auto">
          <a:xfrm>
            <a:off x="9236144" y="3820853"/>
            <a:ext cx="2644521" cy="2662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66" name="文本框 3"/>
          <p:cNvSpPr txBox="1"/>
          <p:nvPr/>
        </p:nvSpPr>
        <p:spPr>
          <a:xfrm>
            <a:off x="776817" y="1953684"/>
            <a:ext cx="8534400" cy="34524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p>
            <a:pPr indent="809625">
              <a:lnSpc>
                <a:spcPct val="120000"/>
              </a:lnSpc>
              <a:spcAft>
                <a:spcPts val="1200"/>
              </a:spcAft>
            </a:pPr>
            <a:r>
              <a:rPr lang="zh-CN" altLang="en-US" sz="3735" b="1" dirty="0">
                <a:latin typeface="楷体" panose="02010609060101010101" charset="-122"/>
                <a:ea typeface="楷体" panose="02010609060101010101" charset="-122"/>
              </a:rPr>
              <a:t>据有幸飞上太空的宇航员介绍，他们在天际遨游时遥望地球，映入眼帘的是一个晶莹的球体，上面蓝色和白色的纹痕相互交错，周围裹着一层薄薄的水蓝色“纱衣”。</a:t>
            </a:r>
            <a:endParaRPr lang="zh-CN" altLang="en-US" sz="3735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6817" y="1953684"/>
            <a:ext cx="8534400" cy="34524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p>
            <a:pPr indent="809625">
              <a:lnSpc>
                <a:spcPct val="120000"/>
              </a:lnSpc>
              <a:spcAft>
                <a:spcPts val="1200"/>
              </a:spcAft>
            </a:pPr>
            <a:r>
              <a:rPr lang="zh-CN" altLang="en-US" sz="3735" b="1" dirty="0">
                <a:latin typeface="楷体" panose="02010609060101010101" charset="-122"/>
                <a:ea typeface="楷体" panose="02010609060101010101" charset="-122"/>
              </a:rPr>
              <a:t>据有幸飞上太空的宇航员介绍，他们在天际遨游时遥望地球，映入眼帘的是一个</a:t>
            </a:r>
            <a:r>
              <a:rPr lang="zh-CN" altLang="en-US" sz="3735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晶莹的球体</a:t>
            </a:r>
            <a:r>
              <a:rPr lang="zh-CN" altLang="en-US" sz="3735" b="1" dirty="0">
                <a:latin typeface="楷体" panose="02010609060101010101" charset="-122"/>
                <a:ea typeface="楷体" panose="02010609060101010101" charset="-122"/>
              </a:rPr>
              <a:t>，上面</a:t>
            </a:r>
            <a:r>
              <a:rPr lang="zh-CN" altLang="en-US" sz="3735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蓝色和白色的纹痕相互交错</a:t>
            </a:r>
            <a:r>
              <a:rPr lang="zh-CN" altLang="en-US" sz="3735" b="1" dirty="0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3735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周围裹着一层薄薄的水蓝色“纱衣”</a:t>
            </a:r>
            <a:r>
              <a:rPr lang="zh-CN" altLang="en-US" sz="3735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735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7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charRg st="0" end="7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2308225" y="1731645"/>
            <a:ext cx="7575550" cy="3784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 sz="2800" b="0">
                <a:ea typeface="宋体" panose="02010600030101010101" pitchFamily="2" charset="-122"/>
              </a:rPr>
              <a:t>        </a:t>
            </a:r>
            <a:r>
              <a:rPr lang="zh-CN" sz="3200" b="0">
                <a:ea typeface="宋体" panose="02010600030101010101" pitchFamily="2" charset="-122"/>
              </a:rPr>
              <a:t>地球71%的面积是海洋，又被称作是“水球”，还有大气层中的云是白色的，海洋和大气层吸收和反射太阳光线，因此在宇宙中遥望地球，宛如一颗蔚蓝色的晶莹的星球。</a:t>
            </a:r>
            <a:endParaRPr lang="zh-CN" altLang="en-US" sz="3200" b="0"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5675" y="552450"/>
            <a:ext cx="1868805" cy="70675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4000"/>
              <a:t>资料袋</a:t>
            </a:r>
            <a:endParaRPr lang="zh-CN" altLang="en-US" sz="4000"/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2370" t="2206" r="22114" b="8354"/>
          <a:stretch>
            <a:fillRect/>
          </a:stretch>
        </p:blipFill>
        <p:spPr bwMode="auto">
          <a:xfrm>
            <a:off x="9236144" y="3820853"/>
            <a:ext cx="2644521" cy="2662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66" name="文本框 3"/>
          <p:cNvSpPr txBox="1"/>
          <p:nvPr/>
        </p:nvSpPr>
        <p:spPr>
          <a:xfrm>
            <a:off x="776817" y="1953684"/>
            <a:ext cx="8534400" cy="34524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p>
            <a:pPr indent="809625">
              <a:lnSpc>
                <a:spcPct val="120000"/>
              </a:lnSpc>
              <a:spcAft>
                <a:spcPts val="1200"/>
              </a:spcAft>
            </a:pPr>
            <a:r>
              <a:rPr lang="zh-CN" altLang="en-US" sz="3735" b="1" dirty="0">
                <a:latin typeface="楷体" panose="02010609060101010101" charset="-122"/>
                <a:ea typeface="楷体" panose="02010609060101010101" charset="-122"/>
              </a:rPr>
              <a:t>据有幸飞上太空的宇航员介绍，他们在天际遨游时遥望地球，映入眼帘的是一个晶莹的球体，上面蓝色和白色的纹痕相互交错，周围裹着一层薄薄的水蓝色“纱衣”。</a:t>
            </a:r>
            <a:endParaRPr lang="zh-CN" altLang="en-US" sz="3735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6817" y="1953684"/>
            <a:ext cx="8534400" cy="345249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p>
            <a:pPr indent="809625">
              <a:lnSpc>
                <a:spcPct val="120000"/>
              </a:lnSpc>
              <a:spcAft>
                <a:spcPts val="1200"/>
              </a:spcAft>
            </a:pPr>
            <a:r>
              <a:rPr lang="zh-CN" altLang="en-US" sz="3735" b="1" dirty="0">
                <a:latin typeface="楷体" panose="02010609060101010101" charset="-122"/>
                <a:ea typeface="楷体" panose="02010609060101010101" charset="-122"/>
              </a:rPr>
              <a:t>据有幸飞上太空的宇航员介绍，他们在天际遨游时遥望地球，映入眼帘的是一个</a:t>
            </a:r>
            <a:r>
              <a:rPr lang="zh-CN" altLang="en-US" sz="3735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晶莹的球体</a:t>
            </a:r>
            <a:r>
              <a:rPr lang="zh-CN" altLang="en-US" sz="3735" b="1" dirty="0">
                <a:latin typeface="楷体" panose="02010609060101010101" charset="-122"/>
                <a:ea typeface="楷体" panose="02010609060101010101" charset="-122"/>
              </a:rPr>
              <a:t>，上面</a:t>
            </a:r>
            <a:r>
              <a:rPr lang="zh-CN" altLang="en-US" sz="3735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蓝色和白色的纹痕相互交错</a:t>
            </a:r>
            <a:r>
              <a:rPr lang="zh-CN" altLang="en-US" sz="3735" b="1" dirty="0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3735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周围裹着一层薄薄的水蓝色“纱衣”</a:t>
            </a:r>
            <a:r>
              <a:rPr lang="zh-CN" altLang="en-US" sz="3735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735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4887384" y="5151607"/>
            <a:ext cx="1775884" cy="7690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1628" tIns="51628" rIns="51628" bIns="51628" spcCol="1270" anchor="ctr">
            <a:spAutoFit/>
          </a:bodyPr>
          <a:lstStyle>
            <a:defPPr>
              <a:defRPr lang="zh-CN"/>
            </a:defPPr>
            <a:lvl1pPr marL="0" lvl="0" indent="0" algn="ctr" defTabSz="1066800">
              <a:lnSpc>
                <a:spcPct val="90000"/>
              </a:lnSpc>
              <a:spcAft>
                <a:spcPct val="35000"/>
              </a:spcAft>
              <a:buNone/>
              <a:defRPr sz="2800" b="1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1066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sz="4265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形状</a:t>
            </a:r>
            <a:endParaRPr kumimoji="0" lang="zh-CN" altLang="en-US" sz="4265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7048500" y="5151607"/>
            <a:ext cx="1773767" cy="7690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1628" tIns="51628" rIns="51628" bIns="51628" spcCol="1270" anchor="ctr">
            <a:spAutoFit/>
          </a:bodyPr>
          <a:lstStyle>
            <a:defPPr>
              <a:defRPr lang="zh-CN"/>
            </a:defPPr>
            <a:lvl1pPr marL="0" lvl="0" indent="0" algn="ctr" defTabSz="1066800">
              <a:lnSpc>
                <a:spcPct val="90000"/>
              </a:lnSpc>
              <a:spcAft>
                <a:spcPct val="35000"/>
              </a:spcAft>
              <a:buNone/>
              <a:defRPr sz="2800" b="1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1066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sz="4265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颜色</a:t>
            </a:r>
            <a:endParaRPr kumimoji="0" lang="zh-CN" altLang="en-US" sz="4265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31004" y="1479550"/>
            <a:ext cx="10291233" cy="207137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zh-CN" altLang="en-US" sz="3735" b="1" dirty="0">
                <a:solidFill>
                  <a:srgbClr val="3333FF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3735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但是，在群星璀璨的宇宙中，地球是一个半径约为</a:t>
            </a:r>
            <a:r>
              <a:rPr lang="en-US" altLang="zh-CN" sz="3735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6400</a:t>
            </a:r>
            <a:r>
              <a:rPr lang="zh-CN" altLang="en-US" sz="3735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千米的星球。同茫茫宇宙相比，地球是渺小的。</a:t>
            </a:r>
            <a:r>
              <a:rPr lang="zh-CN" altLang="en-US" sz="373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它只有这么大，不会再长大。</a:t>
            </a:r>
            <a:endParaRPr lang="zh-CN" altLang="en-US" sz="3735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charRg st="0" end="5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charRg st="0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charRg st="0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31004" y="1479550"/>
            <a:ext cx="10291233" cy="207137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zh-CN" altLang="en-US" sz="3735" b="1" dirty="0">
                <a:solidFill>
                  <a:srgbClr val="3333FF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3735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但是，在群星璀璨的宇宙中，地球是一个半径约为</a:t>
            </a:r>
            <a:r>
              <a:rPr lang="en-US" altLang="zh-CN" sz="3735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6400</a:t>
            </a:r>
            <a:r>
              <a:rPr lang="zh-CN" altLang="en-US" sz="3735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千米</a:t>
            </a:r>
            <a:r>
              <a:rPr lang="zh-CN" altLang="en-US" sz="3735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的星球。同</a:t>
            </a:r>
            <a:r>
              <a:rPr lang="zh-CN" altLang="en-US" sz="3735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茫茫宇宙</a:t>
            </a:r>
            <a:r>
              <a:rPr lang="zh-CN" altLang="en-US" sz="3735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相比，地球是</a:t>
            </a:r>
            <a:r>
              <a:rPr lang="zh-CN" altLang="en-US" sz="3735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渺小</a:t>
            </a:r>
            <a:r>
              <a:rPr lang="zh-CN" altLang="en-US" sz="3735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的。它只有这么大，不会再长大。</a:t>
            </a:r>
            <a:endParaRPr lang="zh-CN" altLang="en-US" sz="3735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1239520" y="2180590"/>
            <a:ext cx="716915" cy="777240"/>
          </a:xfrm>
          <a:prstGeom prst="ellipse">
            <a:avLst/>
          </a:prstGeom>
          <a:noFill/>
          <a:ln w="57150">
            <a:solidFill>
              <a:schemeClr val="accent1">
                <a:shade val="50000"/>
                <a:alpha val="99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charRg st="0" end="5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charRg st="0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charRg st="0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2" grpId="0" animBg="1"/>
      <p:bldP spid="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5"/>
          <p:cNvPicPr>
            <a:picLocks noChangeAspect="1"/>
          </p:cNvPicPr>
          <p:nvPr/>
        </p:nvPicPr>
        <p:blipFill>
          <a:blip r:embed="rId1"/>
          <a:srcRect l="5043" t="15076" r="7455" b="56364"/>
          <a:stretch>
            <a:fillRect/>
          </a:stretch>
        </p:blipFill>
        <p:spPr>
          <a:xfrm>
            <a:off x="783590" y="328930"/>
            <a:ext cx="10445750" cy="47796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46810" y="5353685"/>
            <a:ext cx="971931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3200" b="1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sz="3200" b="1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地球，这位人类的母亲，这个生命的摇篮，是那样美丽壮观，和蔼可亲</a:t>
            </a:r>
            <a:r>
              <a:rPr lang="zh-CN" sz="2800" b="1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800" b="1">
              <a:solidFill>
                <a:schemeClr val="accent1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206" b="7779"/>
          <a:stretch>
            <a:fillRect/>
          </a:stretch>
        </p:blipFill>
        <p:spPr>
          <a:xfrm>
            <a:off x="0" y="1905"/>
            <a:ext cx="12189460" cy="685673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4"/>
          <p:cNvPicPr>
            <a:picLocks noChangeAspect="1"/>
          </p:cNvPicPr>
          <p:nvPr/>
        </p:nvPicPr>
        <p:blipFill>
          <a:blip r:embed="rId1"/>
          <a:srcRect l="1353" t="8311" r="800" b="5598"/>
          <a:stretch>
            <a:fillRect/>
          </a:stretch>
        </p:blipFill>
        <p:spPr>
          <a:xfrm rot="6840000">
            <a:off x="7019290" y="2353945"/>
            <a:ext cx="4713605" cy="3111500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2"/>
          <a:srcRect t="10952" r="7273"/>
          <a:stretch>
            <a:fillRect/>
          </a:stretch>
        </p:blipFill>
        <p:spPr>
          <a:xfrm rot="5760000">
            <a:off x="4991735" y="1759585"/>
            <a:ext cx="4806950" cy="3462655"/>
          </a:xfrm>
          <a:prstGeom prst="rect">
            <a:avLst/>
          </a:prstGeom>
        </p:spPr>
      </p:pic>
      <p:pic>
        <p:nvPicPr>
          <p:cNvPr id="4" name="图片 3" descr="2"/>
          <p:cNvPicPr>
            <a:picLocks noChangeAspect="1"/>
          </p:cNvPicPr>
          <p:nvPr/>
        </p:nvPicPr>
        <p:blipFill>
          <a:blip r:embed="rId3"/>
          <a:srcRect l="361" t="1472" r="3755" b="5639"/>
          <a:stretch>
            <a:fillRect/>
          </a:stretch>
        </p:blipFill>
        <p:spPr>
          <a:xfrm rot="4920000">
            <a:off x="2900680" y="1674495"/>
            <a:ext cx="4827270" cy="3507740"/>
          </a:xfrm>
          <a:prstGeom prst="rect">
            <a:avLst/>
          </a:prstGeom>
        </p:spPr>
      </p:pic>
      <p:pic>
        <p:nvPicPr>
          <p:cNvPr id="3" name="图片 2" descr="1"/>
          <p:cNvPicPr>
            <a:picLocks noChangeAspect="1"/>
          </p:cNvPicPr>
          <p:nvPr/>
        </p:nvPicPr>
        <p:blipFill>
          <a:blip r:embed="rId4"/>
          <a:srcRect l="610" t="5133" r="6070" b="5428"/>
          <a:stretch>
            <a:fillRect/>
          </a:stretch>
        </p:blipFill>
        <p:spPr>
          <a:xfrm rot="4200000">
            <a:off x="999490" y="2157730"/>
            <a:ext cx="4873625" cy="35032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1" name="图片 1"/>
          <p:cNvPicPr>
            <a:picLocks noChangeAspect="1"/>
          </p:cNvPicPr>
          <p:nvPr/>
        </p:nvPicPr>
        <p:blipFill>
          <a:blip r:embed="rId1"/>
          <a:srcRect b="9959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52115" y="1252220"/>
            <a:ext cx="6287770" cy="705485"/>
          </a:xfrm>
        </p:spPr>
        <p:txBody>
          <a:bodyPr>
            <a:noAutofit/>
          </a:bodyPr>
          <a:p>
            <a:r>
              <a:rPr lang="en-US" altLang="zh-CN" sz="5400">
                <a:solidFill>
                  <a:schemeClr val="bg1"/>
                </a:solidFill>
              </a:rPr>
              <a:t>19  </a:t>
            </a:r>
            <a:r>
              <a:rPr lang="zh-CN" altLang="en-US" sz="5400">
                <a:solidFill>
                  <a:schemeClr val="bg1"/>
                </a:solidFill>
              </a:rPr>
              <a:t>只有一个地球</a:t>
            </a:r>
            <a:endParaRPr lang="zh-CN" altLang="en-US" sz="54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405630" y="719455"/>
            <a:ext cx="30930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/>
              <a:t>听写词语</a:t>
            </a:r>
            <a:endParaRPr lang="zh-CN" altLang="en-US" sz="4000" b="1"/>
          </a:p>
        </p:txBody>
      </p:sp>
      <p:sp>
        <p:nvSpPr>
          <p:cNvPr id="5" name="文本框 4"/>
          <p:cNvSpPr txBox="1"/>
          <p:nvPr/>
        </p:nvSpPr>
        <p:spPr>
          <a:xfrm>
            <a:off x="2745740" y="2182495"/>
            <a:ext cx="6880225" cy="2676525"/>
          </a:xfrm>
          <a:prstGeom prst="rect">
            <a:avLst/>
          </a:prstGeom>
          <a:ln w="34925" cmpd="dbl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yínɡ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ɡuǒ     ǎi     </a:t>
            </a:r>
            <a:endParaRPr lang="en-US" altLang="zh-CN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晶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莹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包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裹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和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蔼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可亲 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矿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产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资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源  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kānɡ kǎi</a:t>
            </a:r>
            <a:r>
              <a:rPr lang="en-US" altLang="zh-CN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làn</a:t>
            </a:r>
            <a:endParaRPr lang="en-US" altLang="zh-CN" sz="24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慷慨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滥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用 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基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地  目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睹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椭圆 1"/>
          <p:cNvSpPr/>
          <p:nvPr/>
        </p:nvSpPr>
        <p:spPr>
          <a:xfrm>
            <a:off x="2808923" y="1435100"/>
            <a:ext cx="1068388" cy="1063625"/>
          </a:xfrm>
          <a:prstGeom prst="ellipse">
            <a:avLst/>
          </a:prstGeom>
          <a:noFill/>
          <a:ln w="28575">
            <a:solidFill>
              <a:srgbClr val="FFC00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223385" y="1435100"/>
            <a:ext cx="1063625" cy="1063625"/>
          </a:xfrm>
          <a:prstGeom prst="ellipse">
            <a:avLst/>
          </a:prstGeom>
          <a:noFill/>
          <a:ln w="28575">
            <a:solidFill>
              <a:srgbClr val="F79646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639435" y="1435100"/>
            <a:ext cx="1062038" cy="1063625"/>
          </a:xfrm>
          <a:prstGeom prst="ellipse">
            <a:avLst/>
          </a:prstGeom>
          <a:noFill/>
          <a:ln w="28575">
            <a:solidFill>
              <a:srgbClr val="FFC00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053898" y="1435100"/>
            <a:ext cx="1063625" cy="1063625"/>
          </a:xfrm>
          <a:prstGeom prst="ellipse">
            <a:avLst/>
          </a:prstGeom>
          <a:noFill/>
          <a:ln w="28575">
            <a:solidFill>
              <a:srgbClr val="FFC00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469948" y="1435100"/>
            <a:ext cx="1062038" cy="1063625"/>
          </a:xfrm>
          <a:prstGeom prst="ellipse">
            <a:avLst/>
          </a:prstGeom>
          <a:noFill/>
          <a:ln w="28575">
            <a:solidFill>
              <a:srgbClr val="FFC00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808923" y="2601913"/>
            <a:ext cx="1062038" cy="1063625"/>
          </a:xfrm>
          <a:prstGeom prst="ellipse">
            <a:avLst/>
          </a:prstGeom>
          <a:noFill/>
          <a:ln w="28575">
            <a:solidFill>
              <a:srgbClr val="00B05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223385" y="2601913"/>
            <a:ext cx="1063625" cy="1063625"/>
          </a:xfrm>
          <a:prstGeom prst="ellipse">
            <a:avLst/>
          </a:prstGeom>
          <a:noFill/>
          <a:ln w="28575">
            <a:solidFill>
              <a:srgbClr val="00B05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639435" y="2601913"/>
            <a:ext cx="1062038" cy="1063625"/>
          </a:xfrm>
          <a:prstGeom prst="ellipse">
            <a:avLst/>
          </a:prstGeom>
          <a:noFill/>
          <a:ln w="28575">
            <a:solidFill>
              <a:srgbClr val="0CB358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053898" y="2601913"/>
            <a:ext cx="1063625" cy="1063625"/>
          </a:xfrm>
          <a:prstGeom prst="ellipse">
            <a:avLst/>
          </a:prstGeom>
          <a:noFill/>
          <a:ln w="28575">
            <a:solidFill>
              <a:srgbClr val="FFC00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469948" y="2601913"/>
            <a:ext cx="1062038" cy="1063625"/>
          </a:xfrm>
          <a:prstGeom prst="ellipse">
            <a:avLst/>
          </a:prstGeom>
          <a:noFill/>
          <a:ln w="28575">
            <a:solidFill>
              <a:srgbClr val="0CB358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808923" y="3752850"/>
            <a:ext cx="1062038" cy="1063625"/>
          </a:xfrm>
          <a:prstGeom prst="ellipse">
            <a:avLst/>
          </a:prstGeom>
          <a:noFill/>
          <a:ln w="28575">
            <a:solidFill>
              <a:srgbClr val="FFC00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223385" y="3752850"/>
            <a:ext cx="1063625" cy="1063625"/>
          </a:xfrm>
          <a:prstGeom prst="ellipse">
            <a:avLst/>
          </a:prstGeom>
          <a:noFill/>
          <a:ln w="28575">
            <a:solidFill>
              <a:srgbClr val="00B050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20493" name="组合 13"/>
          <p:cNvGrpSpPr/>
          <p:nvPr/>
        </p:nvGrpSpPr>
        <p:grpSpPr>
          <a:xfrm>
            <a:off x="2796223" y="1377950"/>
            <a:ext cx="1087437" cy="1143000"/>
            <a:chOff x="1320999" y="1097513"/>
            <a:chExt cx="1200195" cy="1261884"/>
          </a:xfrm>
        </p:grpSpPr>
        <p:sp>
          <p:nvSpPr>
            <p:cNvPr id="20494" name="矩形 1"/>
            <p:cNvSpPr/>
            <p:nvPr/>
          </p:nvSpPr>
          <p:spPr>
            <a:xfrm>
              <a:off x="1320999" y="1151786"/>
              <a:ext cx="1200195" cy="1202342"/>
            </a:xfrm>
            <a:prstGeom prst="rect">
              <a:avLst/>
            </a:prstGeom>
            <a:noFill/>
            <a:ln w="19050" cap="flat" cmpd="sng">
              <a:solidFill>
                <a:srgbClr val="0DABD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 sz="140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0495" name="文本框 64">
              <a:hlinkClick r:id="" action="ppaction://noaction"/>
            </p:cNvPr>
            <p:cNvSpPr txBox="1"/>
            <p:nvPr/>
          </p:nvSpPr>
          <p:spPr>
            <a:xfrm>
              <a:off x="1352575" y="1097513"/>
              <a:ext cx="1163757" cy="126188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6600" b="1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莹</a:t>
              </a:r>
              <a:endParaRPr lang="zh-CN" altLang="en-US" sz="6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0496" name="组合 16"/>
          <p:cNvGrpSpPr/>
          <p:nvPr/>
        </p:nvGrpSpPr>
        <p:grpSpPr>
          <a:xfrm>
            <a:off x="4212273" y="1377950"/>
            <a:ext cx="1101725" cy="1143000"/>
            <a:chOff x="3085992" y="1098516"/>
            <a:chExt cx="1217462" cy="1262257"/>
          </a:xfrm>
        </p:grpSpPr>
        <p:sp>
          <p:nvSpPr>
            <p:cNvPr id="20497" name="矩形 1"/>
            <p:cNvSpPr/>
            <p:nvPr/>
          </p:nvSpPr>
          <p:spPr>
            <a:xfrm>
              <a:off x="3085992" y="1151786"/>
              <a:ext cx="1200195" cy="1202342"/>
            </a:xfrm>
            <a:prstGeom prst="rect">
              <a:avLst/>
            </a:prstGeom>
            <a:noFill/>
            <a:ln w="19050" cap="flat" cmpd="sng">
              <a:solidFill>
                <a:srgbClr val="0DABD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 sz="140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0498" name="文本框 64">
              <a:hlinkClick r:id="" action="ppaction://noaction"/>
            </p:cNvPr>
            <p:cNvSpPr txBox="1"/>
            <p:nvPr/>
          </p:nvSpPr>
          <p:spPr>
            <a:xfrm>
              <a:off x="3139699" y="1098516"/>
              <a:ext cx="1163755" cy="126225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6600" b="1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裹</a:t>
              </a:r>
              <a:endParaRPr lang="zh-CN" altLang="en-US" sz="6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0499" name="组合 19"/>
          <p:cNvGrpSpPr/>
          <p:nvPr/>
        </p:nvGrpSpPr>
        <p:grpSpPr>
          <a:xfrm>
            <a:off x="5626735" y="1370013"/>
            <a:ext cx="1096963" cy="1146175"/>
            <a:chOff x="4853261" y="1088911"/>
            <a:chExt cx="1211212" cy="1265217"/>
          </a:xfrm>
        </p:grpSpPr>
        <p:sp>
          <p:nvSpPr>
            <p:cNvPr id="20500" name="矩形 1"/>
            <p:cNvSpPr/>
            <p:nvPr/>
          </p:nvSpPr>
          <p:spPr>
            <a:xfrm>
              <a:off x="4853261" y="1151786"/>
              <a:ext cx="1200195" cy="1202342"/>
            </a:xfrm>
            <a:prstGeom prst="rect">
              <a:avLst/>
            </a:prstGeom>
            <a:noFill/>
            <a:ln w="19050" cap="flat" cmpd="sng">
              <a:solidFill>
                <a:srgbClr val="0DABD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 sz="140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0501" name="文本框 64">
              <a:hlinkClick r:id="" action="ppaction://noaction"/>
            </p:cNvPr>
            <p:cNvSpPr txBox="1"/>
            <p:nvPr/>
          </p:nvSpPr>
          <p:spPr>
            <a:xfrm>
              <a:off x="4900718" y="1088911"/>
              <a:ext cx="1163755" cy="122317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6600" b="1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篮</a:t>
              </a:r>
              <a:endParaRPr lang="zh-CN" altLang="en-US" sz="6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0502" name="组合 22"/>
          <p:cNvGrpSpPr/>
          <p:nvPr/>
        </p:nvGrpSpPr>
        <p:grpSpPr>
          <a:xfrm>
            <a:off x="7041198" y="1357313"/>
            <a:ext cx="1087437" cy="1158875"/>
            <a:chOff x="6618252" y="1073921"/>
            <a:chExt cx="1200195" cy="1279240"/>
          </a:xfrm>
        </p:grpSpPr>
        <p:sp>
          <p:nvSpPr>
            <p:cNvPr id="20503" name="矩形 1"/>
            <p:cNvSpPr/>
            <p:nvPr/>
          </p:nvSpPr>
          <p:spPr>
            <a:xfrm>
              <a:off x="6618252" y="1151786"/>
              <a:ext cx="1200195" cy="1201375"/>
            </a:xfrm>
            <a:prstGeom prst="rect">
              <a:avLst/>
            </a:prstGeom>
            <a:noFill/>
            <a:ln w="19050" cap="flat" cmpd="sng">
              <a:solidFill>
                <a:srgbClr val="0DABD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 sz="140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0504" name="文本框 64">
              <a:hlinkClick r:id="" action="ppaction://noaction"/>
            </p:cNvPr>
            <p:cNvSpPr txBox="1"/>
            <p:nvPr/>
          </p:nvSpPr>
          <p:spPr>
            <a:xfrm>
              <a:off x="6642316" y="1073921"/>
              <a:ext cx="1163757" cy="126293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6600" b="1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蔼</a:t>
              </a:r>
              <a:endParaRPr lang="zh-CN" altLang="en-US" sz="6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0505" name="组合 25"/>
          <p:cNvGrpSpPr/>
          <p:nvPr/>
        </p:nvGrpSpPr>
        <p:grpSpPr>
          <a:xfrm>
            <a:off x="8455660" y="1377950"/>
            <a:ext cx="1111250" cy="1143000"/>
            <a:chOff x="1336942" y="2753801"/>
            <a:chExt cx="1226559" cy="1261885"/>
          </a:xfrm>
        </p:grpSpPr>
        <p:sp>
          <p:nvSpPr>
            <p:cNvPr id="20506" name="矩形 1"/>
            <p:cNvSpPr/>
            <p:nvPr/>
          </p:nvSpPr>
          <p:spPr>
            <a:xfrm>
              <a:off x="1336942" y="2812234"/>
              <a:ext cx="1200194" cy="1201377"/>
            </a:xfrm>
            <a:prstGeom prst="rect">
              <a:avLst/>
            </a:prstGeom>
            <a:noFill/>
            <a:ln w="19050" cap="flat" cmpd="sng">
              <a:solidFill>
                <a:srgbClr val="0DABD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 sz="140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0507" name="文本框 64">
              <a:hlinkClick r:id="" action="ppaction://noaction"/>
            </p:cNvPr>
            <p:cNvSpPr txBox="1"/>
            <p:nvPr/>
          </p:nvSpPr>
          <p:spPr>
            <a:xfrm>
              <a:off x="1399746" y="2753801"/>
              <a:ext cx="1163755" cy="126188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6600" b="1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资</a:t>
              </a:r>
              <a:endParaRPr lang="zh-CN" altLang="en-US" sz="6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0508" name="组合 28"/>
          <p:cNvGrpSpPr/>
          <p:nvPr/>
        </p:nvGrpSpPr>
        <p:grpSpPr>
          <a:xfrm>
            <a:off x="2789873" y="2536825"/>
            <a:ext cx="1093787" cy="1144588"/>
            <a:chOff x="3091208" y="2771175"/>
            <a:chExt cx="1208642" cy="1262716"/>
          </a:xfrm>
        </p:grpSpPr>
        <p:sp>
          <p:nvSpPr>
            <p:cNvPr id="20509" name="矩形 1"/>
            <p:cNvSpPr/>
            <p:nvPr/>
          </p:nvSpPr>
          <p:spPr>
            <a:xfrm>
              <a:off x="3099656" y="2832514"/>
              <a:ext cx="1200194" cy="1201377"/>
            </a:xfrm>
            <a:prstGeom prst="rect">
              <a:avLst/>
            </a:prstGeom>
            <a:noFill/>
            <a:ln w="19050" cap="flat" cmpd="sng">
              <a:solidFill>
                <a:srgbClr val="0DABD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 sz="140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0510" name="文本框 64">
              <a:hlinkClick r:id="" action="ppaction://noaction"/>
            </p:cNvPr>
            <p:cNvSpPr txBox="1"/>
            <p:nvPr/>
          </p:nvSpPr>
          <p:spPr>
            <a:xfrm>
              <a:off x="3091208" y="2771175"/>
              <a:ext cx="1163755" cy="122490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6600" b="1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矿</a:t>
              </a:r>
              <a:endParaRPr lang="zh-CN" altLang="en-US" sz="6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0511" name="组合 31"/>
          <p:cNvGrpSpPr/>
          <p:nvPr/>
        </p:nvGrpSpPr>
        <p:grpSpPr>
          <a:xfrm>
            <a:off x="4212273" y="2541588"/>
            <a:ext cx="1087437" cy="1143000"/>
            <a:chOff x="4862370" y="2776401"/>
            <a:chExt cx="1200194" cy="1261883"/>
          </a:xfrm>
        </p:grpSpPr>
        <p:sp>
          <p:nvSpPr>
            <p:cNvPr id="20512" name="矩形 1"/>
            <p:cNvSpPr/>
            <p:nvPr/>
          </p:nvSpPr>
          <p:spPr>
            <a:xfrm>
              <a:off x="4862370" y="2832514"/>
              <a:ext cx="1200194" cy="1201377"/>
            </a:xfrm>
            <a:prstGeom prst="rect">
              <a:avLst/>
            </a:prstGeom>
            <a:noFill/>
            <a:ln w="19050" cap="flat" cmpd="sng">
              <a:solidFill>
                <a:srgbClr val="0DABD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 sz="140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0513" name="文本框 64">
              <a:hlinkClick r:id="" action="ppaction://noaction"/>
            </p:cNvPr>
            <p:cNvSpPr txBox="1"/>
            <p:nvPr/>
          </p:nvSpPr>
          <p:spPr>
            <a:xfrm>
              <a:off x="4893892" y="2776401"/>
              <a:ext cx="1163755" cy="126188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6600" b="1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慷</a:t>
              </a:r>
              <a:endParaRPr lang="zh-CN" altLang="en-US" sz="6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0514" name="组合 34"/>
          <p:cNvGrpSpPr/>
          <p:nvPr/>
        </p:nvGrpSpPr>
        <p:grpSpPr>
          <a:xfrm>
            <a:off x="5626735" y="2528888"/>
            <a:ext cx="1114425" cy="1152525"/>
            <a:chOff x="6622807" y="2762940"/>
            <a:chExt cx="1229445" cy="1270951"/>
          </a:xfrm>
        </p:grpSpPr>
        <p:sp>
          <p:nvSpPr>
            <p:cNvPr id="20515" name="矩形 1"/>
            <p:cNvSpPr/>
            <p:nvPr/>
          </p:nvSpPr>
          <p:spPr>
            <a:xfrm>
              <a:off x="6622807" y="2832514"/>
              <a:ext cx="1200196" cy="1201377"/>
            </a:xfrm>
            <a:prstGeom prst="rect">
              <a:avLst/>
            </a:prstGeom>
            <a:noFill/>
            <a:ln w="19050" cap="flat" cmpd="sng">
              <a:solidFill>
                <a:srgbClr val="0DABD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 sz="140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0516" name="文本框 64">
              <a:hlinkClick r:id="" action="ppaction://noaction"/>
            </p:cNvPr>
            <p:cNvSpPr txBox="1"/>
            <p:nvPr/>
          </p:nvSpPr>
          <p:spPr>
            <a:xfrm>
              <a:off x="6688495" y="2762940"/>
              <a:ext cx="1163757" cy="126191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6600" b="1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慨</a:t>
              </a:r>
              <a:endParaRPr lang="zh-CN" altLang="en-US" sz="6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0517" name="组合 37"/>
          <p:cNvGrpSpPr/>
          <p:nvPr/>
        </p:nvGrpSpPr>
        <p:grpSpPr>
          <a:xfrm>
            <a:off x="7041198" y="2528888"/>
            <a:ext cx="1087437" cy="1152525"/>
            <a:chOff x="6622807" y="2762938"/>
            <a:chExt cx="1200195" cy="1270953"/>
          </a:xfrm>
        </p:grpSpPr>
        <p:sp>
          <p:nvSpPr>
            <p:cNvPr id="20518" name="矩形 1"/>
            <p:cNvSpPr/>
            <p:nvPr/>
          </p:nvSpPr>
          <p:spPr>
            <a:xfrm>
              <a:off x="6622807" y="2832514"/>
              <a:ext cx="1200195" cy="1201377"/>
            </a:xfrm>
            <a:prstGeom prst="rect">
              <a:avLst/>
            </a:prstGeom>
            <a:noFill/>
            <a:ln w="19050" cap="flat" cmpd="sng">
              <a:solidFill>
                <a:srgbClr val="0DABD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 sz="140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0519" name="文本框 64">
              <a:hlinkClick r:id="" action="ppaction://noaction"/>
            </p:cNvPr>
            <p:cNvSpPr txBox="1"/>
            <p:nvPr/>
          </p:nvSpPr>
          <p:spPr>
            <a:xfrm>
              <a:off x="6646877" y="2762938"/>
              <a:ext cx="1163757" cy="122284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6600" b="1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贡</a:t>
              </a:r>
              <a:endParaRPr lang="zh-CN" altLang="en-US" sz="6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0520" name="组合 40"/>
          <p:cNvGrpSpPr/>
          <p:nvPr/>
        </p:nvGrpSpPr>
        <p:grpSpPr>
          <a:xfrm>
            <a:off x="8455660" y="2532063"/>
            <a:ext cx="1087438" cy="1149350"/>
            <a:chOff x="6622807" y="2766735"/>
            <a:chExt cx="1200195" cy="1267156"/>
          </a:xfrm>
        </p:grpSpPr>
        <p:sp>
          <p:nvSpPr>
            <p:cNvPr id="20521" name="矩形 1"/>
            <p:cNvSpPr/>
            <p:nvPr/>
          </p:nvSpPr>
          <p:spPr>
            <a:xfrm>
              <a:off x="6622807" y="2832514"/>
              <a:ext cx="1200195" cy="1201377"/>
            </a:xfrm>
            <a:prstGeom prst="rect">
              <a:avLst/>
            </a:prstGeom>
            <a:noFill/>
            <a:ln w="19050" cap="flat" cmpd="sng">
              <a:solidFill>
                <a:srgbClr val="0DABD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 sz="140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0522" name="文本框 64">
              <a:hlinkClick r:id="" action="ppaction://noaction"/>
            </p:cNvPr>
            <p:cNvSpPr txBox="1"/>
            <p:nvPr/>
          </p:nvSpPr>
          <p:spPr>
            <a:xfrm>
              <a:off x="6633053" y="2766735"/>
              <a:ext cx="1163757" cy="126191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6600" b="1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滥</a:t>
              </a:r>
              <a:endParaRPr lang="zh-CN" altLang="en-US" sz="6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0523" name="组合 43"/>
          <p:cNvGrpSpPr/>
          <p:nvPr/>
        </p:nvGrpSpPr>
        <p:grpSpPr>
          <a:xfrm>
            <a:off x="2796223" y="3690938"/>
            <a:ext cx="1092200" cy="1143000"/>
            <a:chOff x="6622807" y="2782884"/>
            <a:chExt cx="1204767" cy="1261915"/>
          </a:xfrm>
        </p:grpSpPr>
        <p:sp>
          <p:nvSpPr>
            <p:cNvPr id="20524" name="矩形 1"/>
            <p:cNvSpPr/>
            <p:nvPr/>
          </p:nvSpPr>
          <p:spPr>
            <a:xfrm>
              <a:off x="6622807" y="2832514"/>
              <a:ext cx="1200196" cy="1201377"/>
            </a:xfrm>
            <a:prstGeom prst="rect">
              <a:avLst/>
            </a:prstGeom>
            <a:noFill/>
            <a:ln w="19050" cap="flat" cmpd="sng">
              <a:solidFill>
                <a:srgbClr val="0DABD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 sz="140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0525" name="文本框 64">
              <a:hlinkClick r:id="" action="ppaction://noaction"/>
            </p:cNvPr>
            <p:cNvSpPr txBox="1"/>
            <p:nvPr/>
          </p:nvSpPr>
          <p:spPr>
            <a:xfrm>
              <a:off x="6663817" y="2782884"/>
              <a:ext cx="1163757" cy="126191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6600" b="1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基</a:t>
              </a:r>
              <a:endParaRPr lang="zh-CN" altLang="en-US" sz="6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0526" name="组合 46"/>
          <p:cNvGrpSpPr/>
          <p:nvPr/>
        </p:nvGrpSpPr>
        <p:grpSpPr>
          <a:xfrm>
            <a:off x="4202748" y="3694113"/>
            <a:ext cx="1096962" cy="1130300"/>
            <a:chOff x="6612235" y="2787228"/>
            <a:chExt cx="1210767" cy="1246663"/>
          </a:xfrm>
        </p:grpSpPr>
        <p:sp>
          <p:nvSpPr>
            <p:cNvPr id="20527" name="矩形 1"/>
            <p:cNvSpPr/>
            <p:nvPr/>
          </p:nvSpPr>
          <p:spPr>
            <a:xfrm>
              <a:off x="6622807" y="2832514"/>
              <a:ext cx="1200195" cy="1201377"/>
            </a:xfrm>
            <a:prstGeom prst="rect">
              <a:avLst/>
            </a:prstGeom>
            <a:noFill/>
            <a:ln w="19050" cap="flat" cmpd="sng">
              <a:solidFill>
                <a:srgbClr val="0DABD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 sz="140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0528" name="文本框 64">
              <a:hlinkClick r:id="" action="ppaction://noaction"/>
            </p:cNvPr>
            <p:cNvSpPr txBox="1"/>
            <p:nvPr/>
          </p:nvSpPr>
          <p:spPr>
            <a:xfrm>
              <a:off x="6612235" y="2787228"/>
              <a:ext cx="1163757" cy="122284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6600" b="1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睹</a:t>
              </a:r>
              <a:endParaRPr lang="zh-CN" altLang="en-US" sz="6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8555673" y="3910013"/>
            <a:ext cx="887412" cy="7381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p>
            <a:pPr algn="ctr"/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左右结构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766435" y="3910013"/>
            <a:ext cx="901700" cy="7381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p>
            <a:pPr algn="ctr"/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上下结构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7042785" y="3910013"/>
            <a:ext cx="1095375" cy="7381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p>
            <a:pPr algn="ctr"/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上中下结构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50" grpId="0"/>
      <p:bldP spid="51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1411605" y="1160780"/>
            <a:ext cx="1135063" cy="1236663"/>
            <a:chOff x="1100138" y="2816123"/>
            <a:chExt cx="1135062" cy="1236663"/>
          </a:xfrm>
        </p:grpSpPr>
        <p:sp>
          <p:nvSpPr>
            <p:cNvPr id="22530" name="矩形 1"/>
            <p:cNvSpPr/>
            <p:nvPr/>
          </p:nvSpPr>
          <p:spPr>
            <a:xfrm>
              <a:off x="1100138" y="2932011"/>
              <a:ext cx="1135062" cy="112077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 sz="32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531" name="文本框 86"/>
            <p:cNvSpPr txBox="1"/>
            <p:nvPr/>
          </p:nvSpPr>
          <p:spPr>
            <a:xfrm>
              <a:off x="1104900" y="2816123"/>
              <a:ext cx="1128713" cy="120015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7200" b="1" dirty="0">
                  <a:latin typeface="楷体" panose="02010609060101010101" charset="-122"/>
                  <a:ea typeface="楷体" panose="02010609060101010101" charset="-122"/>
                </a:rPr>
                <a:t>慷</a:t>
              </a:r>
              <a:endParaRPr lang="zh-CN" altLang="en-US" sz="72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5" name="文本框 3"/>
          <p:cNvSpPr txBox="1"/>
          <p:nvPr/>
        </p:nvSpPr>
        <p:spPr>
          <a:xfrm>
            <a:off x="2919730" y="1276668"/>
            <a:ext cx="6351588" cy="103346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   最后四笔是点、提、撇、捺，不要写成“水”。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411605" y="2562543"/>
            <a:ext cx="1135063" cy="1236662"/>
            <a:chOff x="1100138" y="2816123"/>
            <a:chExt cx="1135062" cy="1236663"/>
          </a:xfrm>
        </p:grpSpPr>
        <p:sp>
          <p:nvSpPr>
            <p:cNvPr id="22534" name="矩形 1"/>
            <p:cNvSpPr/>
            <p:nvPr/>
          </p:nvSpPr>
          <p:spPr>
            <a:xfrm>
              <a:off x="1100138" y="2932011"/>
              <a:ext cx="1135062" cy="112077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 sz="32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535" name="文本框 86"/>
            <p:cNvSpPr txBox="1"/>
            <p:nvPr/>
          </p:nvSpPr>
          <p:spPr>
            <a:xfrm>
              <a:off x="1104900" y="2816123"/>
              <a:ext cx="1128713" cy="120015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7200" b="1" dirty="0">
                  <a:latin typeface="楷体" panose="02010609060101010101" charset="-122"/>
                  <a:ea typeface="楷体" panose="02010609060101010101" charset="-122"/>
                </a:rPr>
                <a:t>裹</a:t>
              </a:r>
              <a:endParaRPr lang="zh-CN" altLang="en-US" sz="72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9" name="文本框 3"/>
          <p:cNvSpPr txBox="1"/>
          <p:nvPr/>
        </p:nvSpPr>
        <p:spPr>
          <a:xfrm>
            <a:off x="2921318" y="2513330"/>
            <a:ext cx="6245225" cy="155003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   中间的“果”要写得小一些、扁一些，与下面的部件穿插避让，以免整个字太长。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425893" y="3962718"/>
            <a:ext cx="1135062" cy="1236662"/>
            <a:chOff x="1100138" y="2816123"/>
            <a:chExt cx="1135062" cy="1236663"/>
          </a:xfrm>
        </p:grpSpPr>
        <p:sp>
          <p:nvSpPr>
            <p:cNvPr id="22538" name="矩形 1"/>
            <p:cNvSpPr/>
            <p:nvPr/>
          </p:nvSpPr>
          <p:spPr>
            <a:xfrm>
              <a:off x="1100138" y="2932011"/>
              <a:ext cx="1135062" cy="112077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zh-CN" altLang="en-US" sz="32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539" name="文本框 86"/>
            <p:cNvSpPr txBox="1"/>
            <p:nvPr/>
          </p:nvSpPr>
          <p:spPr>
            <a:xfrm>
              <a:off x="1104900" y="2816123"/>
              <a:ext cx="1128713" cy="120015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zh-CN" altLang="en-US" sz="7200" b="1" dirty="0">
                  <a:latin typeface="楷体" panose="02010609060101010101" charset="-122"/>
                  <a:ea typeface="楷体" panose="02010609060101010101" charset="-122"/>
                </a:rPr>
                <a:t>基</a:t>
              </a:r>
              <a:endParaRPr lang="zh-CN" altLang="en-US" sz="72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3" name="文本框 3"/>
          <p:cNvSpPr txBox="1"/>
          <p:nvPr/>
        </p:nvSpPr>
        <p:spPr>
          <a:xfrm>
            <a:off x="2919730" y="4234180"/>
            <a:ext cx="6351588" cy="9652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 anchorCtr="0"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上面的部件撇捺要舒展，包住下面的“土”。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5"/>
          <p:cNvPicPr>
            <a:picLocks noChangeAspect="1"/>
          </p:cNvPicPr>
          <p:nvPr/>
        </p:nvPicPr>
        <p:blipFill>
          <a:blip r:embed="rId1"/>
          <a:srcRect t="5435" r="4672" b="3259"/>
          <a:stretch>
            <a:fillRect/>
          </a:stretch>
        </p:blipFill>
        <p:spPr>
          <a:xfrm>
            <a:off x="123825" y="85725"/>
            <a:ext cx="4980940" cy="6687185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/>
        </p:nvPicPr>
        <p:blipFill>
          <a:blip r:embed="rId2"/>
          <a:srcRect t="5213" r="-552" b="4574"/>
          <a:stretch>
            <a:fillRect/>
          </a:stretch>
        </p:blipFill>
        <p:spPr>
          <a:xfrm>
            <a:off x="5104765" y="85725"/>
            <a:ext cx="4982845" cy="65004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2285" y="855345"/>
            <a:ext cx="286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1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2285" y="1948180"/>
            <a:ext cx="286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2285" y="2763520"/>
            <a:ext cx="286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3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2285" y="3849370"/>
            <a:ext cx="286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4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2285" y="4935220"/>
            <a:ext cx="286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5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2285" y="5510530"/>
            <a:ext cx="286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6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90185" y="725805"/>
            <a:ext cx="286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7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290185" y="1579880"/>
            <a:ext cx="286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8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90185" y="2145665"/>
            <a:ext cx="286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9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803765" y="2689860"/>
            <a:ext cx="238823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sz="2800" b="1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默读课文，找出关键句，想想课文讲了哪几个方面的内容？</a:t>
            </a:r>
            <a:endParaRPr lang="zh-CN" altLang="en-US" sz="2800" b="1">
              <a:solidFill>
                <a:schemeClr val="accent1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5"/>
          <p:cNvPicPr>
            <a:picLocks noChangeAspect="1"/>
          </p:cNvPicPr>
          <p:nvPr/>
        </p:nvPicPr>
        <p:blipFill>
          <a:blip r:embed="rId1"/>
          <a:srcRect t="5435" r="4672" b="3259"/>
          <a:stretch>
            <a:fillRect/>
          </a:stretch>
        </p:blipFill>
        <p:spPr>
          <a:xfrm>
            <a:off x="123825" y="85725"/>
            <a:ext cx="4980940" cy="6687185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/>
        </p:nvPicPr>
        <p:blipFill>
          <a:blip r:embed="rId2"/>
          <a:srcRect t="5213" r="-552" b="4574"/>
          <a:stretch>
            <a:fillRect/>
          </a:stretch>
        </p:blipFill>
        <p:spPr>
          <a:xfrm>
            <a:off x="5104765" y="85725"/>
            <a:ext cx="4982845" cy="65004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2285" y="855345"/>
            <a:ext cx="286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1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2285" y="1948180"/>
            <a:ext cx="286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2285" y="2763520"/>
            <a:ext cx="286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3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2285" y="3849370"/>
            <a:ext cx="286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4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2285" y="4935220"/>
            <a:ext cx="286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5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2285" y="5510530"/>
            <a:ext cx="286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6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90185" y="725805"/>
            <a:ext cx="286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7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290185" y="1579880"/>
            <a:ext cx="286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8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90185" y="2145665"/>
            <a:ext cx="286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9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803765" y="2689860"/>
            <a:ext cx="238823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sz="2800" b="1">
                <a:solidFill>
                  <a:schemeClr val="accent1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默读课文，找出关键句，想想课文讲了哪几个方面的内容？</a:t>
            </a:r>
            <a:endParaRPr lang="zh-CN" altLang="en-US" sz="2800" b="1">
              <a:solidFill>
                <a:schemeClr val="accent1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2958465" y="1741170"/>
            <a:ext cx="2065020" cy="152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502285" y="2001520"/>
            <a:ext cx="2810510" cy="127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1247775" y="2513965"/>
            <a:ext cx="2065020" cy="152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875030" y="3051175"/>
            <a:ext cx="2252980" cy="444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2958465" y="6075680"/>
            <a:ext cx="2065020" cy="152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373380" y="6337300"/>
            <a:ext cx="2065020" cy="152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5290185" y="2955290"/>
            <a:ext cx="2322830" cy="31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9003665" y="2689860"/>
            <a:ext cx="782320" cy="222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370*4317*1116*111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5B98E4"/>
  <p:tag name="KSO_WM_UNIT_MEDIACOVER_TRANSPARENCY" val="0.2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UNIT_PLACING_PICTURE_USER_VIEWPORT" val="{&quot;height&quot;:8100,&quot;width&quot;:14400}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884</Words>
  <Application>WPS 演示</Application>
  <PresentationFormat>宽屏</PresentationFormat>
  <Paragraphs>117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楷体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李磊</cp:lastModifiedBy>
  <cp:revision>152</cp:revision>
  <dcterms:created xsi:type="dcterms:W3CDTF">2019-06-19T02:08:00Z</dcterms:created>
  <dcterms:modified xsi:type="dcterms:W3CDTF">2021-11-16T11:58:20Z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B7380C578CB749BCA2939BAC5C931EB0</vt:lpwstr>
  </property>
</Properties>
</file>