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24" r:id="rId3"/>
    <p:sldId id="327" r:id="rId4"/>
    <p:sldId id="330" r:id="rId5"/>
    <p:sldId id="326" r:id="rId6"/>
    <p:sldId id="277" r:id="rId7"/>
    <p:sldId id="325" r:id="rId8"/>
    <p:sldId id="305" r:id="rId9"/>
    <p:sldId id="304" r:id="rId10"/>
    <p:sldId id="299" r:id="rId11"/>
    <p:sldId id="294" r:id="rId12"/>
    <p:sldId id="298" r:id="rId13"/>
    <p:sldId id="273" r:id="rId14"/>
    <p:sldId id="276" r:id="rId15"/>
    <p:sldId id="278" r:id="rId16"/>
    <p:sldId id="280" r:id="rId17"/>
    <p:sldId id="281" r:id="rId18"/>
    <p:sldId id="260" r:id="rId19"/>
    <p:sldId id="261" r:id="rId20"/>
    <p:sldId id="275" r:id="rId21"/>
    <p:sldId id="323" r:id="rId22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DDFFDD"/>
    <a:srgbClr val="CCFFCC"/>
    <a:srgbClr val="99FFCC"/>
    <a:srgbClr val="CCFFFF"/>
    <a:srgbClr val="FFFF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3"/>
    <p:restoredTop sz="94660"/>
  </p:normalViewPr>
  <p:slideViewPr>
    <p:cSldViewPr showGuides="1">
      <p:cViewPr varScale="1">
        <p:scale>
          <a:sx n="117" d="100"/>
          <a:sy n="117" d="100"/>
        </p:scale>
        <p:origin x="1332" y="96"/>
      </p:cViewPr>
      <p:guideLst>
        <p:guide orient="horz" pos="167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2023/12/25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887305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2023/12/25</a:t>
            </a:fld>
            <a:endParaRPr lang="zh-CN" altLang="en-US" strike="noStrike" noProof="1"/>
          </a:p>
        </p:txBody>
      </p:sp>
      <p:sp>
        <p:nvSpPr>
          <p:cNvPr id="819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9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902162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122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336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821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92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9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279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878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738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807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251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860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41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98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98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874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588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373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131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421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00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57D55-5AFB-472A-8AC7-91B121AB3E2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宋体" panose="02010600030101010101" pitchFamily="2" charset="-122"/>
                <a:cs typeface="+mn-cs"/>
              </a:rPr>
              <a:t>2023/12/25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等线" panose="02010600030101010101" charset="-122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57D55-5AFB-472A-8AC7-91B121AB3E2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宋体" panose="02010600030101010101" pitchFamily="2" charset="-122"/>
                <a:cs typeface="+mn-cs"/>
              </a:rPr>
              <a:t>2023/12/25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等线" panose="02010600030101010101" charset="-122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57D55-5AFB-472A-8AC7-91B121AB3E2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宋体" panose="02010600030101010101" pitchFamily="2" charset="-122"/>
                <a:cs typeface="+mn-cs"/>
              </a:rPr>
              <a:t>2023/12/25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等线" panose="02010600030101010101" charset="-122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57D55-5AFB-472A-8AC7-91B121AB3E2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宋体" panose="02010600030101010101" pitchFamily="2" charset="-122"/>
                <a:cs typeface="+mn-cs"/>
              </a:rPr>
              <a:t>2023/12/25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等线" panose="02010600030101010101" charset="-122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D57D55-5AFB-472A-8AC7-91B121AB3E2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宋体" panose="02010600030101010101" pitchFamily="2" charset="-122"/>
                <a:cs typeface="+mn-cs"/>
              </a:rPr>
              <a:t>2023/12/25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等线" panose="02010600030101010101" charset="-122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-28575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file:///K:\&#26032;&#29256;&#21171;&#25216;&#20809;&#30424;&#25991;&#20214;\&#21171;&#21160;&#19982;&#25216;&#26415;&#37197;&#22871;&#25945;&#23398;&#36719;&#20214;&#20116;&#19978;\pro\&#25945;&#23398;&#35838;&#20214;\08%20&#36855;&#23467;&#30424;&#25945;&#23398;&#35838;&#20214;02\&#26102;&#38388;.wav" TargetMode="External"/><Relationship Id="rId1" Type="http://schemas.microsoft.com/office/2007/relationships/media" Target="file:///K:\&#26032;&#29256;&#21171;&#25216;&#20809;&#30424;&#25991;&#20214;\&#21171;&#21160;&#19982;&#25216;&#26415;&#37197;&#22871;&#25945;&#23398;&#36719;&#20214;&#20116;&#19978;\pro\&#25945;&#23398;&#35838;&#20214;\08%20&#36855;&#23467;&#30424;&#25945;&#23398;&#35838;&#20214;02\&#26102;&#38388;.wav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9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20.png"/><Relationship Id="rId3" Type="http://schemas.openxmlformats.org/officeDocument/2006/relationships/image" Target="../media/image9.jpeg"/><Relationship Id="rId7" Type="http://schemas.openxmlformats.org/officeDocument/2006/relationships/image" Target="../media/image40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14.pn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audio" Target="file:///K:\&#26032;&#29256;&#21171;&#25216;&#20809;&#30424;&#25991;&#20214;\&#21171;&#21160;&#19982;&#25216;&#26415;&#37197;&#22871;&#25945;&#23398;&#36719;&#20214;&#20116;&#19978;\pro\&#25945;&#23398;&#35838;&#20214;\08%20&#36855;&#23467;&#30424;&#25945;&#23398;&#35838;&#20214;02\&#27969;&#21160;&#30340;&#22478;&#24066;.mp3" TargetMode="External"/><Relationship Id="rId1" Type="http://schemas.microsoft.com/office/2007/relationships/media" Target="file:///K:\&#26032;&#29256;&#21171;&#25216;&#20809;&#30424;&#25991;&#20214;\&#21171;&#21160;&#19982;&#25216;&#26415;&#37197;&#22871;&#25945;&#23398;&#36719;&#20214;&#20116;&#19978;\pro\&#25945;&#23398;&#35838;&#20214;\08%20&#36855;&#23467;&#30424;&#25945;&#23398;&#35838;&#20214;02\&#27969;&#21160;&#30340;&#22478;&#24066;.mp3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3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79525" y="724230"/>
            <a:ext cx="6321425" cy="962953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28000"/>
              </a:prstClr>
            </a:outerShdw>
          </a:effectLst>
        </p:spPr>
        <p:txBody>
          <a:bodyPr lIns="270000" tIns="270000" rIns="270000" bIns="135000" anchor="ctr">
            <a:spAutoFit/>
          </a:bodyPr>
          <a:lstStyle/>
          <a:p>
            <a:pPr algn="ctr"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劳动教师教学用书</a:t>
            </a:r>
            <a:r>
              <a:rPr kumimoji="0" lang="zh-CN" altLang="en-US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配套教学课件  五年级上册</a:t>
            </a:r>
          </a:p>
          <a:p>
            <a:pPr marR="0" algn="ctr" defTabSz="914400">
              <a:buClrTx/>
              <a:buSzTx/>
              <a:buFontTx/>
              <a:defRPr/>
            </a:pPr>
            <a:endParaRPr kumimoji="0" lang="zh-CN" altLang="en-US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220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8525" y="247650"/>
            <a:ext cx="5445125" cy="406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758911">
            <a:off x="7924006" y="-969169"/>
            <a:ext cx="615950" cy="20431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224" name="图片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6325" y="-87312"/>
            <a:ext cx="1814513" cy="185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8"/>
          <p:cNvSpPr txBox="1"/>
          <p:nvPr/>
        </p:nvSpPr>
        <p:spPr>
          <a:xfrm>
            <a:off x="29845" y="1216660"/>
            <a:ext cx="9011285" cy="1462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0" tIns="360000" rIns="360000" bIns="180000" anchor="ctr"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6000" b="1" baseline="0" noProof="0" dirty="0">
                <a:solidFill>
                  <a:srgbClr val="FFD85D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迷宫盘的制作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59435" y="2886075"/>
            <a:ext cx="8095615" cy="2136140"/>
            <a:chOff x="1757" y="5773"/>
            <a:chExt cx="16650" cy="439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8278">
              <a:off x="1757" y="6632"/>
              <a:ext cx="1462" cy="242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图片122421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6527" y="6312"/>
              <a:ext cx="1881" cy="38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图片122421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57" y="5773"/>
              <a:ext cx="1459" cy="41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1" descr="未标题-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模版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5115"/>
            <a:ext cx="2846705" cy="40513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58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-573087" y="-428625"/>
            <a:ext cx="1841500" cy="1992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pic>
        <p:nvPicPr>
          <p:cNvPr id="73" name="时间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068888" y="2998788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标题 1"/>
          <p:cNvSpPr>
            <a:spLocks noGrp="1"/>
          </p:cNvSpPr>
          <p:nvPr>
            <p:ph type="title"/>
          </p:nvPr>
        </p:nvSpPr>
        <p:spPr>
          <a:xfrm>
            <a:off x="-836930" y="160338"/>
            <a:ext cx="5214938" cy="642938"/>
          </a:xfrm>
        </p:spPr>
        <p:txBody>
          <a:bodyPr vert="horz" wrap="square" lIns="91440" tIns="45720" rIns="91440" bIns="4572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kern="0" cap="none" spc="0" normalizeH="0" baseline="0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1</a:t>
            </a:r>
            <a:r>
              <a:rPr kumimoji="0" lang="zh-CN" altLang="en-US" sz="2400" b="1" i="0" u="none" strike="noStrike" kern="0" cap="none" spc="0" normalizeH="0" baseline="0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分钟大比拼</a:t>
            </a:r>
          </a:p>
        </p:txBody>
      </p:sp>
      <p:sp>
        <p:nvSpPr>
          <p:cNvPr id="3" name="椭圆 2"/>
          <p:cNvSpPr/>
          <p:nvPr/>
        </p:nvSpPr>
        <p:spPr>
          <a:xfrm>
            <a:off x="2028825" y="855663"/>
            <a:ext cx="3397250" cy="3397250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303463" y="1139825"/>
            <a:ext cx="2841625" cy="28416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367" name="Group 90"/>
          <p:cNvGrpSpPr/>
          <p:nvPr/>
        </p:nvGrpSpPr>
        <p:grpSpPr>
          <a:xfrm>
            <a:off x="2382838" y="1231900"/>
            <a:ext cx="2732087" cy="2698750"/>
            <a:chOff x="520" y="1015"/>
            <a:chExt cx="1697" cy="1677"/>
          </a:xfrm>
        </p:grpSpPr>
        <p:grpSp>
          <p:nvGrpSpPr>
            <p:cNvPr id="15368" name="Group 62"/>
            <p:cNvGrpSpPr/>
            <p:nvPr/>
          </p:nvGrpSpPr>
          <p:grpSpPr>
            <a:xfrm>
              <a:off x="518" y="1015"/>
              <a:ext cx="1683" cy="1677"/>
              <a:chOff x="1154" y="890"/>
              <a:chExt cx="2228" cy="2222"/>
            </a:xfrm>
          </p:grpSpPr>
          <p:grpSp>
            <p:nvGrpSpPr>
              <p:cNvPr id="15369" name="Group 49"/>
              <p:cNvGrpSpPr/>
              <p:nvPr/>
            </p:nvGrpSpPr>
            <p:grpSpPr>
              <a:xfrm>
                <a:off x="1154" y="890"/>
                <a:ext cx="2228" cy="2222"/>
                <a:chOff x="1598" y="1368"/>
                <a:chExt cx="2321" cy="2315"/>
              </a:xfrm>
            </p:grpSpPr>
            <p:grpSp>
              <p:nvGrpSpPr>
                <p:cNvPr id="15370" name="Group 12"/>
                <p:cNvGrpSpPr/>
                <p:nvPr/>
              </p:nvGrpSpPr>
              <p:grpSpPr>
                <a:xfrm>
                  <a:off x="1600" y="1368"/>
                  <a:ext cx="2319" cy="2315"/>
                  <a:chOff x="1685" y="889"/>
                  <a:chExt cx="2319" cy="2315"/>
                </a:xfrm>
              </p:grpSpPr>
              <p:grpSp>
                <p:nvGrpSpPr>
                  <p:cNvPr id="15371" name="Group 7"/>
                  <p:cNvGrpSpPr/>
                  <p:nvPr/>
                </p:nvGrpSpPr>
                <p:grpSpPr>
                  <a:xfrm>
                    <a:off x="1685" y="889"/>
                    <a:ext cx="2312" cy="2313"/>
                    <a:chOff x="1587" y="1275"/>
                    <a:chExt cx="2312" cy="2313"/>
                  </a:xfrm>
                </p:grpSpPr>
                <p:sp>
                  <p:nvSpPr>
                    <p:cNvPr id="64" name="Line 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5" y="2431"/>
                      <a:ext cx="2314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65" name="Line 5"/>
                    <p:cNvSpPr>
                      <a:spLocks noChangeShapeType="1"/>
                    </p:cNvSpPr>
                    <p:nvPr/>
                  </p:nvSpPr>
                  <p:spPr bwMode="auto">
                    <a:xfrm rot="3600000">
                      <a:off x="1587" y="2431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66" name="Line 6"/>
                    <p:cNvSpPr>
                      <a:spLocks noChangeShapeType="1"/>
                    </p:cNvSpPr>
                    <p:nvPr/>
                  </p:nvSpPr>
                  <p:spPr bwMode="auto">
                    <a:xfrm rot="7200000">
                      <a:off x="1587" y="2433"/>
                      <a:ext cx="231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375" name="Group 8"/>
                  <p:cNvGrpSpPr/>
                  <p:nvPr/>
                </p:nvGrpSpPr>
                <p:grpSpPr>
                  <a:xfrm rot="1800000">
                    <a:off x="1692" y="890"/>
                    <a:ext cx="2312" cy="2314"/>
                    <a:chOff x="1587" y="1275"/>
                    <a:chExt cx="2312" cy="2314"/>
                  </a:xfrm>
                </p:grpSpPr>
                <p:sp>
                  <p:nvSpPr>
                    <p:cNvPr id="61" name="Lin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7" y="2428"/>
                      <a:ext cx="232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62" name="Line 10"/>
                    <p:cNvSpPr>
                      <a:spLocks noChangeShapeType="1"/>
                    </p:cNvSpPr>
                    <p:nvPr/>
                  </p:nvSpPr>
                  <p:spPr bwMode="auto">
                    <a:xfrm rot="3600000">
                      <a:off x="1587" y="2431"/>
                      <a:ext cx="2312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63" name="Line 11"/>
                    <p:cNvSpPr>
                      <a:spLocks noChangeShapeType="1"/>
                    </p:cNvSpPr>
                    <p:nvPr/>
                  </p:nvSpPr>
                  <p:spPr bwMode="auto">
                    <a:xfrm rot="7200000">
                      <a:off x="1588" y="2433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379" name="Group 13"/>
                <p:cNvGrpSpPr/>
                <p:nvPr/>
              </p:nvGrpSpPr>
              <p:grpSpPr>
                <a:xfrm rot="1440000">
                  <a:off x="1599" y="1368"/>
                  <a:ext cx="2312" cy="2314"/>
                  <a:chOff x="1683" y="888"/>
                  <a:chExt cx="2312" cy="2314"/>
                </a:xfrm>
              </p:grpSpPr>
              <p:grpSp>
                <p:nvGrpSpPr>
                  <p:cNvPr id="15380" name="Group 14"/>
                  <p:cNvGrpSpPr/>
                  <p:nvPr/>
                </p:nvGrpSpPr>
                <p:grpSpPr>
                  <a:xfrm>
                    <a:off x="1683" y="888"/>
                    <a:ext cx="2312" cy="2314"/>
                    <a:chOff x="1585" y="1274"/>
                    <a:chExt cx="2312" cy="2314"/>
                  </a:xfrm>
                </p:grpSpPr>
                <p:sp>
                  <p:nvSpPr>
                    <p:cNvPr id="56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5" y="2430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57" name="Line 16"/>
                    <p:cNvSpPr>
                      <a:spLocks noChangeShapeType="1"/>
                    </p:cNvSpPr>
                    <p:nvPr/>
                  </p:nvSpPr>
                  <p:spPr bwMode="auto">
                    <a:xfrm rot="3600000">
                      <a:off x="1586" y="2430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58" name="Line 17"/>
                    <p:cNvSpPr>
                      <a:spLocks noChangeShapeType="1"/>
                    </p:cNvSpPr>
                    <p:nvPr/>
                  </p:nvSpPr>
                  <p:spPr bwMode="auto">
                    <a:xfrm rot="7200000">
                      <a:off x="1584" y="2430"/>
                      <a:ext cx="231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384" name="Group 18"/>
                  <p:cNvGrpSpPr/>
                  <p:nvPr/>
                </p:nvGrpSpPr>
                <p:grpSpPr>
                  <a:xfrm rot="1800000">
                    <a:off x="1683" y="890"/>
                    <a:ext cx="2312" cy="2312"/>
                    <a:chOff x="1584" y="1276"/>
                    <a:chExt cx="2312" cy="2312"/>
                  </a:xfrm>
                </p:grpSpPr>
                <p:sp>
                  <p:nvSpPr>
                    <p:cNvPr id="53" name="Line 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2" y="2430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54" name="Line 20"/>
                    <p:cNvSpPr>
                      <a:spLocks noChangeShapeType="1"/>
                    </p:cNvSpPr>
                    <p:nvPr/>
                  </p:nvSpPr>
                  <p:spPr bwMode="auto">
                    <a:xfrm rot="3600000">
                      <a:off x="1582" y="2430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55" name="Line 21"/>
                    <p:cNvSpPr>
                      <a:spLocks noChangeShapeType="1"/>
                    </p:cNvSpPr>
                    <p:nvPr/>
                  </p:nvSpPr>
                  <p:spPr bwMode="auto">
                    <a:xfrm rot="7200000">
                      <a:off x="1582" y="2430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388" name="Group 22"/>
                <p:cNvGrpSpPr/>
                <p:nvPr/>
              </p:nvGrpSpPr>
              <p:grpSpPr>
                <a:xfrm rot="1080000">
                  <a:off x="1600" y="1368"/>
                  <a:ext cx="2313" cy="2315"/>
                  <a:chOff x="1684" y="888"/>
                  <a:chExt cx="2313" cy="2315"/>
                </a:xfrm>
              </p:grpSpPr>
              <p:grpSp>
                <p:nvGrpSpPr>
                  <p:cNvPr id="15389" name="Group 23"/>
                  <p:cNvGrpSpPr/>
                  <p:nvPr/>
                </p:nvGrpSpPr>
                <p:grpSpPr>
                  <a:xfrm>
                    <a:off x="1684" y="888"/>
                    <a:ext cx="2312" cy="2314"/>
                    <a:chOff x="1586" y="1274"/>
                    <a:chExt cx="2312" cy="2314"/>
                  </a:xfrm>
                </p:grpSpPr>
                <p:sp>
                  <p:nvSpPr>
                    <p:cNvPr id="48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0" y="2427"/>
                      <a:ext cx="231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49" name="Line 25"/>
                    <p:cNvSpPr>
                      <a:spLocks noChangeShapeType="1"/>
                    </p:cNvSpPr>
                    <p:nvPr/>
                  </p:nvSpPr>
                  <p:spPr bwMode="auto">
                    <a:xfrm rot="3600000">
                      <a:off x="1586" y="2430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50" name="Line 26"/>
                    <p:cNvSpPr>
                      <a:spLocks noChangeShapeType="1"/>
                    </p:cNvSpPr>
                    <p:nvPr/>
                  </p:nvSpPr>
                  <p:spPr bwMode="auto">
                    <a:xfrm rot="7200000">
                      <a:off x="1586" y="2430"/>
                      <a:ext cx="231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393" name="Group 27"/>
                  <p:cNvGrpSpPr/>
                  <p:nvPr/>
                </p:nvGrpSpPr>
                <p:grpSpPr>
                  <a:xfrm rot="1800000">
                    <a:off x="1685" y="889"/>
                    <a:ext cx="2312" cy="2314"/>
                    <a:chOff x="1584" y="1275"/>
                    <a:chExt cx="2312" cy="2314"/>
                  </a:xfrm>
                </p:grpSpPr>
                <p:sp>
                  <p:nvSpPr>
                    <p:cNvPr id="45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9" y="2428"/>
                      <a:ext cx="2325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46" name="Line 29"/>
                    <p:cNvSpPr>
                      <a:spLocks noChangeShapeType="1"/>
                    </p:cNvSpPr>
                    <p:nvPr/>
                  </p:nvSpPr>
                  <p:spPr bwMode="auto">
                    <a:xfrm rot="3600000">
                      <a:off x="1582" y="2430"/>
                      <a:ext cx="231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47" name="Line 30"/>
                    <p:cNvSpPr>
                      <a:spLocks noChangeShapeType="1"/>
                    </p:cNvSpPr>
                    <p:nvPr/>
                  </p:nvSpPr>
                  <p:spPr bwMode="auto">
                    <a:xfrm rot="7200000">
                      <a:off x="1584" y="2433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397" name="Group 31"/>
                <p:cNvGrpSpPr/>
                <p:nvPr/>
              </p:nvGrpSpPr>
              <p:grpSpPr>
                <a:xfrm rot="360000">
                  <a:off x="1599" y="1368"/>
                  <a:ext cx="2313" cy="2314"/>
                  <a:chOff x="1684" y="888"/>
                  <a:chExt cx="2313" cy="2314"/>
                </a:xfrm>
              </p:grpSpPr>
              <p:grpSp>
                <p:nvGrpSpPr>
                  <p:cNvPr id="15398" name="Group 32"/>
                  <p:cNvGrpSpPr/>
                  <p:nvPr/>
                </p:nvGrpSpPr>
                <p:grpSpPr>
                  <a:xfrm>
                    <a:off x="1685" y="888"/>
                    <a:ext cx="2312" cy="2312"/>
                    <a:chOff x="1587" y="1274"/>
                    <a:chExt cx="2312" cy="2312"/>
                  </a:xfrm>
                </p:grpSpPr>
                <p:sp>
                  <p:nvSpPr>
                    <p:cNvPr id="40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8" y="2430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41" name="Line 34"/>
                    <p:cNvSpPr>
                      <a:spLocks noChangeShapeType="1"/>
                    </p:cNvSpPr>
                    <p:nvPr/>
                  </p:nvSpPr>
                  <p:spPr bwMode="auto">
                    <a:xfrm rot="3600000">
                      <a:off x="1587" y="2430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42" name="Line 35"/>
                    <p:cNvSpPr>
                      <a:spLocks noChangeShapeType="1"/>
                    </p:cNvSpPr>
                    <p:nvPr/>
                  </p:nvSpPr>
                  <p:spPr bwMode="auto">
                    <a:xfrm rot="7200000">
                      <a:off x="1585" y="2417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402" name="Group 36"/>
                  <p:cNvGrpSpPr/>
                  <p:nvPr/>
                </p:nvGrpSpPr>
                <p:grpSpPr>
                  <a:xfrm rot="1800000">
                    <a:off x="1684" y="889"/>
                    <a:ext cx="2312" cy="2313"/>
                    <a:chOff x="1584" y="1275"/>
                    <a:chExt cx="2312" cy="2313"/>
                  </a:xfrm>
                </p:grpSpPr>
                <p:sp>
                  <p:nvSpPr>
                    <p:cNvPr id="37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3" y="2416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38" name="Line 38"/>
                    <p:cNvSpPr>
                      <a:spLocks noChangeShapeType="1"/>
                    </p:cNvSpPr>
                    <p:nvPr/>
                  </p:nvSpPr>
                  <p:spPr bwMode="auto">
                    <a:xfrm rot="3600000">
                      <a:off x="1576" y="2419"/>
                      <a:ext cx="230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39" name="Line 39"/>
                    <p:cNvSpPr>
                      <a:spLocks noChangeShapeType="1"/>
                    </p:cNvSpPr>
                    <p:nvPr/>
                  </p:nvSpPr>
                  <p:spPr bwMode="auto">
                    <a:xfrm rot="7200000">
                      <a:off x="1575" y="2421"/>
                      <a:ext cx="230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406" name="Group 40"/>
                <p:cNvGrpSpPr/>
                <p:nvPr/>
              </p:nvGrpSpPr>
              <p:grpSpPr>
                <a:xfrm rot="720000">
                  <a:off x="1598" y="1368"/>
                  <a:ext cx="2314" cy="2314"/>
                  <a:chOff x="1683" y="888"/>
                  <a:chExt cx="2314" cy="2314"/>
                </a:xfrm>
              </p:grpSpPr>
              <p:grpSp>
                <p:nvGrpSpPr>
                  <p:cNvPr id="15407" name="Group 41"/>
                  <p:cNvGrpSpPr/>
                  <p:nvPr/>
                </p:nvGrpSpPr>
                <p:grpSpPr>
                  <a:xfrm>
                    <a:off x="1685" y="888"/>
                    <a:ext cx="2312" cy="2313"/>
                    <a:chOff x="1587" y="1274"/>
                    <a:chExt cx="2312" cy="2313"/>
                  </a:xfrm>
                </p:grpSpPr>
                <p:sp>
                  <p:nvSpPr>
                    <p:cNvPr id="32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1" y="2418"/>
                      <a:ext cx="232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33" name="Line 43"/>
                    <p:cNvSpPr>
                      <a:spLocks noChangeShapeType="1"/>
                    </p:cNvSpPr>
                    <p:nvPr/>
                  </p:nvSpPr>
                  <p:spPr bwMode="auto">
                    <a:xfrm rot="3600000">
                      <a:off x="1588" y="2419"/>
                      <a:ext cx="230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34" name="Line 44"/>
                    <p:cNvSpPr>
                      <a:spLocks noChangeShapeType="1"/>
                    </p:cNvSpPr>
                    <p:nvPr/>
                  </p:nvSpPr>
                  <p:spPr bwMode="auto">
                    <a:xfrm rot="7200000">
                      <a:off x="1582" y="2419"/>
                      <a:ext cx="230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411" name="Group 45"/>
                  <p:cNvGrpSpPr/>
                  <p:nvPr/>
                </p:nvGrpSpPr>
                <p:grpSpPr>
                  <a:xfrm rot="1800000">
                    <a:off x="1683" y="890"/>
                    <a:ext cx="2312" cy="2312"/>
                    <a:chOff x="1584" y="1276"/>
                    <a:chExt cx="2312" cy="2312"/>
                  </a:xfrm>
                </p:grpSpPr>
                <p:sp>
                  <p:nvSpPr>
                    <p:cNvPr id="29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2" y="2430"/>
                      <a:ext cx="231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30" name="Line 47"/>
                    <p:cNvSpPr>
                      <a:spLocks noChangeShapeType="1"/>
                    </p:cNvSpPr>
                    <p:nvPr/>
                  </p:nvSpPr>
                  <p:spPr bwMode="auto">
                    <a:xfrm rot="3600000">
                      <a:off x="1584" y="2430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31" name="Line 48"/>
                    <p:cNvSpPr>
                      <a:spLocks noChangeShapeType="1"/>
                    </p:cNvSpPr>
                    <p:nvPr/>
                  </p:nvSpPr>
                  <p:spPr bwMode="auto">
                    <a:xfrm rot="7200000">
                      <a:off x="1584" y="2430"/>
                      <a:ext cx="2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21" name="Oval 50"/>
              <p:cNvSpPr>
                <a:spLocks noChangeArrowheads="1"/>
              </p:cNvSpPr>
              <p:nvPr/>
            </p:nvSpPr>
            <p:spPr bwMode="auto">
              <a:xfrm>
                <a:off x="1245" y="980"/>
                <a:ext cx="2049" cy="2047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noFill/>
                <a:rou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lt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5416" name="Group 89"/>
            <p:cNvGrpSpPr/>
            <p:nvPr/>
          </p:nvGrpSpPr>
          <p:grpSpPr>
            <a:xfrm>
              <a:off x="581" y="1085"/>
              <a:ext cx="1636" cy="1600"/>
              <a:chOff x="2078" y="1902"/>
              <a:chExt cx="1636" cy="1600"/>
            </a:xfrm>
          </p:grpSpPr>
          <p:sp>
            <p:nvSpPr>
              <p:cNvPr id="15417" name="Text Box 64"/>
              <p:cNvSpPr txBox="1"/>
              <p:nvPr/>
            </p:nvSpPr>
            <p:spPr>
              <a:xfrm>
                <a:off x="3134" y="1988"/>
                <a:ext cx="227" cy="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ea typeface="宋体" panose="02010600030101010101" pitchFamily="2" charset="-122"/>
                  </a:rPr>
                  <a:t>1</a:t>
                </a:r>
              </a:p>
            </p:txBody>
          </p:sp>
          <p:sp>
            <p:nvSpPr>
              <p:cNvPr id="15418" name="Text Box 65"/>
              <p:cNvSpPr txBox="1"/>
              <p:nvPr/>
            </p:nvSpPr>
            <p:spPr>
              <a:xfrm>
                <a:off x="2787" y="3265"/>
                <a:ext cx="227" cy="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6</a:t>
                </a:r>
              </a:p>
            </p:txBody>
          </p:sp>
          <p:sp>
            <p:nvSpPr>
              <p:cNvPr id="15419" name="Text Box 66"/>
              <p:cNvSpPr txBox="1"/>
              <p:nvPr/>
            </p:nvSpPr>
            <p:spPr>
              <a:xfrm>
                <a:off x="2381" y="3154"/>
                <a:ext cx="272" cy="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ea typeface="宋体" panose="02010600030101010101" pitchFamily="2" charset="-122"/>
                  </a:rPr>
                  <a:t>7</a:t>
                </a:r>
              </a:p>
            </p:txBody>
          </p:sp>
          <p:sp>
            <p:nvSpPr>
              <p:cNvPr id="15420" name="Text Box 68"/>
              <p:cNvSpPr txBox="1"/>
              <p:nvPr/>
            </p:nvSpPr>
            <p:spPr>
              <a:xfrm>
                <a:off x="3393" y="2940"/>
                <a:ext cx="226" cy="23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ea typeface="宋体" panose="02010600030101010101" pitchFamily="2" charset="-122"/>
                  </a:rPr>
                  <a:t>4</a:t>
                </a:r>
              </a:p>
            </p:txBody>
          </p:sp>
          <p:sp>
            <p:nvSpPr>
              <p:cNvPr id="15421" name="Text Box 69"/>
              <p:cNvSpPr txBox="1"/>
              <p:nvPr/>
            </p:nvSpPr>
            <p:spPr>
              <a:xfrm>
                <a:off x="2078" y="2593"/>
                <a:ext cx="227" cy="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9</a:t>
                </a:r>
              </a:p>
            </p:txBody>
          </p:sp>
          <p:sp>
            <p:nvSpPr>
              <p:cNvPr id="15422" name="Text Box 70"/>
              <p:cNvSpPr txBox="1"/>
              <p:nvPr/>
            </p:nvSpPr>
            <p:spPr>
              <a:xfrm>
                <a:off x="2177" y="2930"/>
                <a:ext cx="227" cy="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ea typeface="宋体" panose="02010600030101010101" pitchFamily="2" charset="-122"/>
                  </a:rPr>
                  <a:t>8</a:t>
                </a:r>
              </a:p>
            </p:txBody>
          </p:sp>
          <p:sp>
            <p:nvSpPr>
              <p:cNvPr id="15423" name="Text Box 71"/>
              <p:cNvSpPr txBox="1"/>
              <p:nvPr/>
            </p:nvSpPr>
            <p:spPr>
              <a:xfrm>
                <a:off x="2395" y="1975"/>
                <a:ext cx="363" cy="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ea typeface="宋体" panose="02010600030101010101" pitchFamily="2" charset="-122"/>
                  </a:rPr>
                  <a:t>11</a:t>
                </a:r>
              </a:p>
            </p:txBody>
          </p:sp>
          <p:sp>
            <p:nvSpPr>
              <p:cNvPr id="15424" name="Text Box 73"/>
              <p:cNvSpPr txBox="1"/>
              <p:nvPr/>
            </p:nvSpPr>
            <p:spPr>
              <a:xfrm>
                <a:off x="3406" y="2251"/>
                <a:ext cx="226" cy="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ea typeface="宋体" panose="02010600030101010101" pitchFamily="2" charset="-122"/>
                  </a:rPr>
                  <a:t>2</a:t>
                </a:r>
              </a:p>
            </p:txBody>
          </p:sp>
          <p:sp>
            <p:nvSpPr>
              <p:cNvPr id="15425" name="Text Box 74"/>
              <p:cNvSpPr txBox="1"/>
              <p:nvPr/>
            </p:nvSpPr>
            <p:spPr>
              <a:xfrm>
                <a:off x="2751" y="1902"/>
                <a:ext cx="363" cy="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12</a:t>
                </a:r>
              </a:p>
            </p:txBody>
          </p:sp>
          <p:sp>
            <p:nvSpPr>
              <p:cNvPr id="15426" name="Text Box 75"/>
              <p:cNvSpPr txBox="1"/>
              <p:nvPr/>
            </p:nvSpPr>
            <p:spPr>
              <a:xfrm>
                <a:off x="2154" y="2237"/>
                <a:ext cx="317" cy="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ea typeface="宋体" panose="02010600030101010101" pitchFamily="2" charset="-122"/>
                  </a:rPr>
                  <a:t>10</a:t>
                </a:r>
              </a:p>
            </p:txBody>
          </p:sp>
          <p:sp>
            <p:nvSpPr>
              <p:cNvPr id="15427" name="Text Box 76"/>
              <p:cNvSpPr txBox="1"/>
              <p:nvPr/>
            </p:nvSpPr>
            <p:spPr>
              <a:xfrm>
                <a:off x="3487" y="2595"/>
                <a:ext cx="227" cy="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3</a:t>
                </a:r>
              </a:p>
            </p:txBody>
          </p:sp>
          <p:sp>
            <p:nvSpPr>
              <p:cNvPr id="15428" name="Text Box 77"/>
              <p:cNvSpPr txBox="1"/>
              <p:nvPr/>
            </p:nvSpPr>
            <p:spPr>
              <a:xfrm>
                <a:off x="3138" y="3194"/>
                <a:ext cx="227" cy="23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ea typeface="宋体" panose="02010600030101010101" pitchFamily="2" charset="-122"/>
                  </a:rPr>
                  <a:t>5</a:t>
                </a:r>
              </a:p>
            </p:txBody>
          </p:sp>
        </p:grpSp>
      </p:grpSp>
      <p:sp>
        <p:nvSpPr>
          <p:cNvPr id="15429" name="AutoShape 24" descr="斜纹布"/>
          <p:cNvSpPr/>
          <p:nvPr/>
        </p:nvSpPr>
        <p:spPr>
          <a:xfrm>
            <a:off x="3635375" y="2470150"/>
            <a:ext cx="187325" cy="187325"/>
          </a:xfrm>
          <a:prstGeom prst="flowChartConnector">
            <a:avLst/>
          </a:prstGeom>
          <a:blipFill rotWithShape="1">
            <a:blip r:embed="rId9" cstate="print"/>
          </a:blip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4" name="Group 19"/>
          <p:cNvGrpSpPr/>
          <p:nvPr/>
        </p:nvGrpSpPr>
        <p:grpSpPr>
          <a:xfrm>
            <a:off x="3643313" y="1579563"/>
            <a:ext cx="187325" cy="1970087"/>
            <a:chOff x="2744" y="1162"/>
            <a:chExt cx="181" cy="1905"/>
          </a:xfrm>
        </p:grpSpPr>
        <p:sp>
          <p:nvSpPr>
            <p:cNvPr id="15431" name="AutoShape 13"/>
            <p:cNvSpPr/>
            <p:nvPr/>
          </p:nvSpPr>
          <p:spPr>
            <a:xfrm>
              <a:off x="2744" y="2024"/>
              <a:ext cx="181" cy="181"/>
            </a:xfrm>
            <a:prstGeom prst="flowChartConnector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432" name="AutoShape 14"/>
            <p:cNvSpPr/>
            <p:nvPr/>
          </p:nvSpPr>
          <p:spPr>
            <a:xfrm>
              <a:off x="2789" y="1162"/>
              <a:ext cx="91" cy="862"/>
            </a:xfrm>
            <a:prstGeom prst="upArrow">
              <a:avLst>
                <a:gd name="adj1" fmla="val 50000"/>
                <a:gd name="adj2" fmla="val 236725"/>
              </a:avLst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vert="eaVert" wrap="none" anchor="ctr"/>
            <a:lstStyle/>
            <a:p>
              <a:endParaRPr lang="zh-CN" altLang="en-US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433" name="AutoShape 16"/>
            <p:cNvSpPr/>
            <p:nvPr/>
          </p:nvSpPr>
          <p:spPr>
            <a:xfrm flipV="1">
              <a:off x="2789" y="2205"/>
              <a:ext cx="91" cy="862"/>
            </a:xfrm>
            <a:prstGeom prst="upArrow">
              <a:avLst>
                <a:gd name="adj1" fmla="val 50000"/>
                <a:gd name="adj2" fmla="val 236725"/>
              </a:avLst>
            </a:prstGeom>
            <a:noFill/>
            <a:ln w="9525">
              <a:noFill/>
            </a:ln>
          </p:spPr>
          <p:txBody>
            <a:bodyPr vert="eaVert" wrap="none" anchor="ctr"/>
            <a:lstStyle/>
            <a:p>
              <a:endParaRPr lang="zh-CN" altLang="en-US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5434" name="TextBox 73"/>
          <p:cNvSpPr txBox="1"/>
          <p:nvPr/>
        </p:nvSpPr>
        <p:spPr>
          <a:xfrm>
            <a:off x="5910263" y="3073400"/>
            <a:ext cx="2643187" cy="9525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要求：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四条边框的测量画线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比比哪组更快速精准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96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2" descr="未标题-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TextBox 7"/>
          <p:cNvSpPr txBox="1"/>
          <p:nvPr/>
        </p:nvSpPr>
        <p:spPr>
          <a:xfrm>
            <a:off x="841375" y="1771650"/>
            <a:ext cx="2428875" cy="5826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迷道隔板</a:t>
            </a:r>
          </a:p>
        </p:txBody>
      </p:sp>
      <p:grpSp>
        <p:nvGrpSpPr>
          <p:cNvPr id="16387" name="组合 1"/>
          <p:cNvGrpSpPr/>
          <p:nvPr/>
        </p:nvGrpSpPr>
        <p:grpSpPr>
          <a:xfrm>
            <a:off x="2168525" y="696913"/>
            <a:ext cx="4772025" cy="3749675"/>
            <a:chOff x="2475" y="225"/>
            <a:chExt cx="9562" cy="7634"/>
          </a:xfrm>
        </p:grpSpPr>
        <p:pic>
          <p:nvPicPr>
            <p:cNvPr id="16388" name="Picture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2" y="225"/>
              <a:ext cx="8325" cy="763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7" name="直接箭头连接符 6"/>
            <p:cNvCxnSpPr/>
            <p:nvPr/>
          </p:nvCxnSpPr>
          <p:spPr>
            <a:xfrm>
              <a:off x="2475" y="4725"/>
              <a:ext cx="4422" cy="5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 flipV="1">
              <a:off x="2587" y="3600"/>
              <a:ext cx="5175" cy="11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 flipV="1">
              <a:off x="2475" y="2587"/>
              <a:ext cx="4275" cy="21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20" descr="未标题-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363" y="1154113"/>
            <a:ext cx="3597275" cy="334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3890" y="588962"/>
            <a:ext cx="4434840" cy="3964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0690" y="592772"/>
            <a:ext cx="4434840" cy="3957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50690" y="490220"/>
            <a:ext cx="4434840" cy="416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组合 14"/>
          <p:cNvGrpSpPr/>
          <p:nvPr/>
        </p:nvGrpSpPr>
        <p:grpSpPr>
          <a:xfrm>
            <a:off x="6462713" y="1579563"/>
            <a:ext cx="2065337" cy="1843087"/>
            <a:chOff x="6643702" y="1357304"/>
            <a:chExt cx="2161614" cy="192882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643702" y="1357304"/>
              <a:ext cx="2161614" cy="19288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512" name="Picture 7" descr="C:\Users\Administrator\AppData\Local\Microsoft\Windows\Temporary Internet Files\Content.IE5\WQEC4KJ9\Number_2_in_light_blue_rounded_square.svg[1]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72805" y="1377940"/>
              <a:ext cx="328087" cy="32808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" name="组合 13"/>
          <p:cNvGrpSpPr/>
          <p:nvPr/>
        </p:nvGrpSpPr>
        <p:grpSpPr>
          <a:xfrm>
            <a:off x="4348163" y="488950"/>
            <a:ext cx="1984375" cy="1773238"/>
            <a:chOff x="4429124" y="214296"/>
            <a:chExt cx="2077783" cy="1857388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29124" y="214296"/>
              <a:ext cx="2077783" cy="18573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515" name="Picture 9" descr="C:\Users\Administrator\AppData\Local\Microsoft\Windows\Temporary Internet Files\Content.IE5\TOF18VYF\512px-Number_1_in_green_rounded_square.svg[1]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50917" y="239698"/>
              <a:ext cx="331788" cy="33178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8" name="组合 15"/>
          <p:cNvGrpSpPr/>
          <p:nvPr/>
        </p:nvGrpSpPr>
        <p:grpSpPr>
          <a:xfrm>
            <a:off x="4362450" y="2876550"/>
            <a:ext cx="1963738" cy="1841500"/>
            <a:chOff x="4445520" y="2714626"/>
            <a:chExt cx="2055306" cy="192882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45520" y="2714626"/>
              <a:ext cx="2055306" cy="19288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518" name="Picture 10" descr="C:\Users\Administrator\AppData\Local\Microsoft\Windows\Temporary Internet Files\Content.IE5\WQEC4KJ9\512px-Number_3_in_yellow_rounded_square.svg[1]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66693" y="2731559"/>
              <a:ext cx="331789" cy="33178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图片 1" descr="模版7">
            <a:extLst>
              <a:ext uri="{FF2B5EF4-FFF2-40B4-BE49-F238E27FC236}">
                <a16:creationId xmlns:a16="http://schemas.microsoft.com/office/drawing/2014/main" id="{70EC2013-2FB6-7388-721A-09963FC1EF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536" y="118264"/>
            <a:ext cx="2305937" cy="50927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58000"/>
              </a:prstClr>
            </a:outerShdw>
          </a:effectLst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B6736CF6-2022-EDD9-1C4D-9CE67F90A5E9}"/>
              </a:ext>
            </a:extLst>
          </p:cNvPr>
          <p:cNvSpPr/>
          <p:nvPr/>
        </p:nvSpPr>
        <p:spPr>
          <a:xfrm>
            <a:off x="542678" y="142712"/>
            <a:ext cx="2040943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24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三、粘贴组合</a:t>
            </a:r>
            <a:endParaRPr lang="zh-CN" altLang="en-US" sz="2400" b="1" strike="noStrike" noProof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1" descr="未标题-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模版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115"/>
            <a:ext cx="3247390" cy="50927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58000"/>
              </a:prstClr>
            </a:outerShdw>
          </a:effectLst>
        </p:spPr>
      </p:pic>
      <p:sp>
        <p:nvSpPr>
          <p:cNvPr id="23554" name="内容占位符 2"/>
          <p:cNvSpPr>
            <a:spLocks noGrp="1"/>
          </p:cNvSpPr>
          <p:nvPr>
            <p:ph idx="1"/>
          </p:nvPr>
        </p:nvSpPr>
        <p:spPr>
          <a:xfrm>
            <a:off x="2251075" y="1719263"/>
            <a:ext cx="8229600" cy="2657475"/>
          </a:xfrm>
        </p:spPr>
        <p:txBody>
          <a:bodyPr vert="horz" wrap="square" lIns="91440" tIns="45720" rIns="91440" bIns="45720" anchor="t"/>
          <a:lstStyle/>
          <a:p>
            <a:pPr marL="0" indent="0">
              <a:buNone/>
            </a:pPr>
            <a:r>
              <a:rPr lang="en-US" altLang="zh-CN" sz="3600" b="1" dirty="0">
                <a:latin typeface="宋体" panose="02010600030101010101" pitchFamily="2" charset="-122"/>
              </a:rPr>
              <a:t>2</a:t>
            </a:r>
            <a:r>
              <a:rPr lang="zh-CN" altLang="en-US" sz="3600" b="1" dirty="0">
                <a:latin typeface="宋体" panose="02010600030101010101" pitchFamily="2" charset="-122"/>
              </a:rPr>
              <a:t>人一组，分工合作</a:t>
            </a:r>
          </a:p>
          <a:p>
            <a:pPr marL="0" indent="0">
              <a:buNone/>
            </a:pPr>
            <a:r>
              <a:rPr lang="zh-CN" altLang="en-US" sz="3600" b="1" dirty="0">
                <a:latin typeface="宋体" panose="02010600030101010101" pitchFamily="2" charset="-122"/>
              </a:rPr>
              <a:t>制作精美，安全规范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-200025" y="-514350"/>
            <a:ext cx="1841500" cy="1992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527175" y="278606"/>
            <a:ext cx="1612900" cy="522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8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温馨提示</a:t>
            </a:r>
            <a:endParaRPr lang="zh-CN" altLang="zh-CN" sz="2800" b="1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1" descr="未标题-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模版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115"/>
            <a:ext cx="3571240" cy="50927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58000"/>
              </a:prstClr>
            </a:outerShdw>
          </a:effectLst>
        </p:spPr>
      </p:pic>
      <p:pic>
        <p:nvPicPr>
          <p:cNvPr id="24578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85988" y="1071563"/>
            <a:ext cx="2314575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3" y="1071563"/>
            <a:ext cx="233680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071563"/>
            <a:ext cx="2200275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14563" y="3071813"/>
            <a:ext cx="2214562" cy="1928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0063" y="1071563"/>
            <a:ext cx="2293937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Picture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58000" y="3071813"/>
            <a:ext cx="2286000" cy="1928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Picture 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29125" y="3071813"/>
            <a:ext cx="2428875" cy="1928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5" name="Picture 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3071813"/>
            <a:ext cx="2214563" cy="1928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13" cstate="print"/>
          <a:srcRect/>
          <a:stretch>
            <a:fillRect/>
          </a:stretch>
        </p:blipFill>
        <p:spPr>
          <a:xfrm>
            <a:off x="-200025" y="-514350"/>
            <a:ext cx="1841500" cy="1992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168400" y="278606"/>
            <a:ext cx="2327275" cy="522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8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迷宫盘的制作</a:t>
            </a:r>
            <a:endParaRPr lang="zh-CN" altLang="zh-CN" sz="2800" b="1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1" descr="未标题-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300" y="1190625"/>
            <a:ext cx="4929188" cy="3268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6" descr="C:\Users\Administrator\Desktop\迷宫盘\走迷宫的松鼠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9050" y="1262063"/>
            <a:ext cx="3549650" cy="3375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5" descr="未标题-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模版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115"/>
            <a:ext cx="4067175" cy="50927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58000"/>
              </a:prstClr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6205" y="1139190"/>
            <a:ext cx="6372225" cy="1803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6205" y="3223260"/>
            <a:ext cx="3065780" cy="15513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2665" y="3229610"/>
            <a:ext cx="2945765" cy="15379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-200025" y="-514350"/>
            <a:ext cx="1841500" cy="1992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239838" y="278606"/>
            <a:ext cx="2684463" cy="522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8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不同材料的迷宫</a:t>
            </a:r>
            <a:endParaRPr lang="zh-CN" altLang="zh-CN" sz="2800" b="1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1" descr="未标题-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" y="-15875"/>
            <a:ext cx="9152256" cy="515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2" descr="未标题-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8" name="TextBox 3"/>
          <p:cNvSpPr txBox="1"/>
          <p:nvPr/>
        </p:nvSpPr>
        <p:spPr>
          <a:xfrm>
            <a:off x="163513" y="212725"/>
            <a:ext cx="841533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用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4620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根巧克力棒和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公斤的比利时巧克力制作的迷宫。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325" y="844550"/>
            <a:ext cx="7659688" cy="4292600"/>
          </a:xfrm>
          <a:prstGeom prst="rect">
            <a:avLst/>
          </a:prstGeom>
          <a:ln w="127000" cap="sq">
            <a:noFill/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1750"/>
            <a:ext cx="6388100" cy="245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模版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115"/>
            <a:ext cx="2701925" cy="50927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58000"/>
              </a:prstClr>
            </a:outerShdw>
          </a:effectLst>
        </p:spPr>
      </p:pic>
      <p:pic>
        <p:nvPicPr>
          <p:cNvPr id="30722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-31750"/>
            <a:ext cx="4500562" cy="2493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425700"/>
            <a:ext cx="9144000" cy="271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-580390" y="-514985"/>
            <a:ext cx="1841500" cy="1992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913130" y="278606"/>
            <a:ext cx="1612900" cy="522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8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工匠精神</a:t>
            </a:r>
            <a:endParaRPr lang="zh-CN" altLang="zh-CN" sz="2800" b="1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1">
            <a:extLst>
              <a:ext uri="{FF2B5EF4-FFF2-40B4-BE49-F238E27FC236}">
                <a16:creationId xmlns:a16="http://schemas.microsoft.com/office/drawing/2014/main" id="{A053CE15-4181-E4F4-E8CA-B880D43B56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074" y="0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图片包含 游戏机, 文字&#10;&#10;描述已自动生成">
            <a:extLst>
              <a:ext uri="{FF2B5EF4-FFF2-40B4-BE49-F238E27FC236}">
                <a16:creationId xmlns:a16="http://schemas.microsoft.com/office/drawing/2014/main" id="{6E1338FE-AA61-33FF-5CD5-B1E2604C5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86" y="2926634"/>
            <a:ext cx="2565428" cy="1924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 descr="墙上挂着一幅画&#10;&#10;中度可信度描述已自动生成">
            <a:extLst>
              <a:ext uri="{FF2B5EF4-FFF2-40B4-BE49-F238E27FC236}">
                <a16:creationId xmlns:a16="http://schemas.microsoft.com/office/drawing/2014/main" id="{18E026D7-4EEC-2524-1B5F-501AC9E18A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86" y="846477"/>
            <a:ext cx="2527455" cy="1895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 descr="一些文字和图案&#10;&#10;中度可信度描述已自动生成">
            <a:extLst>
              <a:ext uri="{FF2B5EF4-FFF2-40B4-BE49-F238E27FC236}">
                <a16:creationId xmlns:a16="http://schemas.microsoft.com/office/drawing/2014/main" id="{D538FD6E-5F06-B0AF-108A-08871D1BF4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56" y="2932532"/>
            <a:ext cx="2565428" cy="1924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 descr="瓷砖墙上&#10;&#10;描述已自动生成">
            <a:extLst>
              <a:ext uri="{FF2B5EF4-FFF2-40B4-BE49-F238E27FC236}">
                <a16:creationId xmlns:a16="http://schemas.microsoft.com/office/drawing/2014/main" id="{5C8754B6-8E96-2456-9D12-36BCFDBA02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3235" y="497320"/>
            <a:ext cx="1924070" cy="2565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 descr="模版7">
            <a:extLst>
              <a:ext uri="{FF2B5EF4-FFF2-40B4-BE49-F238E27FC236}">
                <a16:creationId xmlns:a16="http://schemas.microsoft.com/office/drawing/2014/main" id="{58F54555-A3BD-005D-6E2E-38B5A75B0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118264"/>
            <a:ext cx="2203657" cy="50927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58000"/>
              </a:prstClr>
            </a:outerShdw>
          </a:effectLst>
        </p:spPr>
      </p:pic>
      <p:sp>
        <p:nvSpPr>
          <p:cNvPr id="5" name="矩形 7">
            <a:extLst>
              <a:ext uri="{FF2B5EF4-FFF2-40B4-BE49-F238E27FC236}">
                <a16:creationId xmlns:a16="http://schemas.microsoft.com/office/drawing/2014/main" id="{B312C097-9578-71A8-28DE-A397917DDC2E}"/>
              </a:ext>
            </a:extLst>
          </p:cNvPr>
          <p:cNvSpPr/>
          <p:nvPr/>
        </p:nvSpPr>
        <p:spPr>
          <a:xfrm>
            <a:off x="542678" y="142712"/>
            <a:ext cx="1731564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24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一、画底板</a:t>
            </a:r>
            <a:endParaRPr lang="zh-CN" altLang="en-US" sz="2400" b="1" strike="noStrike" noProof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5981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1" descr="未标题-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6" name="图片 7" descr="迷宫卡通图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150" y="112713"/>
            <a:ext cx="8810625" cy="5024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流动的城市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72500" y="4500563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-4a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555625"/>
            <a:ext cx="1239520" cy="15157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-127635" y="1955800"/>
            <a:ext cx="9328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latin typeface="宋体" panose="02010600030101010101" pitchFamily="2" charset="-122"/>
                <a:ea typeface="宋体" panose="02010600030101010101" pitchFamily="2" charset="-122"/>
              </a:rPr>
              <a:t>谢</a:t>
            </a:r>
            <a:r>
              <a:rPr lang="en-US" altLang="zh-CN" sz="54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5400" b="1" dirty="0">
                <a:latin typeface="宋体" panose="02010600030101010101" pitchFamily="2" charset="-122"/>
                <a:ea typeface="宋体" panose="02010600030101010101" pitchFamily="2" charset="-122"/>
              </a:rPr>
              <a:t>谢</a:t>
            </a:r>
            <a:r>
              <a:rPr lang="en-US" altLang="zh-CN" sz="54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5400" b="1" dirty="0">
                <a:latin typeface="宋体" panose="02010600030101010101" pitchFamily="2" charset="-122"/>
                <a:ea typeface="宋体" panose="02010600030101010101" pitchFamily="2" charset="-122"/>
              </a:rPr>
              <a:t>！</a:t>
            </a:r>
          </a:p>
        </p:txBody>
      </p:sp>
      <p:pic>
        <p:nvPicPr>
          <p:cNvPr id="16" name="图片 15" descr="1-4a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215" y="3075940"/>
            <a:ext cx="1209675" cy="14293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">
            <a:extLst>
              <a:ext uri="{FF2B5EF4-FFF2-40B4-BE49-F238E27FC236}">
                <a16:creationId xmlns:a16="http://schemas.microsoft.com/office/drawing/2014/main" id="{366A6B89-2386-86C9-E642-D8DF0A338C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20673F1-7DD5-DE03-0B7D-69DC56CCC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" name="内容占位符 9" descr="墙上挂着一幅画&#10;&#10;描述已自动生成">
            <a:extLst>
              <a:ext uri="{FF2B5EF4-FFF2-40B4-BE49-F238E27FC236}">
                <a16:creationId xmlns:a16="http://schemas.microsoft.com/office/drawing/2014/main" id="{1E07787D-7205-B312-80F5-E7DBA4C55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97159" y="350247"/>
            <a:ext cx="3823965" cy="5098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6A9873-31C0-6ED9-8A22-CF55FE05BB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267494"/>
            <a:ext cx="2942273" cy="2736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203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">
            <a:extLst>
              <a:ext uri="{FF2B5EF4-FFF2-40B4-BE49-F238E27FC236}">
                <a16:creationId xmlns:a16="http://schemas.microsoft.com/office/drawing/2014/main" id="{366A6B89-2386-86C9-E642-D8DF0A338C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20673F1-7DD5-DE03-0B7D-69DC56CCC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图片包含 躺, 游戏机, 长凳&#10;&#10;描述已自动生成">
            <a:extLst>
              <a:ext uri="{FF2B5EF4-FFF2-40B4-BE49-F238E27FC236}">
                <a16:creationId xmlns:a16="http://schemas.microsoft.com/office/drawing/2014/main" id="{7660FAC2-2573-4692-B7EB-467506E63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4767" y="-155553"/>
            <a:ext cx="3834427" cy="5112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 descr="模版7">
            <a:extLst>
              <a:ext uri="{FF2B5EF4-FFF2-40B4-BE49-F238E27FC236}">
                <a16:creationId xmlns:a16="http://schemas.microsoft.com/office/drawing/2014/main" id="{D2C7B43E-DEF0-A588-0DDF-256BF17D6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18264"/>
            <a:ext cx="1800198" cy="50927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58000"/>
              </a:prstClr>
            </a:outerShdw>
          </a:effectLst>
        </p:spPr>
      </p:pic>
      <p:sp>
        <p:nvSpPr>
          <p:cNvPr id="5" name="矩形 7">
            <a:extLst>
              <a:ext uri="{FF2B5EF4-FFF2-40B4-BE49-F238E27FC236}">
                <a16:creationId xmlns:a16="http://schemas.microsoft.com/office/drawing/2014/main" id="{DCB4550A-EE58-BEC8-D0E5-F8D5EA734400}"/>
              </a:ext>
            </a:extLst>
          </p:cNvPr>
          <p:cNvSpPr/>
          <p:nvPr/>
        </p:nvSpPr>
        <p:spPr>
          <a:xfrm>
            <a:off x="542678" y="142712"/>
            <a:ext cx="1422184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24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所需材料</a:t>
            </a:r>
            <a:endParaRPr lang="zh-CN" altLang="en-US" sz="2400" b="1" strike="noStrike" noProof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2237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">
            <a:extLst>
              <a:ext uri="{FF2B5EF4-FFF2-40B4-BE49-F238E27FC236}">
                <a16:creationId xmlns:a16="http://schemas.microsoft.com/office/drawing/2014/main" id="{366A6B89-2386-86C9-E642-D8DF0A338C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20673F1-7DD5-DE03-0B7D-69DC56CCC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桌子上的手机&#10;&#10;低可信度描述已自动生成">
            <a:extLst>
              <a:ext uri="{FF2B5EF4-FFF2-40B4-BE49-F238E27FC236}">
                <a16:creationId xmlns:a16="http://schemas.microsoft.com/office/drawing/2014/main" id="{17341589-ED5D-28C5-6ECE-15213CA90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99542"/>
            <a:ext cx="5416550" cy="4062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 descr="模版7">
            <a:extLst>
              <a:ext uri="{FF2B5EF4-FFF2-40B4-BE49-F238E27FC236}">
                <a16:creationId xmlns:a16="http://schemas.microsoft.com/office/drawing/2014/main" id="{19C9122A-76F0-A945-AFA5-C5CEEA614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18264"/>
            <a:ext cx="1800198" cy="50927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58000"/>
              </a:prstClr>
            </a:outerShdw>
          </a:effectLst>
        </p:spPr>
      </p:pic>
      <p:sp>
        <p:nvSpPr>
          <p:cNvPr id="7" name="矩形 7">
            <a:extLst>
              <a:ext uri="{FF2B5EF4-FFF2-40B4-BE49-F238E27FC236}">
                <a16:creationId xmlns:a16="http://schemas.microsoft.com/office/drawing/2014/main" id="{4770E480-B4A9-8051-919A-49A5C18003E1}"/>
              </a:ext>
            </a:extLst>
          </p:cNvPr>
          <p:cNvSpPr/>
          <p:nvPr/>
        </p:nvSpPr>
        <p:spPr>
          <a:xfrm>
            <a:off x="542678" y="142712"/>
            <a:ext cx="1422184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24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所需工具</a:t>
            </a:r>
            <a:endParaRPr lang="zh-CN" altLang="en-US" sz="2400" b="1" strike="noStrike" noProof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077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1" descr="未标题-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45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模版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115"/>
            <a:ext cx="3265805" cy="60515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58000"/>
              </a:prst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5803" y="-92546"/>
            <a:ext cx="3168352" cy="4224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-200025" y="-514350"/>
            <a:ext cx="1841500" cy="1992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7" name="文本框 2"/>
          <p:cNvSpPr txBox="1"/>
          <p:nvPr/>
        </p:nvSpPr>
        <p:spPr>
          <a:xfrm>
            <a:off x="1527175" y="326083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工具</a:t>
            </a:r>
            <a:endParaRPr lang="zh-CN" altLang="zh-CN" sz="2800" b="1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3845F1C-9109-F25A-0767-4384FA21B3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086" y="1400793"/>
            <a:ext cx="3694212" cy="2182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4710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673F1-7DD5-DE03-0B7D-69DC56CCC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桌子上的手机&#10;&#10;低可信度描述已自动生成">
            <a:extLst>
              <a:ext uri="{FF2B5EF4-FFF2-40B4-BE49-F238E27FC236}">
                <a16:creationId xmlns:a16="http://schemas.microsoft.com/office/drawing/2014/main" id="{80348C1D-E69D-E0F8-7333-6D4B2EBE6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83" y="1200150"/>
            <a:ext cx="4525433" cy="3394075"/>
          </a:xfrm>
        </p:spPr>
      </p:pic>
      <p:pic>
        <p:nvPicPr>
          <p:cNvPr id="4" name="图片 3" descr="未标题-1">
            <a:extLst>
              <a:ext uri="{FF2B5EF4-FFF2-40B4-BE49-F238E27FC236}">
                <a16:creationId xmlns:a16="http://schemas.microsoft.com/office/drawing/2014/main" id="{366A6B89-2386-86C9-E642-D8DF0A338C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589" y="-28616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图片包含 游戏机, 盒子&#10;&#10;描述已自动生成">
            <a:extLst>
              <a:ext uri="{FF2B5EF4-FFF2-40B4-BE49-F238E27FC236}">
                <a16:creationId xmlns:a16="http://schemas.microsoft.com/office/drawing/2014/main" id="{91BD86CC-204D-0DC3-6483-3CDADB06D1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95" y="763260"/>
            <a:ext cx="4375320" cy="3281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 descr="模版7">
            <a:extLst>
              <a:ext uri="{FF2B5EF4-FFF2-40B4-BE49-F238E27FC236}">
                <a16:creationId xmlns:a16="http://schemas.microsoft.com/office/drawing/2014/main" id="{E2EF7D55-6733-22D2-A041-0D7CEABBC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118264"/>
            <a:ext cx="2304256" cy="50927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58000"/>
              </a:prstClr>
            </a:outerShdw>
          </a:effectLst>
        </p:spPr>
      </p:pic>
      <p:sp>
        <p:nvSpPr>
          <p:cNvPr id="5" name="矩形 7">
            <a:extLst>
              <a:ext uri="{FF2B5EF4-FFF2-40B4-BE49-F238E27FC236}">
                <a16:creationId xmlns:a16="http://schemas.microsoft.com/office/drawing/2014/main" id="{84250CE7-119D-DE48-846F-33B942D0B4E4}"/>
              </a:ext>
            </a:extLst>
          </p:cNvPr>
          <p:cNvSpPr/>
          <p:nvPr/>
        </p:nvSpPr>
        <p:spPr>
          <a:xfrm>
            <a:off x="542678" y="142712"/>
            <a:ext cx="2040943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24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二、制作木条</a:t>
            </a:r>
            <a:endParaRPr lang="zh-CN" altLang="en-US" sz="2400" b="1" strike="noStrike" noProof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86D2AFB-58B6-9DCC-D51B-993682552B67}"/>
              </a:ext>
            </a:extLst>
          </p:cNvPr>
          <p:cNvSpPr txBox="1"/>
          <p:nvPr/>
        </p:nvSpPr>
        <p:spPr>
          <a:xfrm>
            <a:off x="4932040" y="415662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</a:t>
            </a:r>
            <a:r>
              <a:rPr lang="zh-CN" altLang="en-US" b="1" dirty="0"/>
              <a:t>、数一数，一共需要多少根木条？</a:t>
            </a:r>
            <a:endParaRPr lang="en-US" altLang="zh-CN" b="1" dirty="0"/>
          </a:p>
          <a:p>
            <a:r>
              <a:rPr lang="en-US" altLang="zh-CN" b="1" dirty="0"/>
              <a:t>2</a:t>
            </a:r>
            <a:r>
              <a:rPr lang="zh-CN" altLang="en-US" b="1" dirty="0"/>
              <a:t>、</a:t>
            </a:r>
            <a:r>
              <a:rPr lang="en-US" altLang="zh-CN" b="1" dirty="0"/>
              <a:t>4</a:t>
            </a:r>
            <a:r>
              <a:rPr lang="zh-CN" altLang="en-US" b="1" dirty="0"/>
              <a:t>条边框木条一样长吗？</a:t>
            </a:r>
          </a:p>
        </p:txBody>
      </p:sp>
    </p:spTree>
    <p:extLst>
      <p:ext uri="{BB962C8B-B14F-4D97-AF65-F5344CB8AC3E}">
        <p14:creationId xmlns:p14="http://schemas.microsoft.com/office/powerpoint/2010/main" val="790110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 descr="未标题-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" y="-20538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模版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115"/>
            <a:ext cx="5608955" cy="50927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58000"/>
              </a:prst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3348024" y="1551303"/>
            <a:ext cx="2880000" cy="2880001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315476" y="1779662"/>
            <a:ext cx="2736002" cy="72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isometricLeftDown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438022" y="1815596"/>
            <a:ext cx="2736001" cy="720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isometricRight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73864" y="2882665"/>
            <a:ext cx="2735999" cy="720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50800" dir="5400000" algn="ctr" rotWithShape="0">
              <a:srgbClr val="FFC000"/>
            </a:outerShdw>
          </a:effectLst>
          <a:scene3d>
            <a:camera prst="isometricRightUp"/>
            <a:lightRig rig="threePt" dir="t"/>
          </a:scene3d>
          <a:sp3d extrusionH="127000">
            <a:extrusionClr>
              <a:srgbClr val="FFC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426188" y="3003878"/>
            <a:ext cx="2736003" cy="72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isometricLeftDown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9" name="Picture 6" descr="C:\Users\Administrator\AppData\Local\Microsoft\Windows\Temporary Internet Files\Content.IE5\TOF18VYF\512px-Number_1_in_green_rounded_square.svg[1]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723878"/>
            <a:ext cx="509587" cy="50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7"/>
          <p:cNvSpPr/>
          <p:nvPr/>
        </p:nvSpPr>
        <p:spPr>
          <a:xfrm>
            <a:off x="974725" y="309563"/>
            <a:ext cx="4208203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en-US" altLang="zh-CN" sz="2400" b="1" strike="noStrike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4</a:t>
            </a:r>
            <a:r>
              <a:rPr lang="zh-CN" altLang="en-US" sz="2400" b="1" strike="noStrike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条边框要减去</a:t>
            </a:r>
            <a:r>
              <a:rPr lang="en-US" altLang="zh-CN" sz="2400" b="1" strike="noStrike" noProof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</a:t>
            </a:r>
            <a:r>
              <a:rPr lang="zh-CN" altLang="en-US" sz="2400" b="1" strike="noStrike" noProof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个</a:t>
            </a:r>
            <a:r>
              <a:rPr lang="zh-CN" altLang="en-US" sz="2400" b="1" strike="noStrike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木板的</a:t>
            </a:r>
            <a:r>
              <a:rPr lang="zh-CN" altLang="en-US" sz="2400" b="1" strike="noStrike" noProof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厚度</a:t>
            </a:r>
            <a:endParaRPr lang="zh-CN" altLang="en-US" sz="2400" b="1" strike="noStrike" noProof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-573087" y="-428625"/>
            <a:ext cx="1841500" cy="1992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2" descr="未标题-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7" y="-17462"/>
            <a:ext cx="9147175" cy="5154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模版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115"/>
            <a:ext cx="5608955" cy="50927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58000"/>
              </a:prst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3695848" y="1710803"/>
            <a:ext cx="2880000" cy="2880000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35619" y="1943899"/>
            <a:ext cx="2879999" cy="72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isometricLeftDown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872004" y="1947655"/>
            <a:ext cx="2645999" cy="720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isometricRight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836107" y="3074288"/>
            <a:ext cx="2646002" cy="720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50800" dir="5400000" algn="ctr" rotWithShape="0">
              <a:srgbClr val="FFC000"/>
            </a:outerShdw>
          </a:effectLst>
          <a:scene3d>
            <a:camera prst="isometricRight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66699" y="3077405"/>
            <a:ext cx="2879999" cy="72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isometricLeftDown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344" name="Picture 7" descr="C:\Users\Administrator\AppData\Local\Microsoft\Windows\Temporary Internet Files\Content.IE5\WQEC4KJ9\Number_2_in_light_blue_rounded_square.svg[1]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4688" y="3714750"/>
            <a:ext cx="500062" cy="500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7"/>
          <p:cNvSpPr/>
          <p:nvPr/>
        </p:nvSpPr>
        <p:spPr>
          <a:xfrm>
            <a:off x="974725" y="309563"/>
            <a:ext cx="44672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2400" b="1" strike="noStrike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两条边框要减去</a:t>
            </a:r>
            <a:r>
              <a:rPr lang="zh-CN" altLang="en-US" sz="2400" b="1" strike="noStrike" noProof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两个</a:t>
            </a:r>
            <a:r>
              <a:rPr lang="zh-CN" altLang="en-US" sz="2400" b="1" strike="noStrike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木板的</a:t>
            </a:r>
            <a:r>
              <a:rPr lang="zh-CN" altLang="en-US" sz="2400" b="1" strike="noStrike" noProof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厚度</a:t>
            </a:r>
            <a:endParaRPr lang="zh-CN" altLang="en-US" sz="2400" b="1" strike="noStrike" noProof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下箭头 8"/>
          <p:cNvSpPr/>
          <p:nvPr/>
        </p:nvSpPr>
        <p:spPr>
          <a:xfrm rot="19066172">
            <a:off x="3370263" y="1214438"/>
            <a:ext cx="460375" cy="6429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下箭头 9"/>
          <p:cNvSpPr/>
          <p:nvPr/>
        </p:nvSpPr>
        <p:spPr>
          <a:xfrm rot="7483601">
            <a:off x="6942931" y="3785394"/>
            <a:ext cx="460375" cy="6429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-573087" y="-428625"/>
            <a:ext cx="1841500" cy="1992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274</TotalTime>
  <Words>156</Words>
  <Application>Microsoft Office PowerPoint</Application>
  <PresentationFormat>全屏显示(16:9)</PresentationFormat>
  <Paragraphs>37</Paragraphs>
  <Slides>21</Slides>
  <Notes>20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7" baseType="lpstr">
      <vt:lpstr>等线</vt:lpstr>
      <vt:lpstr>黑体</vt:lpstr>
      <vt:lpstr>宋体</vt:lpstr>
      <vt:lpstr>Arial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1分钟大比拼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姜文敏</cp:lastModifiedBy>
  <cp:revision>282</cp:revision>
  <dcterms:created xsi:type="dcterms:W3CDTF">2017-08-28T02:09:00Z</dcterms:created>
  <dcterms:modified xsi:type="dcterms:W3CDTF">2023-12-25T02:24:01Z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2052-11.8.6.11719</vt:lpwstr>
  </property>
  <property fmtid="{D5CDD505-2E9C-101B-9397-08002B2CF9AE}" pid="3" name="ICV">
    <vt:lpwstr>99A609E478D341DC918B4969CCA21DB6</vt:lpwstr>
  </property>
</Properties>
</file>