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38" r:id="rId2"/>
    <p:sldId id="257" r:id="rId3"/>
    <p:sldId id="259" r:id="rId4"/>
    <p:sldId id="260" r:id="rId5"/>
    <p:sldId id="387" r:id="rId6"/>
    <p:sldId id="338" r:id="rId7"/>
    <p:sldId id="271" r:id="rId8"/>
    <p:sldId id="388" r:id="rId9"/>
    <p:sldId id="262" r:id="rId10"/>
    <p:sldId id="389" r:id="rId11"/>
    <p:sldId id="264" r:id="rId12"/>
    <p:sldId id="281" r:id="rId13"/>
    <p:sldId id="280" r:id="rId14"/>
    <p:sldId id="339" r:id="rId15"/>
    <p:sldId id="300" r:id="rId16"/>
    <p:sldId id="301" r:id="rId17"/>
    <p:sldId id="302" r:id="rId18"/>
    <p:sldId id="312" r:id="rId19"/>
    <p:sldId id="315" r:id="rId20"/>
    <p:sldId id="385" r:id="rId21"/>
    <p:sldId id="381" r:id="rId22"/>
    <p:sldId id="384" r:id="rId23"/>
    <p:sldId id="383" r:id="rId24"/>
    <p:sldId id="316" r:id="rId25"/>
    <p:sldId id="317" r:id="rId26"/>
    <p:sldId id="318" r:id="rId27"/>
    <p:sldId id="319" r:id="rId28"/>
    <p:sldId id="320" r:id="rId29"/>
    <p:sldId id="322" r:id="rId30"/>
    <p:sldId id="437" r:id="rId31"/>
    <p:sldId id="295" r:id="rId32"/>
    <p:sldId id="340" r:id="rId33"/>
    <p:sldId id="341" r:id="rId34"/>
    <p:sldId id="342" r:id="rId35"/>
    <p:sldId id="272" r:id="rId36"/>
    <p:sldId id="273" r:id="rId37"/>
    <p:sldId id="390" r:id="rId38"/>
    <p:sldId id="275" r:id="rId39"/>
    <p:sldId id="276" r:id="rId40"/>
    <p:sldId id="282" r:id="rId41"/>
    <p:sldId id="277" r:id="rId42"/>
    <p:sldId id="278" r:id="rId43"/>
    <p:sldId id="279" r:id="rId44"/>
    <p:sldId id="378" r:id="rId45"/>
    <p:sldId id="296" r:id="rId46"/>
    <p:sldId id="304" r:id="rId47"/>
    <p:sldId id="306" r:id="rId48"/>
    <p:sldId id="308" r:id="rId49"/>
    <p:sldId id="310" r:id="rId50"/>
    <p:sldId id="380" r:id="rId51"/>
    <p:sldId id="343" r:id="rId52"/>
    <p:sldId id="344" r:id="rId53"/>
    <p:sldId id="303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717" autoAdjust="0"/>
    <p:restoredTop sz="94660"/>
  </p:normalViewPr>
  <p:slideViewPr>
    <p:cSldViewPr snapToGrid="0">
      <p:cViewPr>
        <p:scale>
          <a:sx n="100" d="100"/>
          <a:sy n="100" d="100"/>
        </p:scale>
        <p:origin x="-36" y="198"/>
      </p:cViewPr>
      <p:guideLst>
        <p:guide orient="horz" pos="187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75777"/>
          <p:cNvSpPr>
            <a:spLocks noGrp="1" noRot="1" noChangeAspect="1" noTextEdi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5779" name="文本占位符 75778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lvl="0">
              <a:spcBef>
                <a:spcPct val="0"/>
              </a:spcBef>
              <a:buChar char="•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06400" y="597600"/>
            <a:ext cx="1299600" cy="5371200"/>
          </a:xfrm>
        </p:spPr>
        <p:txBody>
          <a:bodyPr vert="eaVert" anchor="b" anchorCtr="0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00" y="3355200"/>
            <a:ext cx="777600" cy="2854800"/>
          </a:xfrm>
        </p:spPr>
        <p:txBody>
          <a:bodyPr vert="eaVer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7019" y="169863"/>
            <a:ext cx="11637963" cy="6388100"/>
          </a:xfrm>
        </p:spPr>
        <p:txBody>
          <a:bodyPr/>
          <a:lstStyle>
            <a:lvl2pPr marL="342900" indent="-342900">
              <a:buClrTx/>
              <a:buFont typeface="Arial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pPr lvl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6CC1F8D-BEC0-4D62-B208-422F93AFB6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9200" y="3564000"/>
            <a:ext cx="4449600" cy="1864800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7709" y="5617695"/>
            <a:ext cx="10515600" cy="561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MH_Others_11"/>
          <p:cNvSpPr/>
          <p:nvPr>
            <p:custDataLst>
              <p:tags r:id="rId1"/>
            </p:custDataLst>
          </p:nvPr>
        </p:nvSpPr>
        <p:spPr>
          <a:xfrm rot="5400000">
            <a:off x="5730019" y="975050"/>
            <a:ext cx="349407" cy="4450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MH_Others_12"/>
          <p:cNvCxnSpPr/>
          <p:nvPr>
            <p:custDataLst>
              <p:tags r:id="rId2"/>
            </p:custDataLst>
          </p:nvPr>
        </p:nvCxnSpPr>
        <p:spPr>
          <a:xfrm flipH="1">
            <a:off x="3679371" y="3424331"/>
            <a:ext cx="4450703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4211638" y="2514118"/>
            <a:ext cx="2738437" cy="441325"/>
          </a:xfrm>
          <a:custGeom>
            <a:avLst/>
            <a:gdLst>
              <a:gd name="T0" fmla="*/ 1249 w 3450"/>
              <a:gd name="T1" fmla="*/ 466 h 556"/>
              <a:gd name="T2" fmla="*/ 1325 w 3450"/>
              <a:gd name="T3" fmla="*/ 462 h 556"/>
              <a:gd name="T4" fmla="*/ 1879 w 3450"/>
              <a:gd name="T5" fmla="*/ 182 h 556"/>
              <a:gd name="T6" fmla="*/ 1917 w 3450"/>
              <a:gd name="T7" fmla="*/ 443 h 556"/>
              <a:gd name="T8" fmla="*/ 1917 w 3450"/>
              <a:gd name="T9" fmla="*/ 180 h 556"/>
              <a:gd name="T10" fmla="*/ 2768 w 3450"/>
              <a:gd name="T11" fmla="*/ 173 h 556"/>
              <a:gd name="T12" fmla="*/ 2833 w 3450"/>
              <a:gd name="T13" fmla="*/ 190 h 556"/>
              <a:gd name="T14" fmla="*/ 2797 w 3450"/>
              <a:gd name="T15" fmla="*/ 155 h 556"/>
              <a:gd name="T16" fmla="*/ 3417 w 3450"/>
              <a:gd name="T17" fmla="*/ 190 h 556"/>
              <a:gd name="T18" fmla="*/ 3329 w 3450"/>
              <a:gd name="T19" fmla="*/ 205 h 556"/>
              <a:gd name="T20" fmla="*/ 3118 w 3450"/>
              <a:gd name="T21" fmla="*/ 305 h 556"/>
              <a:gd name="T22" fmla="*/ 3350 w 3450"/>
              <a:gd name="T23" fmla="*/ 140 h 556"/>
              <a:gd name="T24" fmla="*/ 2903 w 3450"/>
              <a:gd name="T25" fmla="*/ 159 h 556"/>
              <a:gd name="T26" fmla="*/ 2899 w 3450"/>
              <a:gd name="T27" fmla="*/ 351 h 556"/>
              <a:gd name="T28" fmla="*/ 2776 w 3450"/>
              <a:gd name="T29" fmla="*/ 504 h 556"/>
              <a:gd name="T30" fmla="*/ 2914 w 3450"/>
              <a:gd name="T31" fmla="*/ 441 h 556"/>
              <a:gd name="T32" fmla="*/ 2970 w 3450"/>
              <a:gd name="T33" fmla="*/ 424 h 556"/>
              <a:gd name="T34" fmla="*/ 2810 w 3450"/>
              <a:gd name="T35" fmla="*/ 546 h 556"/>
              <a:gd name="T36" fmla="*/ 2616 w 3450"/>
              <a:gd name="T37" fmla="*/ 416 h 556"/>
              <a:gd name="T38" fmla="*/ 2733 w 3450"/>
              <a:gd name="T39" fmla="*/ 128 h 556"/>
              <a:gd name="T40" fmla="*/ 2015 w 3450"/>
              <a:gd name="T41" fmla="*/ 136 h 556"/>
              <a:gd name="T42" fmla="*/ 2102 w 3450"/>
              <a:gd name="T43" fmla="*/ 349 h 556"/>
              <a:gd name="T44" fmla="*/ 1907 w 3450"/>
              <a:gd name="T45" fmla="*/ 493 h 556"/>
              <a:gd name="T46" fmla="*/ 1665 w 3450"/>
              <a:gd name="T47" fmla="*/ 445 h 556"/>
              <a:gd name="T48" fmla="*/ 1890 w 3450"/>
              <a:gd name="T49" fmla="*/ 132 h 556"/>
              <a:gd name="T50" fmla="*/ 1418 w 3450"/>
              <a:gd name="T51" fmla="*/ 140 h 556"/>
              <a:gd name="T52" fmla="*/ 1498 w 3450"/>
              <a:gd name="T53" fmla="*/ 236 h 556"/>
              <a:gd name="T54" fmla="*/ 1518 w 3450"/>
              <a:gd name="T55" fmla="*/ 539 h 556"/>
              <a:gd name="T56" fmla="*/ 1147 w 3450"/>
              <a:gd name="T57" fmla="*/ 529 h 556"/>
              <a:gd name="T58" fmla="*/ 1118 w 3450"/>
              <a:gd name="T59" fmla="*/ 301 h 556"/>
              <a:gd name="T60" fmla="*/ 1325 w 3450"/>
              <a:gd name="T61" fmla="*/ 245 h 556"/>
              <a:gd name="T62" fmla="*/ 1289 w 3450"/>
              <a:gd name="T63" fmla="*/ 159 h 556"/>
              <a:gd name="T64" fmla="*/ 1145 w 3450"/>
              <a:gd name="T65" fmla="*/ 222 h 556"/>
              <a:gd name="T66" fmla="*/ 1197 w 3450"/>
              <a:gd name="T67" fmla="*/ 132 h 556"/>
              <a:gd name="T68" fmla="*/ 305 w 3450"/>
              <a:gd name="T69" fmla="*/ 151 h 556"/>
              <a:gd name="T70" fmla="*/ 327 w 3450"/>
              <a:gd name="T71" fmla="*/ 234 h 556"/>
              <a:gd name="T72" fmla="*/ 236 w 3450"/>
              <a:gd name="T73" fmla="*/ 161 h 556"/>
              <a:gd name="T74" fmla="*/ 186 w 3450"/>
              <a:gd name="T75" fmla="*/ 449 h 556"/>
              <a:gd name="T76" fmla="*/ 240 w 3450"/>
              <a:gd name="T77" fmla="*/ 504 h 556"/>
              <a:gd name="T78" fmla="*/ 346 w 3450"/>
              <a:gd name="T79" fmla="*/ 401 h 556"/>
              <a:gd name="T80" fmla="*/ 352 w 3450"/>
              <a:gd name="T81" fmla="*/ 464 h 556"/>
              <a:gd name="T82" fmla="*/ 138 w 3450"/>
              <a:gd name="T83" fmla="*/ 537 h 556"/>
              <a:gd name="T84" fmla="*/ 0 w 3450"/>
              <a:gd name="T85" fmla="*/ 332 h 556"/>
              <a:gd name="T86" fmla="*/ 92 w 3450"/>
              <a:gd name="T87" fmla="*/ 150 h 556"/>
              <a:gd name="T88" fmla="*/ 672 w 3450"/>
              <a:gd name="T89" fmla="*/ 140 h 556"/>
              <a:gd name="T90" fmla="*/ 876 w 3450"/>
              <a:gd name="T91" fmla="*/ 132 h 556"/>
              <a:gd name="T92" fmla="*/ 937 w 3450"/>
              <a:gd name="T93" fmla="*/ 539 h 556"/>
              <a:gd name="T94" fmla="*/ 672 w 3450"/>
              <a:gd name="T95" fmla="*/ 219 h 556"/>
              <a:gd name="T96" fmla="*/ 496 w 3450"/>
              <a:gd name="T97" fmla="*/ 29 h 556"/>
              <a:gd name="T98" fmla="*/ 2493 w 3450"/>
              <a:gd name="T99" fmla="*/ 148 h 556"/>
              <a:gd name="T100" fmla="*/ 2420 w 3450"/>
              <a:gd name="T101" fmla="*/ 236 h 556"/>
              <a:gd name="T102" fmla="*/ 2463 w 3450"/>
              <a:gd name="T103" fmla="*/ 458 h 556"/>
              <a:gd name="T104" fmla="*/ 2511 w 3450"/>
              <a:gd name="T105" fmla="*/ 433 h 556"/>
              <a:gd name="T106" fmla="*/ 2340 w 3450"/>
              <a:gd name="T107" fmla="*/ 544 h 556"/>
              <a:gd name="T108" fmla="*/ 2246 w 3450"/>
              <a:gd name="T109" fmla="*/ 391 h 556"/>
              <a:gd name="T110" fmla="*/ 2199 w 3450"/>
              <a:gd name="T111" fmla="*/ 153 h 556"/>
              <a:gd name="T112" fmla="*/ 2296 w 3450"/>
              <a:gd name="T113" fmla="*/ 6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0" h="556">
                <a:moveTo>
                  <a:pt x="1270" y="301"/>
                </a:moveTo>
                <a:lnTo>
                  <a:pt x="1258" y="303"/>
                </a:lnTo>
                <a:lnTo>
                  <a:pt x="1251" y="313"/>
                </a:lnTo>
                <a:lnTo>
                  <a:pt x="1251" y="318"/>
                </a:lnTo>
                <a:lnTo>
                  <a:pt x="1249" y="328"/>
                </a:lnTo>
                <a:lnTo>
                  <a:pt x="1249" y="343"/>
                </a:lnTo>
                <a:lnTo>
                  <a:pt x="1249" y="362"/>
                </a:lnTo>
                <a:lnTo>
                  <a:pt x="1249" y="456"/>
                </a:lnTo>
                <a:lnTo>
                  <a:pt x="1249" y="466"/>
                </a:lnTo>
                <a:lnTo>
                  <a:pt x="1249" y="474"/>
                </a:lnTo>
                <a:lnTo>
                  <a:pt x="1249" y="477"/>
                </a:lnTo>
                <a:lnTo>
                  <a:pt x="1249" y="481"/>
                </a:lnTo>
                <a:lnTo>
                  <a:pt x="1254" y="491"/>
                </a:lnTo>
                <a:lnTo>
                  <a:pt x="1266" y="493"/>
                </a:lnTo>
                <a:lnTo>
                  <a:pt x="1279" y="491"/>
                </a:lnTo>
                <a:lnTo>
                  <a:pt x="1295" y="485"/>
                </a:lnTo>
                <a:lnTo>
                  <a:pt x="1312" y="474"/>
                </a:lnTo>
                <a:lnTo>
                  <a:pt x="1325" y="462"/>
                </a:lnTo>
                <a:lnTo>
                  <a:pt x="1325" y="320"/>
                </a:lnTo>
                <a:lnTo>
                  <a:pt x="1308" y="313"/>
                </a:lnTo>
                <a:lnTo>
                  <a:pt x="1293" y="305"/>
                </a:lnTo>
                <a:lnTo>
                  <a:pt x="1281" y="301"/>
                </a:lnTo>
                <a:lnTo>
                  <a:pt x="1270" y="301"/>
                </a:lnTo>
                <a:lnTo>
                  <a:pt x="1270" y="301"/>
                </a:lnTo>
                <a:close/>
                <a:moveTo>
                  <a:pt x="1909" y="169"/>
                </a:moveTo>
                <a:lnTo>
                  <a:pt x="1896" y="173"/>
                </a:lnTo>
                <a:lnTo>
                  <a:pt x="1879" y="182"/>
                </a:lnTo>
                <a:lnTo>
                  <a:pt x="1859" y="197"/>
                </a:lnTo>
                <a:lnTo>
                  <a:pt x="1840" y="219"/>
                </a:lnTo>
                <a:lnTo>
                  <a:pt x="1840" y="403"/>
                </a:lnTo>
                <a:lnTo>
                  <a:pt x="1859" y="422"/>
                </a:lnTo>
                <a:lnTo>
                  <a:pt x="1879" y="435"/>
                </a:lnTo>
                <a:lnTo>
                  <a:pt x="1894" y="445"/>
                </a:lnTo>
                <a:lnTo>
                  <a:pt x="1907" y="447"/>
                </a:lnTo>
                <a:lnTo>
                  <a:pt x="1913" y="447"/>
                </a:lnTo>
                <a:lnTo>
                  <a:pt x="1917" y="443"/>
                </a:lnTo>
                <a:lnTo>
                  <a:pt x="1917" y="435"/>
                </a:lnTo>
                <a:lnTo>
                  <a:pt x="1917" y="426"/>
                </a:lnTo>
                <a:lnTo>
                  <a:pt x="1917" y="410"/>
                </a:lnTo>
                <a:lnTo>
                  <a:pt x="1917" y="391"/>
                </a:lnTo>
                <a:lnTo>
                  <a:pt x="1917" y="215"/>
                </a:lnTo>
                <a:lnTo>
                  <a:pt x="1917" y="201"/>
                </a:lnTo>
                <a:lnTo>
                  <a:pt x="1917" y="190"/>
                </a:lnTo>
                <a:lnTo>
                  <a:pt x="1917" y="184"/>
                </a:lnTo>
                <a:lnTo>
                  <a:pt x="1917" y="180"/>
                </a:lnTo>
                <a:lnTo>
                  <a:pt x="1915" y="171"/>
                </a:lnTo>
                <a:lnTo>
                  <a:pt x="1909" y="169"/>
                </a:lnTo>
                <a:lnTo>
                  <a:pt x="1909" y="169"/>
                </a:lnTo>
                <a:close/>
                <a:moveTo>
                  <a:pt x="2797" y="155"/>
                </a:moveTo>
                <a:lnTo>
                  <a:pt x="2787" y="155"/>
                </a:lnTo>
                <a:lnTo>
                  <a:pt x="2780" y="157"/>
                </a:lnTo>
                <a:lnTo>
                  <a:pt x="2772" y="161"/>
                </a:lnTo>
                <a:lnTo>
                  <a:pt x="2770" y="165"/>
                </a:lnTo>
                <a:lnTo>
                  <a:pt x="2768" y="173"/>
                </a:lnTo>
                <a:lnTo>
                  <a:pt x="2766" y="184"/>
                </a:lnTo>
                <a:lnTo>
                  <a:pt x="2764" y="197"/>
                </a:lnTo>
                <a:lnTo>
                  <a:pt x="2764" y="215"/>
                </a:lnTo>
                <a:lnTo>
                  <a:pt x="2764" y="314"/>
                </a:lnTo>
                <a:lnTo>
                  <a:pt x="2797" y="314"/>
                </a:lnTo>
                <a:lnTo>
                  <a:pt x="2833" y="314"/>
                </a:lnTo>
                <a:lnTo>
                  <a:pt x="2833" y="215"/>
                </a:lnTo>
                <a:lnTo>
                  <a:pt x="2833" y="201"/>
                </a:lnTo>
                <a:lnTo>
                  <a:pt x="2833" y="190"/>
                </a:lnTo>
                <a:lnTo>
                  <a:pt x="2833" y="182"/>
                </a:lnTo>
                <a:lnTo>
                  <a:pt x="2831" y="176"/>
                </a:lnTo>
                <a:lnTo>
                  <a:pt x="2831" y="173"/>
                </a:lnTo>
                <a:lnTo>
                  <a:pt x="2831" y="169"/>
                </a:lnTo>
                <a:lnTo>
                  <a:pt x="2826" y="163"/>
                </a:lnTo>
                <a:lnTo>
                  <a:pt x="2818" y="159"/>
                </a:lnTo>
                <a:lnTo>
                  <a:pt x="2808" y="157"/>
                </a:lnTo>
                <a:lnTo>
                  <a:pt x="2797" y="155"/>
                </a:lnTo>
                <a:lnTo>
                  <a:pt x="2797" y="155"/>
                </a:lnTo>
                <a:close/>
                <a:moveTo>
                  <a:pt x="3402" y="121"/>
                </a:moveTo>
                <a:lnTo>
                  <a:pt x="3419" y="123"/>
                </a:lnTo>
                <a:lnTo>
                  <a:pt x="3435" y="130"/>
                </a:lnTo>
                <a:lnTo>
                  <a:pt x="3446" y="142"/>
                </a:lnTo>
                <a:lnTo>
                  <a:pt x="3450" y="159"/>
                </a:lnTo>
                <a:lnTo>
                  <a:pt x="3446" y="171"/>
                </a:lnTo>
                <a:lnTo>
                  <a:pt x="3440" y="180"/>
                </a:lnTo>
                <a:lnTo>
                  <a:pt x="3431" y="188"/>
                </a:lnTo>
                <a:lnTo>
                  <a:pt x="3417" y="190"/>
                </a:lnTo>
                <a:lnTo>
                  <a:pt x="3410" y="190"/>
                </a:lnTo>
                <a:lnTo>
                  <a:pt x="3404" y="186"/>
                </a:lnTo>
                <a:lnTo>
                  <a:pt x="3389" y="180"/>
                </a:lnTo>
                <a:lnTo>
                  <a:pt x="3379" y="178"/>
                </a:lnTo>
                <a:lnTo>
                  <a:pt x="3369" y="178"/>
                </a:lnTo>
                <a:lnTo>
                  <a:pt x="3360" y="182"/>
                </a:lnTo>
                <a:lnTo>
                  <a:pt x="3348" y="188"/>
                </a:lnTo>
                <a:lnTo>
                  <a:pt x="3339" y="196"/>
                </a:lnTo>
                <a:lnTo>
                  <a:pt x="3329" y="205"/>
                </a:lnTo>
                <a:lnTo>
                  <a:pt x="3317" y="217"/>
                </a:lnTo>
                <a:lnTo>
                  <a:pt x="3306" y="232"/>
                </a:lnTo>
                <a:lnTo>
                  <a:pt x="3294" y="249"/>
                </a:lnTo>
                <a:lnTo>
                  <a:pt x="3292" y="395"/>
                </a:lnTo>
                <a:lnTo>
                  <a:pt x="3294" y="539"/>
                </a:lnTo>
                <a:lnTo>
                  <a:pt x="3116" y="539"/>
                </a:lnTo>
                <a:lnTo>
                  <a:pt x="3118" y="512"/>
                </a:lnTo>
                <a:lnTo>
                  <a:pt x="3118" y="437"/>
                </a:lnTo>
                <a:lnTo>
                  <a:pt x="3118" y="305"/>
                </a:lnTo>
                <a:lnTo>
                  <a:pt x="3118" y="155"/>
                </a:lnTo>
                <a:lnTo>
                  <a:pt x="3116" y="127"/>
                </a:lnTo>
                <a:lnTo>
                  <a:pt x="3294" y="127"/>
                </a:lnTo>
                <a:lnTo>
                  <a:pt x="3294" y="203"/>
                </a:lnTo>
                <a:lnTo>
                  <a:pt x="3306" y="184"/>
                </a:lnTo>
                <a:lnTo>
                  <a:pt x="3317" y="169"/>
                </a:lnTo>
                <a:lnTo>
                  <a:pt x="3325" y="159"/>
                </a:lnTo>
                <a:lnTo>
                  <a:pt x="3333" y="153"/>
                </a:lnTo>
                <a:lnTo>
                  <a:pt x="3350" y="140"/>
                </a:lnTo>
                <a:lnTo>
                  <a:pt x="3367" y="128"/>
                </a:lnTo>
                <a:lnTo>
                  <a:pt x="3385" y="123"/>
                </a:lnTo>
                <a:lnTo>
                  <a:pt x="3402" y="121"/>
                </a:lnTo>
                <a:lnTo>
                  <a:pt x="3402" y="121"/>
                </a:lnTo>
                <a:close/>
                <a:moveTo>
                  <a:pt x="2791" y="119"/>
                </a:moveTo>
                <a:lnTo>
                  <a:pt x="2822" y="121"/>
                </a:lnTo>
                <a:lnTo>
                  <a:pt x="2849" y="128"/>
                </a:lnTo>
                <a:lnTo>
                  <a:pt x="2876" y="142"/>
                </a:lnTo>
                <a:lnTo>
                  <a:pt x="2903" y="159"/>
                </a:lnTo>
                <a:lnTo>
                  <a:pt x="2920" y="176"/>
                </a:lnTo>
                <a:lnTo>
                  <a:pt x="2937" y="196"/>
                </a:lnTo>
                <a:lnTo>
                  <a:pt x="2951" y="217"/>
                </a:lnTo>
                <a:lnTo>
                  <a:pt x="2960" y="240"/>
                </a:lnTo>
                <a:lnTo>
                  <a:pt x="2970" y="265"/>
                </a:lnTo>
                <a:lnTo>
                  <a:pt x="2976" y="291"/>
                </a:lnTo>
                <a:lnTo>
                  <a:pt x="2977" y="320"/>
                </a:lnTo>
                <a:lnTo>
                  <a:pt x="2979" y="351"/>
                </a:lnTo>
                <a:lnTo>
                  <a:pt x="2899" y="351"/>
                </a:lnTo>
                <a:lnTo>
                  <a:pt x="2803" y="353"/>
                </a:lnTo>
                <a:lnTo>
                  <a:pt x="2764" y="353"/>
                </a:lnTo>
                <a:lnTo>
                  <a:pt x="2764" y="458"/>
                </a:lnTo>
                <a:lnTo>
                  <a:pt x="2764" y="472"/>
                </a:lnTo>
                <a:lnTo>
                  <a:pt x="2766" y="483"/>
                </a:lnTo>
                <a:lnTo>
                  <a:pt x="2766" y="491"/>
                </a:lnTo>
                <a:lnTo>
                  <a:pt x="2768" y="497"/>
                </a:lnTo>
                <a:lnTo>
                  <a:pt x="2772" y="500"/>
                </a:lnTo>
                <a:lnTo>
                  <a:pt x="2776" y="504"/>
                </a:lnTo>
                <a:lnTo>
                  <a:pt x="2783" y="508"/>
                </a:lnTo>
                <a:lnTo>
                  <a:pt x="2793" y="508"/>
                </a:lnTo>
                <a:lnTo>
                  <a:pt x="2810" y="506"/>
                </a:lnTo>
                <a:lnTo>
                  <a:pt x="2830" y="502"/>
                </a:lnTo>
                <a:lnTo>
                  <a:pt x="2847" y="497"/>
                </a:lnTo>
                <a:lnTo>
                  <a:pt x="2864" y="487"/>
                </a:lnTo>
                <a:lnTo>
                  <a:pt x="2881" y="474"/>
                </a:lnTo>
                <a:lnTo>
                  <a:pt x="2897" y="458"/>
                </a:lnTo>
                <a:lnTo>
                  <a:pt x="2914" y="441"/>
                </a:lnTo>
                <a:lnTo>
                  <a:pt x="2929" y="422"/>
                </a:lnTo>
                <a:lnTo>
                  <a:pt x="2933" y="412"/>
                </a:lnTo>
                <a:lnTo>
                  <a:pt x="2939" y="405"/>
                </a:lnTo>
                <a:lnTo>
                  <a:pt x="2945" y="403"/>
                </a:lnTo>
                <a:lnTo>
                  <a:pt x="2951" y="401"/>
                </a:lnTo>
                <a:lnTo>
                  <a:pt x="2958" y="403"/>
                </a:lnTo>
                <a:lnTo>
                  <a:pt x="2964" y="408"/>
                </a:lnTo>
                <a:lnTo>
                  <a:pt x="2968" y="416"/>
                </a:lnTo>
                <a:lnTo>
                  <a:pt x="2970" y="424"/>
                </a:lnTo>
                <a:lnTo>
                  <a:pt x="2968" y="433"/>
                </a:lnTo>
                <a:lnTo>
                  <a:pt x="2964" y="445"/>
                </a:lnTo>
                <a:lnTo>
                  <a:pt x="2956" y="456"/>
                </a:lnTo>
                <a:lnTo>
                  <a:pt x="2947" y="470"/>
                </a:lnTo>
                <a:lnTo>
                  <a:pt x="2914" y="500"/>
                </a:lnTo>
                <a:lnTo>
                  <a:pt x="2874" y="525"/>
                </a:lnTo>
                <a:lnTo>
                  <a:pt x="2853" y="535"/>
                </a:lnTo>
                <a:lnTo>
                  <a:pt x="2831" y="543"/>
                </a:lnTo>
                <a:lnTo>
                  <a:pt x="2810" y="546"/>
                </a:lnTo>
                <a:lnTo>
                  <a:pt x="2789" y="546"/>
                </a:lnTo>
                <a:lnTo>
                  <a:pt x="2757" y="544"/>
                </a:lnTo>
                <a:lnTo>
                  <a:pt x="2726" y="535"/>
                </a:lnTo>
                <a:lnTo>
                  <a:pt x="2699" y="518"/>
                </a:lnTo>
                <a:lnTo>
                  <a:pt x="2676" y="495"/>
                </a:lnTo>
                <a:lnTo>
                  <a:pt x="2657" y="477"/>
                </a:lnTo>
                <a:lnTo>
                  <a:pt x="2639" y="458"/>
                </a:lnTo>
                <a:lnTo>
                  <a:pt x="2626" y="437"/>
                </a:lnTo>
                <a:lnTo>
                  <a:pt x="2616" y="416"/>
                </a:lnTo>
                <a:lnTo>
                  <a:pt x="2605" y="376"/>
                </a:lnTo>
                <a:lnTo>
                  <a:pt x="2601" y="334"/>
                </a:lnTo>
                <a:lnTo>
                  <a:pt x="2605" y="295"/>
                </a:lnTo>
                <a:lnTo>
                  <a:pt x="2614" y="255"/>
                </a:lnTo>
                <a:lnTo>
                  <a:pt x="2632" y="219"/>
                </a:lnTo>
                <a:lnTo>
                  <a:pt x="2651" y="188"/>
                </a:lnTo>
                <a:lnTo>
                  <a:pt x="2682" y="159"/>
                </a:lnTo>
                <a:lnTo>
                  <a:pt x="2716" y="136"/>
                </a:lnTo>
                <a:lnTo>
                  <a:pt x="2733" y="128"/>
                </a:lnTo>
                <a:lnTo>
                  <a:pt x="2753" y="123"/>
                </a:lnTo>
                <a:lnTo>
                  <a:pt x="2772" y="119"/>
                </a:lnTo>
                <a:lnTo>
                  <a:pt x="2791" y="119"/>
                </a:lnTo>
                <a:lnTo>
                  <a:pt x="2791" y="119"/>
                </a:lnTo>
                <a:close/>
                <a:moveTo>
                  <a:pt x="1952" y="119"/>
                </a:moveTo>
                <a:lnTo>
                  <a:pt x="1969" y="119"/>
                </a:lnTo>
                <a:lnTo>
                  <a:pt x="1986" y="123"/>
                </a:lnTo>
                <a:lnTo>
                  <a:pt x="2002" y="128"/>
                </a:lnTo>
                <a:lnTo>
                  <a:pt x="2015" y="136"/>
                </a:lnTo>
                <a:lnTo>
                  <a:pt x="2030" y="146"/>
                </a:lnTo>
                <a:lnTo>
                  <a:pt x="2042" y="157"/>
                </a:lnTo>
                <a:lnTo>
                  <a:pt x="2055" y="173"/>
                </a:lnTo>
                <a:lnTo>
                  <a:pt x="2067" y="188"/>
                </a:lnTo>
                <a:lnTo>
                  <a:pt x="2082" y="211"/>
                </a:lnTo>
                <a:lnTo>
                  <a:pt x="2094" y="240"/>
                </a:lnTo>
                <a:lnTo>
                  <a:pt x="2102" y="272"/>
                </a:lnTo>
                <a:lnTo>
                  <a:pt x="2103" y="309"/>
                </a:lnTo>
                <a:lnTo>
                  <a:pt x="2102" y="349"/>
                </a:lnTo>
                <a:lnTo>
                  <a:pt x="2094" y="387"/>
                </a:lnTo>
                <a:lnTo>
                  <a:pt x="2078" y="420"/>
                </a:lnTo>
                <a:lnTo>
                  <a:pt x="2059" y="449"/>
                </a:lnTo>
                <a:lnTo>
                  <a:pt x="2038" y="472"/>
                </a:lnTo>
                <a:lnTo>
                  <a:pt x="2013" y="487"/>
                </a:lnTo>
                <a:lnTo>
                  <a:pt x="1986" y="497"/>
                </a:lnTo>
                <a:lnTo>
                  <a:pt x="1956" y="500"/>
                </a:lnTo>
                <a:lnTo>
                  <a:pt x="1925" y="497"/>
                </a:lnTo>
                <a:lnTo>
                  <a:pt x="1907" y="493"/>
                </a:lnTo>
                <a:lnTo>
                  <a:pt x="1892" y="485"/>
                </a:lnTo>
                <a:lnTo>
                  <a:pt x="1863" y="466"/>
                </a:lnTo>
                <a:lnTo>
                  <a:pt x="1840" y="441"/>
                </a:lnTo>
                <a:lnTo>
                  <a:pt x="1840" y="454"/>
                </a:lnTo>
                <a:lnTo>
                  <a:pt x="1840" y="502"/>
                </a:lnTo>
                <a:lnTo>
                  <a:pt x="1840" y="535"/>
                </a:lnTo>
                <a:lnTo>
                  <a:pt x="1842" y="556"/>
                </a:lnTo>
                <a:lnTo>
                  <a:pt x="1664" y="556"/>
                </a:lnTo>
                <a:lnTo>
                  <a:pt x="1665" y="445"/>
                </a:lnTo>
                <a:lnTo>
                  <a:pt x="1665" y="349"/>
                </a:lnTo>
                <a:lnTo>
                  <a:pt x="1664" y="148"/>
                </a:lnTo>
                <a:lnTo>
                  <a:pt x="1664" y="127"/>
                </a:lnTo>
                <a:lnTo>
                  <a:pt x="1842" y="127"/>
                </a:lnTo>
                <a:lnTo>
                  <a:pt x="1840" y="176"/>
                </a:lnTo>
                <a:lnTo>
                  <a:pt x="1852" y="161"/>
                </a:lnTo>
                <a:lnTo>
                  <a:pt x="1863" y="150"/>
                </a:lnTo>
                <a:lnTo>
                  <a:pt x="1877" y="140"/>
                </a:lnTo>
                <a:lnTo>
                  <a:pt x="1890" y="132"/>
                </a:lnTo>
                <a:lnTo>
                  <a:pt x="1921" y="121"/>
                </a:lnTo>
                <a:lnTo>
                  <a:pt x="1952" y="119"/>
                </a:lnTo>
                <a:lnTo>
                  <a:pt x="1952" y="119"/>
                </a:lnTo>
                <a:close/>
                <a:moveTo>
                  <a:pt x="1293" y="119"/>
                </a:moveTo>
                <a:lnTo>
                  <a:pt x="1322" y="119"/>
                </a:lnTo>
                <a:lnTo>
                  <a:pt x="1348" y="121"/>
                </a:lnTo>
                <a:lnTo>
                  <a:pt x="1373" y="127"/>
                </a:lnTo>
                <a:lnTo>
                  <a:pt x="1397" y="132"/>
                </a:lnTo>
                <a:lnTo>
                  <a:pt x="1418" y="140"/>
                </a:lnTo>
                <a:lnTo>
                  <a:pt x="1435" y="150"/>
                </a:lnTo>
                <a:lnTo>
                  <a:pt x="1452" y="159"/>
                </a:lnTo>
                <a:lnTo>
                  <a:pt x="1466" y="173"/>
                </a:lnTo>
                <a:lnTo>
                  <a:pt x="1475" y="176"/>
                </a:lnTo>
                <a:lnTo>
                  <a:pt x="1483" y="184"/>
                </a:lnTo>
                <a:lnTo>
                  <a:pt x="1489" y="192"/>
                </a:lnTo>
                <a:lnTo>
                  <a:pt x="1493" y="203"/>
                </a:lnTo>
                <a:lnTo>
                  <a:pt x="1496" y="217"/>
                </a:lnTo>
                <a:lnTo>
                  <a:pt x="1498" y="236"/>
                </a:lnTo>
                <a:lnTo>
                  <a:pt x="1500" y="257"/>
                </a:lnTo>
                <a:lnTo>
                  <a:pt x="1500" y="284"/>
                </a:lnTo>
                <a:lnTo>
                  <a:pt x="1500" y="426"/>
                </a:lnTo>
                <a:lnTo>
                  <a:pt x="1500" y="445"/>
                </a:lnTo>
                <a:lnTo>
                  <a:pt x="1500" y="462"/>
                </a:lnTo>
                <a:lnTo>
                  <a:pt x="1500" y="475"/>
                </a:lnTo>
                <a:lnTo>
                  <a:pt x="1502" y="487"/>
                </a:lnTo>
                <a:lnTo>
                  <a:pt x="1508" y="510"/>
                </a:lnTo>
                <a:lnTo>
                  <a:pt x="1518" y="539"/>
                </a:lnTo>
                <a:lnTo>
                  <a:pt x="1325" y="539"/>
                </a:lnTo>
                <a:lnTo>
                  <a:pt x="1325" y="500"/>
                </a:lnTo>
                <a:lnTo>
                  <a:pt x="1302" y="520"/>
                </a:lnTo>
                <a:lnTo>
                  <a:pt x="1276" y="535"/>
                </a:lnTo>
                <a:lnTo>
                  <a:pt x="1245" y="544"/>
                </a:lnTo>
                <a:lnTo>
                  <a:pt x="1216" y="546"/>
                </a:lnTo>
                <a:lnTo>
                  <a:pt x="1191" y="544"/>
                </a:lnTo>
                <a:lnTo>
                  <a:pt x="1168" y="539"/>
                </a:lnTo>
                <a:lnTo>
                  <a:pt x="1147" y="529"/>
                </a:lnTo>
                <a:lnTo>
                  <a:pt x="1128" y="514"/>
                </a:lnTo>
                <a:lnTo>
                  <a:pt x="1105" y="491"/>
                </a:lnTo>
                <a:lnTo>
                  <a:pt x="1089" y="464"/>
                </a:lnTo>
                <a:lnTo>
                  <a:pt x="1080" y="433"/>
                </a:lnTo>
                <a:lnTo>
                  <a:pt x="1076" y="401"/>
                </a:lnTo>
                <a:lnTo>
                  <a:pt x="1080" y="372"/>
                </a:lnTo>
                <a:lnTo>
                  <a:pt x="1087" y="345"/>
                </a:lnTo>
                <a:lnTo>
                  <a:pt x="1099" y="320"/>
                </a:lnTo>
                <a:lnTo>
                  <a:pt x="1118" y="301"/>
                </a:lnTo>
                <a:lnTo>
                  <a:pt x="1143" y="282"/>
                </a:lnTo>
                <a:lnTo>
                  <a:pt x="1170" y="266"/>
                </a:lnTo>
                <a:lnTo>
                  <a:pt x="1201" y="259"/>
                </a:lnTo>
                <a:lnTo>
                  <a:pt x="1235" y="257"/>
                </a:lnTo>
                <a:lnTo>
                  <a:pt x="1262" y="257"/>
                </a:lnTo>
                <a:lnTo>
                  <a:pt x="1285" y="263"/>
                </a:lnTo>
                <a:lnTo>
                  <a:pt x="1306" y="270"/>
                </a:lnTo>
                <a:lnTo>
                  <a:pt x="1325" y="282"/>
                </a:lnTo>
                <a:lnTo>
                  <a:pt x="1325" y="245"/>
                </a:lnTo>
                <a:lnTo>
                  <a:pt x="1325" y="224"/>
                </a:lnTo>
                <a:lnTo>
                  <a:pt x="1325" y="209"/>
                </a:lnTo>
                <a:lnTo>
                  <a:pt x="1324" y="197"/>
                </a:lnTo>
                <a:lnTo>
                  <a:pt x="1324" y="192"/>
                </a:lnTo>
                <a:lnTo>
                  <a:pt x="1324" y="182"/>
                </a:lnTo>
                <a:lnTo>
                  <a:pt x="1324" y="178"/>
                </a:lnTo>
                <a:lnTo>
                  <a:pt x="1316" y="169"/>
                </a:lnTo>
                <a:lnTo>
                  <a:pt x="1304" y="163"/>
                </a:lnTo>
                <a:lnTo>
                  <a:pt x="1289" y="159"/>
                </a:lnTo>
                <a:lnTo>
                  <a:pt x="1272" y="157"/>
                </a:lnTo>
                <a:lnTo>
                  <a:pt x="1241" y="161"/>
                </a:lnTo>
                <a:lnTo>
                  <a:pt x="1216" y="169"/>
                </a:lnTo>
                <a:lnTo>
                  <a:pt x="1193" y="182"/>
                </a:lnTo>
                <a:lnTo>
                  <a:pt x="1176" y="201"/>
                </a:lnTo>
                <a:lnTo>
                  <a:pt x="1166" y="211"/>
                </a:lnTo>
                <a:lnTo>
                  <a:pt x="1158" y="217"/>
                </a:lnTo>
                <a:lnTo>
                  <a:pt x="1153" y="220"/>
                </a:lnTo>
                <a:lnTo>
                  <a:pt x="1145" y="222"/>
                </a:lnTo>
                <a:lnTo>
                  <a:pt x="1135" y="220"/>
                </a:lnTo>
                <a:lnTo>
                  <a:pt x="1128" y="215"/>
                </a:lnTo>
                <a:lnTo>
                  <a:pt x="1122" y="205"/>
                </a:lnTo>
                <a:lnTo>
                  <a:pt x="1120" y="196"/>
                </a:lnTo>
                <a:lnTo>
                  <a:pt x="1124" y="182"/>
                </a:lnTo>
                <a:lnTo>
                  <a:pt x="1133" y="169"/>
                </a:lnTo>
                <a:lnTo>
                  <a:pt x="1149" y="155"/>
                </a:lnTo>
                <a:lnTo>
                  <a:pt x="1172" y="142"/>
                </a:lnTo>
                <a:lnTo>
                  <a:pt x="1197" y="132"/>
                </a:lnTo>
                <a:lnTo>
                  <a:pt x="1226" y="125"/>
                </a:lnTo>
                <a:lnTo>
                  <a:pt x="1256" y="119"/>
                </a:lnTo>
                <a:lnTo>
                  <a:pt x="1293" y="119"/>
                </a:lnTo>
                <a:lnTo>
                  <a:pt x="1293" y="119"/>
                </a:lnTo>
                <a:close/>
                <a:moveTo>
                  <a:pt x="196" y="119"/>
                </a:moveTo>
                <a:lnTo>
                  <a:pt x="227" y="121"/>
                </a:lnTo>
                <a:lnTo>
                  <a:pt x="254" y="127"/>
                </a:lnTo>
                <a:lnTo>
                  <a:pt x="280" y="136"/>
                </a:lnTo>
                <a:lnTo>
                  <a:pt x="305" y="151"/>
                </a:lnTo>
                <a:lnTo>
                  <a:pt x="323" y="167"/>
                </a:lnTo>
                <a:lnTo>
                  <a:pt x="338" y="184"/>
                </a:lnTo>
                <a:lnTo>
                  <a:pt x="348" y="199"/>
                </a:lnTo>
                <a:lnTo>
                  <a:pt x="352" y="215"/>
                </a:lnTo>
                <a:lnTo>
                  <a:pt x="350" y="222"/>
                </a:lnTo>
                <a:lnTo>
                  <a:pt x="346" y="228"/>
                </a:lnTo>
                <a:lnTo>
                  <a:pt x="340" y="234"/>
                </a:lnTo>
                <a:lnTo>
                  <a:pt x="332" y="234"/>
                </a:lnTo>
                <a:lnTo>
                  <a:pt x="327" y="234"/>
                </a:lnTo>
                <a:lnTo>
                  <a:pt x="321" y="230"/>
                </a:lnTo>
                <a:lnTo>
                  <a:pt x="315" y="222"/>
                </a:lnTo>
                <a:lnTo>
                  <a:pt x="309" y="213"/>
                </a:lnTo>
                <a:lnTo>
                  <a:pt x="302" y="201"/>
                </a:lnTo>
                <a:lnTo>
                  <a:pt x="292" y="192"/>
                </a:lnTo>
                <a:lnTo>
                  <a:pt x="280" y="182"/>
                </a:lnTo>
                <a:lnTo>
                  <a:pt x="267" y="174"/>
                </a:lnTo>
                <a:lnTo>
                  <a:pt x="252" y="167"/>
                </a:lnTo>
                <a:lnTo>
                  <a:pt x="236" y="161"/>
                </a:lnTo>
                <a:lnTo>
                  <a:pt x="223" y="157"/>
                </a:lnTo>
                <a:lnTo>
                  <a:pt x="209" y="157"/>
                </a:lnTo>
                <a:lnTo>
                  <a:pt x="198" y="159"/>
                </a:lnTo>
                <a:lnTo>
                  <a:pt x="190" y="167"/>
                </a:lnTo>
                <a:lnTo>
                  <a:pt x="188" y="173"/>
                </a:lnTo>
                <a:lnTo>
                  <a:pt x="188" y="182"/>
                </a:lnTo>
                <a:lnTo>
                  <a:pt x="186" y="196"/>
                </a:lnTo>
                <a:lnTo>
                  <a:pt x="186" y="215"/>
                </a:lnTo>
                <a:lnTo>
                  <a:pt x="186" y="449"/>
                </a:lnTo>
                <a:lnTo>
                  <a:pt x="186" y="472"/>
                </a:lnTo>
                <a:lnTo>
                  <a:pt x="186" y="485"/>
                </a:lnTo>
                <a:lnTo>
                  <a:pt x="186" y="495"/>
                </a:lnTo>
                <a:lnTo>
                  <a:pt x="188" y="500"/>
                </a:lnTo>
                <a:lnTo>
                  <a:pt x="190" y="504"/>
                </a:lnTo>
                <a:lnTo>
                  <a:pt x="194" y="508"/>
                </a:lnTo>
                <a:lnTo>
                  <a:pt x="204" y="510"/>
                </a:lnTo>
                <a:lnTo>
                  <a:pt x="223" y="508"/>
                </a:lnTo>
                <a:lnTo>
                  <a:pt x="240" y="504"/>
                </a:lnTo>
                <a:lnTo>
                  <a:pt x="257" y="495"/>
                </a:lnTo>
                <a:lnTo>
                  <a:pt x="275" y="485"/>
                </a:lnTo>
                <a:lnTo>
                  <a:pt x="292" y="472"/>
                </a:lnTo>
                <a:lnTo>
                  <a:pt x="307" y="454"/>
                </a:lnTo>
                <a:lnTo>
                  <a:pt x="321" y="437"/>
                </a:lnTo>
                <a:lnTo>
                  <a:pt x="332" y="416"/>
                </a:lnTo>
                <a:lnTo>
                  <a:pt x="336" y="408"/>
                </a:lnTo>
                <a:lnTo>
                  <a:pt x="342" y="405"/>
                </a:lnTo>
                <a:lnTo>
                  <a:pt x="346" y="401"/>
                </a:lnTo>
                <a:lnTo>
                  <a:pt x="352" y="399"/>
                </a:lnTo>
                <a:lnTo>
                  <a:pt x="359" y="401"/>
                </a:lnTo>
                <a:lnTo>
                  <a:pt x="365" y="406"/>
                </a:lnTo>
                <a:lnTo>
                  <a:pt x="371" y="414"/>
                </a:lnTo>
                <a:lnTo>
                  <a:pt x="371" y="422"/>
                </a:lnTo>
                <a:lnTo>
                  <a:pt x="371" y="431"/>
                </a:lnTo>
                <a:lnTo>
                  <a:pt x="367" y="441"/>
                </a:lnTo>
                <a:lnTo>
                  <a:pt x="361" y="451"/>
                </a:lnTo>
                <a:lnTo>
                  <a:pt x="352" y="464"/>
                </a:lnTo>
                <a:lnTo>
                  <a:pt x="330" y="487"/>
                </a:lnTo>
                <a:lnTo>
                  <a:pt x="307" y="508"/>
                </a:lnTo>
                <a:lnTo>
                  <a:pt x="280" y="525"/>
                </a:lnTo>
                <a:lnTo>
                  <a:pt x="254" y="537"/>
                </a:lnTo>
                <a:lnTo>
                  <a:pt x="225" y="544"/>
                </a:lnTo>
                <a:lnTo>
                  <a:pt x="196" y="546"/>
                </a:lnTo>
                <a:lnTo>
                  <a:pt x="175" y="546"/>
                </a:lnTo>
                <a:lnTo>
                  <a:pt x="156" y="543"/>
                </a:lnTo>
                <a:lnTo>
                  <a:pt x="138" y="537"/>
                </a:lnTo>
                <a:lnTo>
                  <a:pt x="121" y="531"/>
                </a:lnTo>
                <a:lnTo>
                  <a:pt x="104" y="521"/>
                </a:lnTo>
                <a:lnTo>
                  <a:pt x="88" y="510"/>
                </a:lnTo>
                <a:lnTo>
                  <a:pt x="73" y="497"/>
                </a:lnTo>
                <a:lnTo>
                  <a:pt x="60" y="479"/>
                </a:lnTo>
                <a:lnTo>
                  <a:pt x="33" y="451"/>
                </a:lnTo>
                <a:lnTo>
                  <a:pt x="15" y="416"/>
                </a:lnTo>
                <a:lnTo>
                  <a:pt x="4" y="376"/>
                </a:lnTo>
                <a:lnTo>
                  <a:pt x="0" y="332"/>
                </a:lnTo>
                <a:lnTo>
                  <a:pt x="2" y="309"/>
                </a:lnTo>
                <a:lnTo>
                  <a:pt x="4" y="286"/>
                </a:lnTo>
                <a:lnTo>
                  <a:pt x="10" y="265"/>
                </a:lnTo>
                <a:lnTo>
                  <a:pt x="17" y="243"/>
                </a:lnTo>
                <a:lnTo>
                  <a:pt x="25" y="224"/>
                </a:lnTo>
                <a:lnTo>
                  <a:pt x="36" y="207"/>
                </a:lnTo>
                <a:lnTo>
                  <a:pt x="50" y="188"/>
                </a:lnTo>
                <a:lnTo>
                  <a:pt x="65" y="173"/>
                </a:lnTo>
                <a:lnTo>
                  <a:pt x="92" y="150"/>
                </a:lnTo>
                <a:lnTo>
                  <a:pt x="125" y="132"/>
                </a:lnTo>
                <a:lnTo>
                  <a:pt x="158" y="121"/>
                </a:lnTo>
                <a:lnTo>
                  <a:pt x="196" y="119"/>
                </a:lnTo>
                <a:lnTo>
                  <a:pt x="196" y="119"/>
                </a:lnTo>
                <a:close/>
                <a:moveTo>
                  <a:pt x="496" y="29"/>
                </a:moveTo>
                <a:lnTo>
                  <a:pt x="672" y="29"/>
                </a:lnTo>
                <a:lnTo>
                  <a:pt x="672" y="46"/>
                </a:lnTo>
                <a:lnTo>
                  <a:pt x="672" y="102"/>
                </a:lnTo>
                <a:lnTo>
                  <a:pt x="672" y="140"/>
                </a:lnTo>
                <a:lnTo>
                  <a:pt x="672" y="178"/>
                </a:lnTo>
                <a:lnTo>
                  <a:pt x="693" y="159"/>
                </a:lnTo>
                <a:lnTo>
                  <a:pt x="713" y="146"/>
                </a:lnTo>
                <a:lnTo>
                  <a:pt x="738" y="134"/>
                </a:lnTo>
                <a:lnTo>
                  <a:pt x="763" y="125"/>
                </a:lnTo>
                <a:lnTo>
                  <a:pt x="788" y="119"/>
                </a:lnTo>
                <a:lnTo>
                  <a:pt x="811" y="119"/>
                </a:lnTo>
                <a:lnTo>
                  <a:pt x="845" y="123"/>
                </a:lnTo>
                <a:lnTo>
                  <a:pt x="876" y="132"/>
                </a:lnTo>
                <a:lnTo>
                  <a:pt x="901" y="150"/>
                </a:lnTo>
                <a:lnTo>
                  <a:pt x="918" y="173"/>
                </a:lnTo>
                <a:lnTo>
                  <a:pt x="926" y="192"/>
                </a:lnTo>
                <a:lnTo>
                  <a:pt x="932" y="215"/>
                </a:lnTo>
                <a:lnTo>
                  <a:pt x="934" y="242"/>
                </a:lnTo>
                <a:lnTo>
                  <a:pt x="935" y="274"/>
                </a:lnTo>
                <a:lnTo>
                  <a:pt x="935" y="336"/>
                </a:lnTo>
                <a:lnTo>
                  <a:pt x="934" y="408"/>
                </a:lnTo>
                <a:lnTo>
                  <a:pt x="937" y="539"/>
                </a:lnTo>
                <a:lnTo>
                  <a:pt x="759" y="539"/>
                </a:lnTo>
                <a:lnTo>
                  <a:pt x="761" y="307"/>
                </a:lnTo>
                <a:lnTo>
                  <a:pt x="759" y="194"/>
                </a:lnTo>
                <a:lnTo>
                  <a:pt x="753" y="184"/>
                </a:lnTo>
                <a:lnTo>
                  <a:pt x="741" y="180"/>
                </a:lnTo>
                <a:lnTo>
                  <a:pt x="726" y="184"/>
                </a:lnTo>
                <a:lnTo>
                  <a:pt x="711" y="192"/>
                </a:lnTo>
                <a:lnTo>
                  <a:pt x="692" y="203"/>
                </a:lnTo>
                <a:lnTo>
                  <a:pt x="672" y="219"/>
                </a:lnTo>
                <a:lnTo>
                  <a:pt x="672" y="307"/>
                </a:lnTo>
                <a:lnTo>
                  <a:pt x="672" y="464"/>
                </a:lnTo>
                <a:lnTo>
                  <a:pt x="674" y="539"/>
                </a:lnTo>
                <a:lnTo>
                  <a:pt x="496" y="539"/>
                </a:lnTo>
                <a:lnTo>
                  <a:pt x="496" y="378"/>
                </a:lnTo>
                <a:lnTo>
                  <a:pt x="496" y="203"/>
                </a:lnTo>
                <a:lnTo>
                  <a:pt x="496" y="52"/>
                </a:lnTo>
                <a:lnTo>
                  <a:pt x="496" y="29"/>
                </a:lnTo>
                <a:lnTo>
                  <a:pt x="496" y="29"/>
                </a:lnTo>
                <a:close/>
                <a:moveTo>
                  <a:pt x="2426" y="0"/>
                </a:moveTo>
                <a:lnTo>
                  <a:pt x="2422" y="125"/>
                </a:lnTo>
                <a:lnTo>
                  <a:pt x="2422" y="128"/>
                </a:lnTo>
                <a:lnTo>
                  <a:pt x="2465" y="127"/>
                </a:lnTo>
                <a:lnTo>
                  <a:pt x="2472" y="125"/>
                </a:lnTo>
                <a:lnTo>
                  <a:pt x="2482" y="127"/>
                </a:lnTo>
                <a:lnTo>
                  <a:pt x="2488" y="130"/>
                </a:lnTo>
                <a:lnTo>
                  <a:pt x="2491" y="138"/>
                </a:lnTo>
                <a:lnTo>
                  <a:pt x="2493" y="148"/>
                </a:lnTo>
                <a:lnTo>
                  <a:pt x="2491" y="157"/>
                </a:lnTo>
                <a:lnTo>
                  <a:pt x="2488" y="163"/>
                </a:lnTo>
                <a:lnTo>
                  <a:pt x="2480" y="167"/>
                </a:lnTo>
                <a:lnTo>
                  <a:pt x="2472" y="169"/>
                </a:lnTo>
                <a:lnTo>
                  <a:pt x="2459" y="167"/>
                </a:lnTo>
                <a:lnTo>
                  <a:pt x="2438" y="167"/>
                </a:lnTo>
                <a:lnTo>
                  <a:pt x="2424" y="165"/>
                </a:lnTo>
                <a:lnTo>
                  <a:pt x="2422" y="165"/>
                </a:lnTo>
                <a:lnTo>
                  <a:pt x="2420" y="236"/>
                </a:lnTo>
                <a:lnTo>
                  <a:pt x="2422" y="370"/>
                </a:lnTo>
                <a:lnTo>
                  <a:pt x="2422" y="452"/>
                </a:lnTo>
                <a:lnTo>
                  <a:pt x="2424" y="468"/>
                </a:lnTo>
                <a:lnTo>
                  <a:pt x="2426" y="479"/>
                </a:lnTo>
                <a:lnTo>
                  <a:pt x="2428" y="485"/>
                </a:lnTo>
                <a:lnTo>
                  <a:pt x="2432" y="485"/>
                </a:lnTo>
                <a:lnTo>
                  <a:pt x="2442" y="483"/>
                </a:lnTo>
                <a:lnTo>
                  <a:pt x="2451" y="477"/>
                </a:lnTo>
                <a:lnTo>
                  <a:pt x="2463" y="458"/>
                </a:lnTo>
                <a:lnTo>
                  <a:pt x="2470" y="441"/>
                </a:lnTo>
                <a:lnTo>
                  <a:pt x="2476" y="429"/>
                </a:lnTo>
                <a:lnTo>
                  <a:pt x="2480" y="420"/>
                </a:lnTo>
                <a:lnTo>
                  <a:pt x="2488" y="414"/>
                </a:lnTo>
                <a:lnTo>
                  <a:pt x="2493" y="412"/>
                </a:lnTo>
                <a:lnTo>
                  <a:pt x="2501" y="414"/>
                </a:lnTo>
                <a:lnTo>
                  <a:pt x="2507" y="418"/>
                </a:lnTo>
                <a:lnTo>
                  <a:pt x="2511" y="424"/>
                </a:lnTo>
                <a:lnTo>
                  <a:pt x="2511" y="433"/>
                </a:lnTo>
                <a:lnTo>
                  <a:pt x="2509" y="451"/>
                </a:lnTo>
                <a:lnTo>
                  <a:pt x="2499" y="472"/>
                </a:lnTo>
                <a:lnTo>
                  <a:pt x="2486" y="491"/>
                </a:lnTo>
                <a:lnTo>
                  <a:pt x="2472" y="508"/>
                </a:lnTo>
                <a:lnTo>
                  <a:pt x="2451" y="525"/>
                </a:lnTo>
                <a:lnTo>
                  <a:pt x="2426" y="539"/>
                </a:lnTo>
                <a:lnTo>
                  <a:pt x="2399" y="546"/>
                </a:lnTo>
                <a:lnTo>
                  <a:pt x="2369" y="548"/>
                </a:lnTo>
                <a:lnTo>
                  <a:pt x="2340" y="544"/>
                </a:lnTo>
                <a:lnTo>
                  <a:pt x="2317" y="537"/>
                </a:lnTo>
                <a:lnTo>
                  <a:pt x="2294" y="525"/>
                </a:lnTo>
                <a:lnTo>
                  <a:pt x="2276" y="506"/>
                </a:lnTo>
                <a:lnTo>
                  <a:pt x="2261" y="485"/>
                </a:lnTo>
                <a:lnTo>
                  <a:pt x="2253" y="460"/>
                </a:lnTo>
                <a:lnTo>
                  <a:pt x="2249" y="447"/>
                </a:lnTo>
                <a:lnTo>
                  <a:pt x="2247" y="429"/>
                </a:lnTo>
                <a:lnTo>
                  <a:pt x="2247" y="412"/>
                </a:lnTo>
                <a:lnTo>
                  <a:pt x="2246" y="391"/>
                </a:lnTo>
                <a:lnTo>
                  <a:pt x="2246" y="364"/>
                </a:lnTo>
                <a:lnTo>
                  <a:pt x="2247" y="288"/>
                </a:lnTo>
                <a:lnTo>
                  <a:pt x="2247" y="165"/>
                </a:lnTo>
                <a:lnTo>
                  <a:pt x="2242" y="165"/>
                </a:lnTo>
                <a:lnTo>
                  <a:pt x="2234" y="165"/>
                </a:lnTo>
                <a:lnTo>
                  <a:pt x="2221" y="165"/>
                </a:lnTo>
                <a:lnTo>
                  <a:pt x="2211" y="165"/>
                </a:lnTo>
                <a:lnTo>
                  <a:pt x="2203" y="161"/>
                </a:lnTo>
                <a:lnTo>
                  <a:pt x="2199" y="153"/>
                </a:lnTo>
                <a:lnTo>
                  <a:pt x="2198" y="144"/>
                </a:lnTo>
                <a:lnTo>
                  <a:pt x="2199" y="136"/>
                </a:lnTo>
                <a:lnTo>
                  <a:pt x="2203" y="128"/>
                </a:lnTo>
                <a:lnTo>
                  <a:pt x="2211" y="125"/>
                </a:lnTo>
                <a:lnTo>
                  <a:pt x="2221" y="125"/>
                </a:lnTo>
                <a:lnTo>
                  <a:pt x="2230" y="125"/>
                </a:lnTo>
                <a:lnTo>
                  <a:pt x="2247" y="127"/>
                </a:lnTo>
                <a:lnTo>
                  <a:pt x="2247" y="86"/>
                </a:lnTo>
                <a:lnTo>
                  <a:pt x="2296" y="67"/>
                </a:lnTo>
                <a:lnTo>
                  <a:pt x="2340" y="44"/>
                </a:lnTo>
                <a:lnTo>
                  <a:pt x="2384" y="23"/>
                </a:lnTo>
                <a:lnTo>
                  <a:pt x="2426" y="0"/>
                </a:lnTo>
                <a:lnTo>
                  <a:pt x="2426" y="0"/>
                </a:lnTo>
                <a:close/>
              </a:path>
            </a:pathLst>
          </a:custGeom>
          <a:solidFill>
            <a:srgbClr val="EAE1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73101" y="213919"/>
            <a:ext cx="10954459" cy="796011"/>
          </a:xfrm>
        </p:spPr>
        <p:txBody>
          <a:bodyPr lIns="0" tIns="0" rIns="0" bIns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73101" y="1244603"/>
            <a:ext cx="5080000" cy="49323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33444" y="1244603"/>
            <a:ext cx="5094116" cy="49323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73200" y="212400"/>
            <a:ext cx="10954800" cy="795600"/>
          </a:xfrm>
        </p:spPr>
        <p:txBody>
          <a:bodyPr lIns="0" tIns="0" rIns="0" bIns="0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812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78812" y="2200274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6711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86711" y="2200274"/>
            <a:ext cx="5183188" cy="36845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714500"/>
            <a:ext cx="12192000" cy="30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2199600" y="4233600"/>
            <a:ext cx="1677600" cy="28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039200" y="4233600"/>
            <a:ext cx="2098800" cy="288000"/>
          </a:xfrm>
        </p:spPr>
        <p:txBody>
          <a:bodyPr anchor="ctr" anchorCtr="0">
            <a:normAutofit/>
          </a:bodyPr>
          <a:lstStyle>
            <a:lvl1pPr marL="0" marR="0" indent="0" algn="ctr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lang="zh-CN" altLang="en-US" dirty="0" smtClean="0"/>
              <a:t>添加副标题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2" hasCustomPrompt="1"/>
          </p:nvPr>
        </p:nvSpPr>
        <p:spPr>
          <a:xfrm>
            <a:off x="6303600" y="4233600"/>
            <a:ext cx="1512000" cy="288000"/>
          </a:xfrm>
        </p:spPr>
        <p:txBody>
          <a:bodyPr anchor="ctr" anchorCtr="0">
            <a:normAutofit/>
          </a:bodyPr>
          <a:lstStyle>
            <a:lvl1pPr marL="0" marR="0" indent="0" algn="ctr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lang="zh-CN" altLang="en-US" dirty="0" smtClean="0"/>
              <a:t>添加副标题</a:t>
            </a:r>
          </a:p>
        </p:txBody>
      </p:sp>
      <p:sp>
        <p:nvSpPr>
          <p:cNvPr id="20" name="内容占位符 19"/>
          <p:cNvSpPr>
            <a:spLocks noGrp="1"/>
          </p:cNvSpPr>
          <p:nvPr>
            <p:ph sz="quarter" idx="13" hasCustomPrompt="1"/>
          </p:nvPr>
        </p:nvSpPr>
        <p:spPr>
          <a:xfrm>
            <a:off x="7977600" y="4233600"/>
            <a:ext cx="2016000" cy="288000"/>
          </a:xfrm>
        </p:spPr>
        <p:txBody>
          <a:bodyPr anchor="ctr" anchorCtr="0">
            <a:normAutofit/>
          </a:bodyPr>
          <a:lstStyle>
            <a:lvl1pPr marL="0" marR="0" indent="0" algn="ctr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lang="zh-CN" altLang="en-US" dirty="0" smtClean="0"/>
              <a:t>添加副标题</a:t>
            </a:r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KSO_Shape"/>
          <p:cNvSpPr/>
          <p:nvPr>
            <p:custDataLst>
              <p:tags r:id="rId2"/>
            </p:custDataLst>
          </p:nvPr>
        </p:nvSpPr>
        <p:spPr>
          <a:xfrm>
            <a:off x="6950530" y="3981450"/>
            <a:ext cx="228600" cy="212725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12" name="KSO_Shape"/>
          <p:cNvSpPr/>
          <p:nvPr>
            <p:custDataLst>
              <p:tags r:id="rId3"/>
            </p:custDataLst>
          </p:nvPr>
        </p:nvSpPr>
        <p:spPr>
          <a:xfrm>
            <a:off x="8885648" y="3981450"/>
            <a:ext cx="228600" cy="185738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13" name="KSO_Shape"/>
          <p:cNvSpPr/>
          <p:nvPr>
            <p:custDataLst>
              <p:tags r:id="rId4"/>
            </p:custDataLst>
          </p:nvPr>
        </p:nvSpPr>
        <p:spPr>
          <a:xfrm>
            <a:off x="2969024" y="3981450"/>
            <a:ext cx="193675" cy="228600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" name="KSO_Shape"/>
          <p:cNvSpPr/>
          <p:nvPr>
            <p:custDataLst>
              <p:tags r:id="rId5"/>
            </p:custDataLst>
          </p:nvPr>
        </p:nvSpPr>
        <p:spPr>
          <a:xfrm>
            <a:off x="4977907" y="3981450"/>
            <a:ext cx="228600" cy="173038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73200" y="212400"/>
            <a:ext cx="10954800" cy="795600"/>
          </a:xfrm>
        </p:spPr>
        <p:txBody>
          <a:bodyPr anchor="ctr" anchorCtr="0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3466800" y="1803600"/>
            <a:ext cx="5403600" cy="2836800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3841200" y="4986000"/>
            <a:ext cx="4561200" cy="64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574800" y="4798800"/>
            <a:ext cx="515022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452099" y="365125"/>
            <a:ext cx="1215216" cy="61401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509451" y="365125"/>
            <a:ext cx="9851173" cy="614017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73100" y="1133475"/>
            <a:ext cx="10954459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73101" y="213919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E07A-B1E4-4DEB-8FAE-7B570AB74CAA}" type="datetimeFigureOut">
              <a:rPr lang="zh-CN" altLang="en-US" smtClean="0"/>
              <a:pPr/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6CFE-61BA-47EB-855C-CA2BD6B4CC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itchFamily="18" charset="2"/>
        <a:buChar char=""/>
        <a:defRPr lang="zh-CN" altLang="en-US" sz="24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5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F:\lyy\9&#24320;&#22269;&#22823;&#20856;.M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451" y="1633144"/>
            <a:ext cx="10954459" cy="796011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dirty="0" smtClean="0"/>
              <a:t>八年级下第一</a:t>
            </a:r>
            <a:r>
              <a:rPr lang="zh-CN" altLang="en-US" sz="6000" dirty="0" smtClean="0"/>
              <a:t>、</a:t>
            </a:r>
            <a:r>
              <a:rPr lang="zh-CN" altLang="en-US" sz="6000" dirty="0" smtClean="0"/>
              <a:t>二单元复习</a:t>
            </a:r>
            <a:endParaRPr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4675" y="4362450"/>
            <a:ext cx="4362450" cy="146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latin typeface="Arial" pitchFamily="34" charset="0"/>
                <a:ea typeface="微软雅黑" pitchFamily="34" charset="-122"/>
              </a:rPr>
              <a:t>新</a:t>
            </a:r>
            <a:r>
              <a:rPr lang="zh-CN" altLang="en-US" sz="3600" b="1" dirty="0" smtClean="0">
                <a:latin typeface="Arial" pitchFamily="34" charset="0"/>
                <a:ea typeface="微软雅黑" pitchFamily="34" charset="-122"/>
              </a:rPr>
              <a:t>城初中怡康街分校       赵媛</a:t>
            </a:r>
            <a:endParaRPr lang="zh-CN" altLang="en-US" sz="3600" b="1" dirty="0" smtClean="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4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、中华人民共和国的成立开辟了人类历史的新纪元，这个“新”是指（        ）</a:t>
            </a: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A.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国家的名称变了         </a:t>
            </a: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B.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中国的社会性质变了</a:t>
            </a: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C.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国家独立自主了         </a:t>
            </a: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D.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人民的生活改善了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" name="WordArt 41"/>
          <p:cNvSpPr>
            <a:spLocks noChangeArrowheads="1" noChangeShapeType="1" noTextEdit="1"/>
          </p:cNvSpPr>
          <p:nvPr/>
        </p:nvSpPr>
        <p:spPr bwMode="auto">
          <a:xfrm>
            <a:off x="3795544" y="1621453"/>
            <a:ext cx="63944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9732" y="1785770"/>
            <a:ext cx="639004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由半殖民地半封建社会转变为新民主主义社会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225" y="706120"/>
            <a:ext cx="10954385" cy="6101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100" b="1" dirty="0" smtClean="0">
                <a:solidFill>
                  <a:srgbClr val="000000"/>
                </a:solidFill>
                <a:sym typeface="+mn-ea"/>
              </a:rPr>
              <a:t>5、 </a:t>
            </a:r>
            <a:r>
              <a:rPr lang="en-US" altLang="zh-CN" sz="3100" b="1" dirty="0">
                <a:solidFill>
                  <a:srgbClr val="000000"/>
                </a:solidFill>
                <a:sym typeface="+mn-ea"/>
              </a:rPr>
              <a:t>1951</a:t>
            </a:r>
            <a:r>
              <a:rPr sz="3100" b="1" dirty="0">
                <a:solidFill>
                  <a:srgbClr val="000000"/>
                </a:solidFill>
                <a:sym typeface="+mn-ea"/>
              </a:rPr>
              <a:t>年西藏和平解放的历史意义体现在（        ）</a:t>
            </a:r>
          </a:p>
          <a:p>
            <a:pPr marL="0" indent="0">
              <a:buNone/>
            </a:pPr>
            <a:r>
              <a:rPr sz="3100" b="1" dirty="0">
                <a:solidFill>
                  <a:srgbClr val="000000"/>
                </a:solidFill>
                <a:sym typeface="+mn-ea"/>
              </a:rPr>
              <a:t>①使祖国大陆获得了统一，各族人民实现了大团结</a:t>
            </a:r>
          </a:p>
          <a:p>
            <a:pPr marL="0" indent="0">
              <a:buNone/>
            </a:pPr>
            <a:r>
              <a:rPr sz="3100" b="1" dirty="0">
                <a:solidFill>
                  <a:srgbClr val="000000"/>
                </a:solidFill>
                <a:sym typeface="+mn-ea"/>
              </a:rPr>
              <a:t>②为西藏地区和藏族人民的发展带来新机遇</a:t>
            </a:r>
          </a:p>
          <a:p>
            <a:pPr marL="0" indent="0">
              <a:buNone/>
            </a:pPr>
            <a:r>
              <a:rPr sz="3100" b="1" dirty="0">
                <a:solidFill>
                  <a:srgbClr val="000000"/>
                </a:solidFill>
                <a:sym typeface="+mn-ea"/>
              </a:rPr>
              <a:t>③中国结束了一百多年来被侵略被奴役的屈辱历史</a:t>
            </a:r>
          </a:p>
          <a:p>
            <a:pPr marL="0" indent="0">
              <a:buNone/>
            </a:pPr>
            <a:r>
              <a:rPr sz="3100" b="1" dirty="0">
                <a:solidFill>
                  <a:srgbClr val="000000"/>
                </a:solidFill>
                <a:sym typeface="+mn-ea"/>
              </a:rPr>
              <a:t>④鼓舞了世界被压迫民族和被压迫人民争取解放的斗争</a:t>
            </a:r>
          </a:p>
          <a:p>
            <a:pPr marL="0" indent="0">
              <a:buNone/>
            </a:pPr>
            <a:r>
              <a:rPr lang="en-US" altLang="zh-CN" sz="3100" b="1" dirty="0">
                <a:solidFill>
                  <a:srgbClr val="000000"/>
                </a:solidFill>
                <a:sym typeface="+mn-ea"/>
              </a:rPr>
              <a:t>A.</a:t>
            </a:r>
            <a:r>
              <a:rPr sz="3100" b="1" dirty="0">
                <a:solidFill>
                  <a:srgbClr val="000000"/>
                </a:solidFill>
                <a:sym typeface="+mn-ea"/>
              </a:rPr>
              <a:t>①②          </a:t>
            </a:r>
            <a:r>
              <a:rPr lang="en-US" altLang="zh-CN" sz="3100" b="1" dirty="0">
                <a:solidFill>
                  <a:srgbClr val="000000"/>
                </a:solidFill>
                <a:sym typeface="+mn-ea"/>
              </a:rPr>
              <a:t>B.</a:t>
            </a:r>
            <a:r>
              <a:rPr sz="3100" b="1" dirty="0">
                <a:solidFill>
                  <a:srgbClr val="000000"/>
                </a:solidFill>
                <a:sym typeface="+mn-ea"/>
              </a:rPr>
              <a:t>③④         </a:t>
            </a:r>
            <a:r>
              <a:rPr lang="en-US" altLang="zh-CN" sz="3100" b="1" dirty="0">
                <a:solidFill>
                  <a:srgbClr val="000000"/>
                </a:solidFill>
                <a:sym typeface="+mn-ea"/>
              </a:rPr>
              <a:t>C.</a:t>
            </a:r>
            <a:r>
              <a:rPr sz="3100" b="1" dirty="0">
                <a:solidFill>
                  <a:srgbClr val="000000"/>
                </a:solidFill>
                <a:sym typeface="+mn-ea"/>
              </a:rPr>
              <a:t>②③          </a:t>
            </a:r>
            <a:r>
              <a:rPr lang="en-US" altLang="zh-CN" sz="3100" b="1" dirty="0">
                <a:solidFill>
                  <a:srgbClr val="000000"/>
                </a:solidFill>
                <a:sym typeface="+mn-ea"/>
              </a:rPr>
              <a:t>D.</a:t>
            </a:r>
            <a:r>
              <a:rPr sz="3100" b="1" dirty="0">
                <a:solidFill>
                  <a:srgbClr val="000000"/>
                </a:solidFill>
                <a:sym typeface="+mn-ea"/>
              </a:rPr>
              <a:t>①④</a:t>
            </a:r>
          </a:p>
        </p:txBody>
      </p:sp>
      <p:sp>
        <p:nvSpPr>
          <p:cNvPr id="104489" name="WordArt 41"/>
          <p:cNvSpPr>
            <a:spLocks noChangeArrowheads="1" noChangeShapeType="1" noTextEdit="1"/>
          </p:cNvSpPr>
          <p:nvPr/>
        </p:nvSpPr>
        <p:spPr bwMode="auto">
          <a:xfrm>
            <a:off x="9077101" y="750645"/>
            <a:ext cx="52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A</a:t>
            </a:r>
          </a:p>
        </p:txBody>
      </p:sp>
      <p:sp>
        <p:nvSpPr>
          <p:cNvPr id="5" name="右大括号 4"/>
          <p:cNvSpPr/>
          <p:nvPr/>
        </p:nvSpPr>
        <p:spPr>
          <a:xfrm>
            <a:off x="10122946" y="2893807"/>
            <a:ext cx="268941" cy="112955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82344" y="3162748"/>
            <a:ext cx="1140310" cy="8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新中国成立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9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30" y="844550"/>
            <a:ext cx="11445875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</a:rPr>
              <a:t>6</a:t>
            </a:r>
            <a:r>
              <a:rPr sz="3200" b="1" dirty="0" smtClean="0">
                <a:solidFill>
                  <a:srgbClr val="000000"/>
                </a:solidFill>
              </a:rPr>
              <a:t>、下列对我国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1950</a:t>
            </a:r>
            <a:r>
              <a:rPr sz="3200" b="1" dirty="0" smtClean="0">
                <a:solidFill>
                  <a:srgbClr val="000000"/>
                </a:solidFill>
              </a:rPr>
              <a:t>～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1952</a:t>
            </a:r>
            <a:r>
              <a:rPr sz="3200" b="1" dirty="0" smtClean="0">
                <a:solidFill>
                  <a:srgbClr val="000000"/>
                </a:solidFill>
              </a:rPr>
              <a:t>年土地改革运动有关内容的表述， 不正确的是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(             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</a:rPr>
              <a:t>A.</a:t>
            </a:r>
            <a:r>
              <a:rPr sz="3200" b="1" dirty="0" smtClean="0">
                <a:solidFill>
                  <a:srgbClr val="000000"/>
                </a:solidFill>
              </a:rPr>
              <a:t>其主要目的是将土地收归国有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</a:rPr>
              <a:t>B.</a:t>
            </a:r>
            <a:r>
              <a:rPr sz="3200" b="1" dirty="0" smtClean="0">
                <a:solidFill>
                  <a:srgbClr val="000000"/>
                </a:solidFill>
              </a:rPr>
              <a:t>土地改革的完成，废除了我国两千多年的土地制度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</a:rPr>
              <a:t>C.</a:t>
            </a:r>
            <a:r>
              <a:rPr sz="3200" b="1" dirty="0" smtClean="0">
                <a:solidFill>
                  <a:srgbClr val="000000"/>
                </a:solidFill>
              </a:rPr>
              <a:t>土地改革使三亿多农民分到了土地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solidFill>
                  <a:srgbClr val="000000"/>
                </a:solidFill>
              </a:rPr>
              <a:t>D.</a:t>
            </a:r>
            <a:r>
              <a:rPr sz="3200" b="1" dirty="0" smtClean="0">
                <a:solidFill>
                  <a:srgbClr val="000000"/>
                </a:solidFill>
              </a:rPr>
              <a:t>它解放了农村生产力，促进了农业生产的恢复和发展</a:t>
            </a:r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3365500" y="1040131"/>
            <a:ext cx="11334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 A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" name="Oval 41"/>
          <p:cNvSpPr>
            <a:spLocks noChangeArrowheads="1"/>
          </p:cNvSpPr>
          <p:nvPr/>
        </p:nvSpPr>
        <p:spPr bwMode="auto">
          <a:xfrm>
            <a:off x="4365625" y="1878330"/>
            <a:ext cx="2897505" cy="60134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86295" y="1518920"/>
            <a:ext cx="5082540" cy="725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土地仍为私有，归农民所有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  <p:bldP spid="6" grpId="0" bldLvl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2284" y="1341438"/>
            <a:ext cx="10462683" cy="55165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7</a:t>
            </a:r>
            <a:r>
              <a:rPr sz="2800" b="1" dirty="0" smtClean="0"/>
              <a:t>、</a:t>
            </a:r>
            <a:r>
              <a:rPr lang="zh-CN" altLang="en-US" sz="2800" b="1" dirty="0" smtClean="0"/>
              <a:t>下</a:t>
            </a:r>
            <a:r>
              <a:rPr lang="zh-CN" altLang="en-US" sz="2800" b="1" dirty="0"/>
              <a:t>表为白城县岭下、胜利、建政三村阶级结构变动情况表（单位：户）。表中阶级结构变动的直接原因是</a:t>
            </a:r>
            <a:r>
              <a:rPr lang="zh-CN" altLang="en-US" sz="2800" b="1" dirty="0">
                <a:sym typeface="Wingdings" pitchFamily="2" charset="2"/>
              </a:rPr>
              <a:t>（      ）</a:t>
            </a:r>
            <a:endParaRPr lang="zh-CN" altLang="en-US" sz="2800" b="1" dirty="0"/>
          </a:p>
          <a:p>
            <a:endParaRPr lang="zh-CN" altLang="en-US" sz="2800" dirty="0" smtClean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pPr>
              <a:buNone/>
            </a:pPr>
            <a:r>
              <a:rPr sz="2800" dirty="0" smtClean="0"/>
              <a:t>   </a:t>
            </a: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．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共同纲领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的颁布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．新中国的成立</a:t>
            </a:r>
          </a:p>
          <a:p>
            <a:pPr>
              <a:buFontTx/>
              <a:buNone/>
            </a:pPr>
            <a:r>
              <a:rPr lang="zh-CN" altLang="en-US" sz="2800" b="1" dirty="0"/>
              <a:t>   </a:t>
            </a:r>
            <a:r>
              <a:rPr lang="en-US" altLang="zh-CN" sz="2800" b="1" dirty="0"/>
              <a:t>C</a:t>
            </a:r>
            <a:r>
              <a:rPr lang="zh-CN" altLang="en-US" sz="2800" b="1" dirty="0"/>
              <a:t>．土地改革的完成     </a:t>
            </a:r>
            <a:r>
              <a:rPr altLang="en-US" sz="2800" b="1" dirty="0" smtClean="0"/>
              <a:t> </a:t>
            </a:r>
            <a:r>
              <a:rPr lang="zh-CN" altLang="en-US" sz="2800" b="1" dirty="0" smtClean="0"/>
              <a:t>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．抗美援朝的胜利</a:t>
            </a:r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sz="half" idx="2"/>
          </p:nvPr>
        </p:nvGraphicFramePr>
        <p:xfrm>
          <a:off x="239185" y="2680570"/>
          <a:ext cx="11698119" cy="1877971"/>
        </p:xfrm>
        <a:graphic>
          <a:graphicData uri="http://schemas.openxmlformats.org/drawingml/2006/table">
            <a:tbl>
              <a:tblPr/>
              <a:tblGrid>
                <a:gridCol w="1597175"/>
                <a:gridCol w="1222222"/>
                <a:gridCol w="1503955"/>
                <a:gridCol w="1408663"/>
                <a:gridCol w="1503955"/>
                <a:gridCol w="1719398"/>
                <a:gridCol w="1338231"/>
                <a:gridCol w="1404520"/>
              </a:tblGrid>
              <a:tr h="704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年份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雇农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贫农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中农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富农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新富农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地主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其他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1948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83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197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116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18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27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1953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74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355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9" name="WordArt 41"/>
          <p:cNvSpPr>
            <a:spLocks noChangeArrowheads="1" noChangeShapeType="1" noTextEdit="1"/>
          </p:cNvSpPr>
          <p:nvPr/>
        </p:nvSpPr>
        <p:spPr bwMode="auto">
          <a:xfrm>
            <a:off x="8941401" y="1773868"/>
            <a:ext cx="52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c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" name="Oval 41"/>
          <p:cNvSpPr>
            <a:spLocks noChangeArrowheads="1"/>
          </p:cNvSpPr>
          <p:nvPr/>
        </p:nvSpPr>
        <p:spPr bwMode="auto">
          <a:xfrm>
            <a:off x="9080500" y="4045585"/>
            <a:ext cx="906145" cy="60134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" name="Oval 41"/>
          <p:cNvSpPr>
            <a:spLocks noChangeArrowheads="1"/>
          </p:cNvSpPr>
          <p:nvPr/>
        </p:nvSpPr>
        <p:spPr bwMode="auto">
          <a:xfrm>
            <a:off x="9044305" y="2670175"/>
            <a:ext cx="1308735" cy="60134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9" grpId="0"/>
      <p:bldP spid="6" grpId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左大括号 3"/>
          <p:cNvSpPr/>
          <p:nvPr/>
        </p:nvSpPr>
        <p:spPr>
          <a:xfrm>
            <a:off x="949960" y="664210"/>
            <a:ext cx="493395" cy="56299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98670" y="219710"/>
            <a:ext cx="7435215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黑体" charset="0"/>
                <a:ea typeface="黑体" charset="0"/>
              </a:rPr>
              <a:t>1953-1957</a:t>
            </a:r>
            <a:r>
              <a:rPr lang="zh-CN" altLang="en-US" sz="2400" dirty="0" smtClean="0">
                <a:solidFill>
                  <a:srgbClr val="0000FF"/>
                </a:solidFill>
                <a:latin typeface="黑体" charset="0"/>
                <a:ea typeface="黑体" charset="0"/>
              </a:rPr>
              <a:t>年</a:t>
            </a:r>
            <a:r>
              <a:rPr lang="zh-CN" altLang="en-US" sz="2400" dirty="0" smtClean="0">
                <a:latin typeface="黑体" charset="0"/>
                <a:ea typeface="黑体" charset="0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黑体" charset="0"/>
                <a:ea typeface="黑体" charset="0"/>
                <a:hlinkClick r:id="rId2" action="ppaction://hlinksldjump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黑体" charset="0"/>
                <a:ea typeface="黑体" charset="0"/>
                <a:hlinkClick r:id="rId2" action="ppaction://hlinksldjump"/>
              </a:rPr>
              <a:t>一五</a:t>
            </a:r>
            <a:r>
              <a:rPr lang="en-US" altLang="zh-CN" sz="2400" dirty="0" smtClean="0">
                <a:solidFill>
                  <a:srgbClr val="FF0000"/>
                </a:solidFill>
                <a:latin typeface="黑体" charset="0"/>
                <a:ea typeface="黑体" charset="0"/>
                <a:hlinkClick r:id="rId2" action="ppaction://hlinksldjump"/>
              </a:rPr>
              <a:t>”</a:t>
            </a:r>
            <a:r>
              <a:rPr lang="zh-CN" altLang="en-US" sz="2400" dirty="0" smtClean="0">
                <a:solidFill>
                  <a:srgbClr val="FF0000"/>
                </a:solidFill>
                <a:latin typeface="黑体" charset="0"/>
                <a:ea typeface="黑体" charset="0"/>
                <a:hlinkClick r:id="rId2" action="ppaction://hlinksldjump"/>
              </a:rPr>
              <a:t>计划</a:t>
            </a:r>
            <a:r>
              <a:rPr lang="zh-CN" altLang="en-US" sz="2400" dirty="0" smtClean="0">
                <a:latin typeface="黑体" charset="0"/>
                <a:ea typeface="黑体" charset="0"/>
              </a:rPr>
              <a:t>超额完成，建立了</a:t>
            </a:r>
            <a:r>
              <a:rPr lang="zh-CN" altLang="en-US" sz="2400" dirty="0" smtClean="0">
                <a:solidFill>
                  <a:srgbClr val="FF0000"/>
                </a:solidFill>
                <a:latin typeface="黑体" charset="0"/>
                <a:ea typeface="黑体" charset="0"/>
              </a:rPr>
              <a:t>社会</a:t>
            </a: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charset="0"/>
                <a:ea typeface="黑体" charset="0"/>
              </a:rPr>
              <a:t>主义工业化的初步基础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64075" y="1206500"/>
            <a:ext cx="708533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黑体" charset="0"/>
                <a:ea typeface="黑体" charset="0"/>
              </a:rPr>
              <a:t>1954</a:t>
            </a:r>
            <a:r>
              <a:rPr lang="zh-CN" altLang="en-US" sz="2400" dirty="0" smtClean="0">
                <a:solidFill>
                  <a:srgbClr val="0000FF"/>
                </a:solidFill>
                <a:latin typeface="黑体" charset="0"/>
                <a:ea typeface="黑体" charset="0"/>
              </a:rPr>
              <a:t>年</a:t>
            </a:r>
            <a:r>
              <a:rPr lang="zh-CN" altLang="en-US" sz="2400" dirty="0" smtClean="0">
                <a:latin typeface="黑体" charset="0"/>
                <a:ea typeface="黑体" charset="0"/>
              </a:rPr>
              <a:t>第一届全国人民代表大会制定</a:t>
            </a:r>
            <a:r>
              <a:rPr lang="zh-CN" altLang="en-US" sz="2400" dirty="0" smtClean="0">
                <a:latin typeface="黑体" charset="0"/>
                <a:ea typeface="黑体" charset="0"/>
                <a:sym typeface="+mn-ea"/>
              </a:rPr>
              <a:t>了</a:t>
            </a:r>
            <a:r>
              <a:rPr lang="zh-CN" altLang="en-US" sz="2400" dirty="0" smtClean="0">
                <a:latin typeface="黑体" charset="0"/>
                <a:ea typeface="黑体" charset="0"/>
                <a:sym typeface="+mn-ea"/>
                <a:hlinkClick r:id="rId3" action="ppaction://hlinksldjump"/>
              </a:rPr>
              <a:t>《</a:t>
            </a:r>
            <a:r>
              <a:rPr lang="zh-CN" altLang="en-US" sz="2400" dirty="0" smtClean="0">
                <a:latin typeface="黑体" charset="0"/>
                <a:ea typeface="黑体" charset="0"/>
                <a:hlinkClick r:id="rId3" action="ppaction://hlinksldjump"/>
              </a:rPr>
              <a:t>中华人民共和国宪法</a:t>
            </a:r>
            <a:r>
              <a:rPr lang="zh-CN" altLang="en-US" sz="2400" dirty="0" smtClean="0">
                <a:latin typeface="黑体" charset="0"/>
                <a:ea typeface="黑体" charset="0"/>
                <a:sym typeface="+mn-ea"/>
                <a:hlinkClick r:id="rId3" action="ppaction://hlinksldjump"/>
              </a:rPr>
              <a:t>》</a:t>
            </a:r>
            <a:r>
              <a:rPr lang="zh-CN" altLang="en-US" sz="2400" dirty="0" smtClean="0">
                <a:latin typeface="黑体" charset="0"/>
                <a:ea typeface="黑体" charset="0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黑体" charset="0"/>
                <a:ea typeface="黑体" charset="0"/>
              </a:rPr>
              <a:t>这是第一部社会主义类型的宪法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48835" y="2192020"/>
            <a:ext cx="7153910" cy="151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黑体" charset="0"/>
                <a:ea typeface="黑体" charset="0"/>
              </a:rPr>
              <a:t>1953-1956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charset="0"/>
                <a:ea typeface="黑体" charset="0"/>
              </a:rPr>
              <a:t>年</a:t>
            </a:r>
            <a:r>
              <a:rPr lang="zh-CN" altLang="en-US" sz="2400" dirty="0" smtClean="0">
                <a:latin typeface="黑体" charset="0"/>
                <a:ea typeface="黑体" charset="0"/>
              </a:rPr>
              <a:t>，基本上完成了</a:t>
            </a:r>
            <a:r>
              <a:rPr lang="zh-CN" altLang="en-US" sz="2400" dirty="0" smtClean="0">
                <a:latin typeface="黑体" charset="0"/>
                <a:ea typeface="黑体" charset="0"/>
                <a:hlinkClick r:id="rId4" action="ppaction://hlinksldjump"/>
              </a:rPr>
              <a:t>对农业、手工业和资本主义工商业的社会主义改造</a:t>
            </a:r>
            <a:r>
              <a:rPr lang="zh-CN" altLang="en-US" sz="2400" dirty="0" smtClean="0">
                <a:latin typeface="黑体" charset="0"/>
                <a:ea typeface="黑体" charset="0"/>
              </a:rPr>
              <a:t>，我国初步</a:t>
            </a:r>
            <a:r>
              <a:rPr lang="zh-CN" altLang="en-US" sz="2400" dirty="0" smtClean="0">
                <a:solidFill>
                  <a:srgbClr val="FF0000"/>
                </a:solidFill>
                <a:latin typeface="黑体" charset="0"/>
                <a:ea typeface="黑体" charset="0"/>
              </a:rPr>
              <a:t>建立起社会主义的基本制度，进入社会主义初级阶段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29192" y="3942379"/>
            <a:ext cx="2872740" cy="175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</a:rPr>
              <a:t>社会主义建设的探索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</a:rPr>
              <a:t>（</a:t>
            </a:r>
            <a:r>
              <a:rPr lang="en-US" altLang="zh-CN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</a:rPr>
              <a:t>1956-1966</a:t>
            </a:r>
            <a:r>
              <a:rPr lang="zh-CN" altLang="en-US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</a:rPr>
              <a:t>年）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4414520" y="3709035"/>
            <a:ext cx="459105" cy="15309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41570" y="3658235"/>
            <a:ext cx="171323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黑体" charset="0"/>
                <a:ea typeface="黑体" charset="0"/>
              </a:rPr>
              <a:t>严重失误：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77990" y="3623310"/>
            <a:ext cx="41452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黑体" charset="0"/>
                <a:ea typeface="黑体" charset="0"/>
                <a:hlinkClick r:id="rId5" action="ppaction://hlinksldjump"/>
              </a:rPr>
              <a:t>“</a:t>
            </a:r>
            <a:r>
              <a:rPr lang="zh-CN" altLang="en-US" sz="2400" dirty="0" smtClean="0">
                <a:latin typeface="黑体" charset="0"/>
                <a:ea typeface="黑体" charset="0"/>
                <a:hlinkClick r:id="rId5" action="ppaction://hlinksldjump"/>
              </a:rPr>
              <a:t>大跃进</a:t>
            </a:r>
            <a:r>
              <a:rPr lang="en-US" altLang="zh-CN" sz="2400" dirty="0" smtClean="0">
                <a:latin typeface="黑体" charset="0"/>
                <a:ea typeface="黑体" charset="0"/>
                <a:hlinkClick r:id="rId5" action="ppaction://hlinksldjump"/>
              </a:rPr>
              <a:t>”</a:t>
            </a:r>
            <a:r>
              <a:rPr lang="zh-CN" altLang="en-US" sz="2400" dirty="0" smtClean="0">
                <a:latin typeface="黑体" charset="0"/>
                <a:ea typeface="黑体" charset="0"/>
                <a:hlinkClick r:id="rId5" action="ppaction://hlinksldjump"/>
              </a:rPr>
              <a:t>和人民公社化运动</a:t>
            </a:r>
            <a:endParaRPr lang="zh-CN" altLang="en-US" sz="2400" dirty="0" smtClean="0">
              <a:latin typeface="黑体" charset="0"/>
              <a:ea typeface="黑体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7280" y="4695190"/>
            <a:ext cx="14020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黑体" charset="0"/>
                <a:ea typeface="黑体" charset="0"/>
                <a:hlinkClick r:id="rId6" action="ppaction://hlinksldjump"/>
              </a:rPr>
              <a:t>模范人物</a:t>
            </a:r>
            <a:endParaRPr lang="zh-CN" altLang="en-US" sz="2400" dirty="0" smtClean="0">
              <a:latin typeface="黑体" charset="0"/>
              <a:ea typeface="黑体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6234430" y="4270375"/>
            <a:ext cx="262255" cy="18364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58280" y="4117340"/>
            <a:ext cx="2558415" cy="199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“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铁人</a:t>
            </a: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”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：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“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两弹元勋</a:t>
            </a: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”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：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“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党的好干部</a:t>
            </a: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”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：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“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节约标兵</a:t>
            </a:r>
            <a:r>
              <a:rPr lang="en-US" altLang="zh-CN" sz="2400" dirty="0" smtClean="0">
                <a:latin typeface="Arial" pitchFamily="34" charset="0"/>
                <a:ea typeface="微软雅黑" pitchFamily="34" charset="-122"/>
              </a:rPr>
              <a:t>”</a:t>
            </a:r>
            <a:r>
              <a:rPr lang="zh-CN" altLang="en-US" sz="2400" dirty="0" smtClean="0">
                <a:latin typeface="Arial" pitchFamily="34" charset="0"/>
                <a:ea typeface="微软雅黑" pitchFamily="34" charset="-122"/>
              </a:rPr>
              <a:t>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31125" y="4116705"/>
            <a:ext cx="10972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黑体" charset="0"/>
                <a:ea typeface="黑体" charset="0"/>
              </a:rPr>
              <a:t>王进喜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26755" y="4559935"/>
            <a:ext cx="10972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黑体" charset="0"/>
                <a:ea typeface="黑体" charset="0"/>
              </a:rPr>
              <a:t>邓稼先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98535" y="5069205"/>
            <a:ext cx="1327785" cy="56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黑体" charset="0"/>
                <a:ea typeface="黑体" charset="0"/>
              </a:rPr>
              <a:t>焦裕禄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76920" y="5562600"/>
            <a:ext cx="7924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黑体" charset="0"/>
                <a:ea typeface="黑体" charset="0"/>
              </a:rPr>
              <a:t>雷锋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25091" y="5657850"/>
            <a:ext cx="3791423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  <a:hlinkClick r:id="rId7" action="ppaction://hlinksldjump"/>
              </a:rPr>
              <a:t>大动乱：十年</a:t>
            </a:r>
            <a:r>
              <a:rPr lang="en-US" altLang="zh-CN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  <a:hlinkClick r:id="rId7" action="ppaction://hlinksldjump"/>
              </a:rPr>
              <a:t>“</a:t>
            </a:r>
            <a:r>
              <a:rPr lang="zh-CN" altLang="en-US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  <a:hlinkClick r:id="rId7" action="ppaction://hlinksldjump"/>
              </a:rPr>
              <a:t>文革</a:t>
            </a:r>
            <a:r>
              <a:rPr lang="en-US" altLang="zh-CN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  <a:hlinkClick r:id="rId7" action="ppaction://hlinksldjump"/>
              </a:rPr>
              <a:t>”</a:t>
            </a:r>
            <a:endParaRPr lang="zh-CN" altLang="en-US" sz="2800" b="1" dirty="0" smtClean="0">
              <a:solidFill>
                <a:srgbClr val="0000FF"/>
              </a:solidFill>
              <a:uFillTx/>
              <a:latin typeface="黑体" charset="0"/>
              <a:ea typeface="黑体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</a:rPr>
              <a:t>（</a:t>
            </a:r>
            <a:r>
              <a:rPr lang="en-US" altLang="zh-CN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</a:rPr>
              <a:t>1966-1976</a:t>
            </a:r>
            <a:r>
              <a:rPr lang="zh-CN" altLang="en-US" sz="2800" b="1" dirty="0" smtClean="0">
                <a:solidFill>
                  <a:srgbClr val="0000FF"/>
                </a:solidFill>
                <a:uFillTx/>
                <a:latin typeface="黑体" charset="0"/>
                <a:ea typeface="黑体" charset="0"/>
              </a:rPr>
              <a:t>年）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4465320" y="6344920"/>
            <a:ext cx="1955800" cy="17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574155" y="6073140"/>
            <a:ext cx="354965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黑体" charset="0"/>
                <a:ea typeface="黑体" charset="0"/>
              </a:rPr>
              <a:t>给党和国家带来严重灾难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2095" y="1701165"/>
            <a:ext cx="895985" cy="4206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Arial" pitchFamily="34" charset="0"/>
                <a:ea typeface="微软雅黑" pitchFamily="34" charset="-122"/>
              </a:rPr>
              <a:t>社会主义道路的探索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99235" y="548640"/>
            <a:ext cx="304292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工业化起步的探索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99870" y="1391920"/>
            <a:ext cx="268541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民主政治的探索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66520" y="2359025"/>
            <a:ext cx="340042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社会主义制度的探索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07521"/>
          <p:cNvSpPr>
            <a:spLocks noGrp="1"/>
          </p:cNvSpPr>
          <p:nvPr>
            <p:ph type="title"/>
          </p:nvPr>
        </p:nvSpPr>
        <p:spPr>
          <a:xfrm>
            <a:off x="364490" y="783590"/>
            <a:ext cx="10977880" cy="796290"/>
          </a:xfrm>
        </p:spPr>
        <p:txBody>
          <a:bodyPr anchor="ctr"/>
          <a:lstStyle/>
          <a:p>
            <a:r>
              <a:rPr lang="zh-CN" altLang="en-US" sz="360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</a:rPr>
              <a:t>1、</a:t>
            </a:r>
            <a:endParaRPr lang="zh-CN" altLang="en-US" dirty="0"/>
          </a:p>
        </p:txBody>
      </p:sp>
      <p:sp>
        <p:nvSpPr>
          <p:cNvPr id="107524" name="文本占位符 107523"/>
          <p:cNvSpPr>
            <a:spLocks noGrp="1"/>
          </p:cNvSpPr>
          <p:nvPr>
            <p:ph type="body" idx="1"/>
          </p:nvPr>
        </p:nvSpPr>
        <p:spPr>
          <a:xfrm>
            <a:off x="1000760" y="827405"/>
            <a:ext cx="10515600" cy="503047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sz="3600" b="1" dirty="0">
                <a:solidFill>
                  <a:srgbClr val="000000"/>
                </a:solidFill>
                <a:uFillTx/>
              </a:rPr>
              <a:t>“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一五”计划期间，我国的民主政治与法治建设也取得了很大成就，主要表现在（    ）</a:t>
            </a:r>
          </a:p>
          <a:p>
            <a:pPr marL="0" indent="0">
              <a:lnSpc>
                <a:spcPct val="90000"/>
              </a:lnSpc>
              <a:buNone/>
            </a:pPr>
            <a:r>
              <a:rPr sz="3600" b="1" dirty="0">
                <a:solidFill>
                  <a:srgbClr val="000000"/>
                </a:solidFill>
                <a:uFillTx/>
              </a:rPr>
              <a:t>A.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制订了</a:t>
            </a:r>
            <a:r>
              <a:rPr sz="3600" b="1" dirty="0">
                <a:solidFill>
                  <a:srgbClr val="000000"/>
                </a:solidFill>
                <a:uFillTx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中华民国临时约法</a:t>
            </a:r>
            <a:r>
              <a:rPr sz="3600" b="1">
                <a:solidFill>
                  <a:srgbClr val="000000"/>
                </a:solidFill>
                <a:uFillTx/>
              </a:rPr>
              <a:t>》 </a:t>
            </a:r>
          </a:p>
          <a:p>
            <a:pPr marL="0" indent="0">
              <a:lnSpc>
                <a:spcPct val="90000"/>
              </a:lnSpc>
              <a:buNone/>
            </a:pPr>
            <a:r>
              <a:rPr sz="3600" b="1" dirty="0">
                <a:solidFill>
                  <a:srgbClr val="000000"/>
                </a:solidFill>
                <a:uFillTx/>
              </a:rPr>
              <a:t>B.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制订了</a:t>
            </a:r>
            <a:r>
              <a:rPr sz="3600" b="1" dirty="0">
                <a:solidFill>
                  <a:srgbClr val="000000"/>
                </a:solidFill>
                <a:uFillTx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中华人民共和国刑法</a:t>
            </a:r>
            <a:r>
              <a:rPr sz="3600" b="1">
                <a:solidFill>
                  <a:srgbClr val="000000"/>
                </a:solidFill>
                <a:uFillTx/>
              </a:rPr>
              <a:t>》 </a:t>
            </a:r>
          </a:p>
          <a:p>
            <a:pPr marL="0" indent="0">
              <a:lnSpc>
                <a:spcPct val="90000"/>
              </a:lnSpc>
              <a:buNone/>
            </a:pPr>
            <a:r>
              <a:rPr sz="3600" b="1" dirty="0">
                <a:solidFill>
                  <a:srgbClr val="000000"/>
                </a:solidFill>
                <a:uFillTx/>
              </a:rPr>
              <a:t>C.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第一届全国人大召开，通过了第一部社会主义性质的宪法</a:t>
            </a:r>
          </a:p>
          <a:p>
            <a:pPr marL="0" indent="0">
              <a:lnSpc>
                <a:spcPct val="90000"/>
              </a:lnSpc>
              <a:buNone/>
            </a:pPr>
            <a:r>
              <a:rPr sz="3600" b="1" dirty="0">
                <a:solidFill>
                  <a:srgbClr val="000000"/>
                </a:solidFill>
                <a:uFillTx/>
              </a:rPr>
              <a:t>D.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公布了</a:t>
            </a:r>
            <a:r>
              <a:rPr sz="3600" b="1" dirty="0">
                <a:solidFill>
                  <a:srgbClr val="000000"/>
                </a:solidFill>
                <a:uFillTx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uFillTx/>
              </a:rPr>
              <a:t>中华人民共和国土地改革法</a:t>
            </a:r>
            <a:r>
              <a:rPr sz="3600" b="1">
                <a:solidFill>
                  <a:srgbClr val="000000"/>
                </a:solidFill>
                <a:uFillTx/>
              </a:rPr>
              <a:t>》</a:t>
            </a:r>
          </a:p>
        </p:txBody>
      </p:sp>
      <p:sp>
        <p:nvSpPr>
          <p:cNvPr id="107525" name="矩形 107524"/>
          <p:cNvSpPr/>
          <p:nvPr/>
        </p:nvSpPr>
        <p:spPr>
          <a:xfrm>
            <a:off x="7601268" y="1187450"/>
            <a:ext cx="390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C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3" name="Oval 41"/>
          <p:cNvSpPr>
            <a:spLocks noChangeArrowheads="1"/>
          </p:cNvSpPr>
          <p:nvPr/>
        </p:nvSpPr>
        <p:spPr bwMode="auto">
          <a:xfrm>
            <a:off x="1139190" y="760095"/>
            <a:ext cx="2662555" cy="60134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97960" y="250190"/>
            <a:ext cx="188087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1953-1957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92145" y="3766820"/>
            <a:ext cx="126936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1954.9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3" grpId="0" bldLvl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77825"/>
          <p:cNvSpPr>
            <a:spLocks noGrp="1"/>
          </p:cNvSpPr>
          <p:nvPr>
            <p:ph type="title"/>
          </p:nvPr>
        </p:nvSpPr>
        <p:spPr>
          <a:xfrm>
            <a:off x="565150" y="333375"/>
            <a:ext cx="11134725" cy="1462405"/>
          </a:xfrm>
        </p:spPr>
        <p:txBody>
          <a:bodyPr anchor="ctr">
            <a:normAutofit fontScale="90000"/>
          </a:bodyPr>
          <a:lstStyle/>
          <a:p>
            <a:r>
              <a:rPr lang="en-US" altLang="zh-CN" sz="4000" dirty="0"/>
              <a:t>   </a:t>
            </a:r>
            <a:br>
              <a:rPr lang="en-US" altLang="zh-CN" sz="4000" dirty="0"/>
            </a:br>
            <a:r>
              <a:rPr lang="zh-CN" altLang="en-US" sz="3600" dirty="0">
                <a:solidFill>
                  <a:srgbClr val="000000"/>
                </a:solidFill>
              </a:rPr>
              <a:t> 2、</a:t>
            </a:r>
            <a:r>
              <a:rPr lang="en-US" altLang="zh-CN" sz="4000" dirty="0"/>
              <a:t> </a:t>
            </a:r>
            <a:r>
              <a:rPr lang="zh-CN" altLang="en-US" sz="3600" dirty="0">
                <a:solidFill>
                  <a:srgbClr val="000000"/>
                </a:solidFill>
              </a:rPr>
              <a:t>下图反映了某时期我国公私经济成分的比例情况，这种情况最早应出现于</a:t>
            </a:r>
            <a:r>
              <a:rPr lang="en-US" altLang="zh-CN" sz="3600">
                <a:solidFill>
                  <a:srgbClr val="000000"/>
                </a:solidFill>
              </a:rPr>
              <a:t>(            )</a:t>
            </a:r>
            <a:r>
              <a:rPr lang="en-US" altLang="zh-CN" sz="4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7828" name="文本占位符 77827"/>
          <p:cNvPicPr>
            <a:picLocks noGrp="1" noChangeAspect="1"/>
          </p:cNvPicPr>
          <p:nvPr>
            <p:ph type="body" idx="1"/>
          </p:nvPr>
        </p:nvPicPr>
        <p:blipFill>
          <a:blip r:embed="rId2" cstate="print">
            <a:lum bright="-12000" contrast="24000"/>
          </a:blip>
          <a:stretch>
            <a:fillRect/>
          </a:stretch>
        </p:blipFill>
        <p:spPr>
          <a:xfrm>
            <a:off x="2185988" y="2199005"/>
            <a:ext cx="7705725" cy="2592388"/>
          </a:xfrm>
        </p:spPr>
      </p:pic>
      <p:sp>
        <p:nvSpPr>
          <p:cNvPr id="77829" name="矩形 77828"/>
          <p:cNvSpPr/>
          <p:nvPr/>
        </p:nvSpPr>
        <p:spPr>
          <a:xfrm>
            <a:off x="2927350" y="5219066"/>
            <a:ext cx="6408738" cy="110934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defTabSz="0">
              <a:tabLst>
                <a:tab pos="342900" algn="l"/>
                <a:tab pos="819150" algn="l"/>
                <a:tab pos="1295400" algn="l"/>
              </a:tabLst>
            </a:pPr>
            <a:r>
              <a:rPr lang="en-US" altLang="zh-CN" sz="3200" dirty="0">
                <a:latin typeface="Arial Black" pitchFamily="34" charset="0"/>
                <a:ea typeface="宋体" pitchFamily="2" charset="-122"/>
              </a:rPr>
              <a:t>A.1949</a:t>
            </a:r>
            <a:r>
              <a:rPr lang="zh-CN" altLang="en-US" sz="3200" dirty="0">
                <a:latin typeface="Arial Black" pitchFamily="34" charset="0"/>
                <a:ea typeface="宋体" pitchFamily="2" charset="-122"/>
              </a:rPr>
              <a:t>年             </a:t>
            </a:r>
            <a:r>
              <a:rPr lang="en-US" altLang="zh-CN" sz="3200" dirty="0">
                <a:latin typeface="Arial Black" pitchFamily="34" charset="0"/>
                <a:ea typeface="宋体" pitchFamily="2" charset="-122"/>
              </a:rPr>
              <a:t>B.1952</a:t>
            </a:r>
            <a:r>
              <a:rPr lang="zh-CN" altLang="en-US" sz="3200" dirty="0">
                <a:latin typeface="Arial Black" pitchFamily="34" charset="0"/>
                <a:ea typeface="宋体" pitchFamily="2" charset="-122"/>
              </a:rPr>
              <a:t>年   </a:t>
            </a:r>
            <a:r>
              <a:rPr lang="en-US" altLang="zh-CN" sz="3200" dirty="0">
                <a:latin typeface="Arial Black" pitchFamily="34" charset="0"/>
                <a:ea typeface="宋体" pitchFamily="2" charset="-122"/>
              </a:rPr>
              <a:t>C.1953</a:t>
            </a:r>
            <a:r>
              <a:rPr lang="zh-CN" altLang="en-US" sz="3200" dirty="0">
                <a:latin typeface="Arial Black" pitchFamily="34" charset="0"/>
                <a:ea typeface="宋体" pitchFamily="2" charset="-122"/>
              </a:rPr>
              <a:t>年             </a:t>
            </a:r>
            <a:r>
              <a:rPr lang="en-US" altLang="zh-CN" sz="3200" dirty="0">
                <a:latin typeface="Arial Black" pitchFamily="34" charset="0"/>
                <a:ea typeface="宋体" pitchFamily="2" charset="-122"/>
              </a:rPr>
              <a:t>D.1956</a:t>
            </a:r>
            <a:r>
              <a:rPr lang="zh-CN" altLang="en-US" sz="3200" dirty="0">
                <a:latin typeface="Arial Black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77831" name="矩形 77830"/>
          <p:cNvSpPr/>
          <p:nvPr/>
        </p:nvSpPr>
        <p:spPr>
          <a:xfrm>
            <a:off x="3568065" y="1211580"/>
            <a:ext cx="110680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2500" lnSpcReduction="20000"/>
          </a:bodyPr>
          <a:lstStyle/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 D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 7987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dirty="0"/>
          </a:p>
        </p:txBody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xfrm>
            <a:off x="1165860" y="1010285"/>
            <a:ext cx="10792460" cy="4810760"/>
          </a:xfrm>
        </p:spPr>
        <p:txBody>
          <a:bodyPr/>
          <a:lstStyle/>
          <a:p>
            <a:pPr>
              <a:buNone/>
            </a:pPr>
            <a:r>
              <a:rPr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3</a:t>
            </a:r>
            <a:r>
              <a:rPr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、 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我国进入社会主义初级阶段的标志是</a:t>
            </a:r>
            <a:r>
              <a:rPr sz="36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         )</a:t>
            </a:r>
          </a:p>
          <a:p>
            <a:pPr>
              <a:buNone/>
            </a:pPr>
            <a:r>
              <a:rPr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A.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新中国成立       </a:t>
            </a:r>
            <a:r>
              <a:rPr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B.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三大改造完成 </a:t>
            </a:r>
          </a:p>
          <a:p>
            <a:pPr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r>
              <a:rPr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C.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土地改革完成    </a:t>
            </a:r>
            <a:r>
              <a:rPr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D.</a:t>
            </a:r>
            <a:r>
              <a:rPr lang="zh-CN" altLang="en-US" sz="3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人民公社成立</a:t>
            </a:r>
          </a:p>
        </p:txBody>
      </p:sp>
      <p:sp>
        <p:nvSpPr>
          <p:cNvPr id="79877" name="矩形 79876"/>
          <p:cNvSpPr/>
          <p:nvPr/>
        </p:nvSpPr>
        <p:spPr>
          <a:xfrm>
            <a:off x="10026015" y="945515"/>
            <a:ext cx="866775" cy="982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B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 10137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sz="4000" dirty="0"/>
          </a:p>
        </p:txBody>
      </p:sp>
      <p:sp>
        <p:nvSpPr>
          <p:cNvPr id="101379" name="文本占位符 1013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1381" name="矩形 101380"/>
          <p:cNvSpPr/>
          <p:nvPr/>
        </p:nvSpPr>
        <p:spPr>
          <a:xfrm>
            <a:off x="553720" y="405765"/>
            <a:ext cx="11200130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/>
            <a:r>
              <a:rPr lang="en-US" altLang="zh-CN" sz="1000" dirty="0">
                <a:solidFill>
                  <a:srgbClr val="0000FF"/>
                </a:solidFill>
                <a:latin typeface="宋体" pitchFamily="2" charset="-122"/>
                <a:ea typeface="Times New Roman" pitchFamily="18" charset="0"/>
              </a:rPr>
              <a:t> 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  4、下图反映的是新中国在</a:t>
            </a:r>
            <a:r>
              <a:rPr lang="en-US" altLang="zh-CN" sz="3200" b="1" dirty="0">
                <a:latin typeface="宋体" pitchFamily="2" charset="-122"/>
                <a:ea typeface="Times New Roman" pitchFamily="18" charset="0"/>
              </a:rPr>
              <a:t>20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世纪五六十年代的农业经济发展状况，出现图中</a:t>
            </a:r>
            <a:r>
              <a:rPr lang="en-US" altLang="zh-CN" sz="3200" b="1" dirty="0">
                <a:latin typeface="宋体" pitchFamily="2" charset="-122"/>
                <a:ea typeface="Times New Roman" pitchFamily="18" charset="0"/>
              </a:rPr>
              <a:t>B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点到</a:t>
            </a:r>
            <a:r>
              <a:rPr lang="en-US" altLang="zh-CN" sz="3200" b="1" dirty="0">
                <a:latin typeface="宋体" pitchFamily="2" charset="-122"/>
                <a:ea typeface="Times New Roman" pitchFamily="18" charset="0"/>
              </a:rPr>
              <a:t>C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点这一变化的主要原因是 （   ）</a:t>
            </a:r>
            <a:endParaRPr lang="zh-CN" altLang="en-US" sz="3200" b="1" dirty="0">
              <a:latin typeface="Arial Black" pitchFamily="34" charset="0"/>
              <a:ea typeface="宋体" pitchFamily="2" charset="-122"/>
            </a:endParaRPr>
          </a:p>
          <a:p>
            <a:pPr lvl="0" eaLnBrk="0" hangingPunct="0"/>
            <a:endParaRPr lang="zh-CN" altLang="en-US" sz="3200" b="1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1380" name="图片 10137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4620" y="1773238"/>
            <a:ext cx="5832475" cy="26638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1382" name="矩形 101381"/>
          <p:cNvSpPr/>
          <p:nvPr/>
        </p:nvSpPr>
        <p:spPr>
          <a:xfrm>
            <a:off x="873125" y="4523740"/>
            <a:ext cx="999744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/>
            <a:r>
              <a:rPr lang="en-US" altLang="zh-CN" sz="3200" b="1" dirty="0">
                <a:latin typeface="宋体" pitchFamily="2" charset="-122"/>
                <a:ea typeface="Times New Roman" pitchFamily="18" charset="0"/>
              </a:rPr>
              <a:t>A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．经济建设没有计划性   </a:t>
            </a:r>
            <a:r>
              <a:rPr lang="en-US" altLang="zh-CN" sz="3200" b="1" dirty="0">
                <a:latin typeface="宋体" pitchFamily="2" charset="-122"/>
                <a:ea typeface="Times New Roman" pitchFamily="18" charset="0"/>
              </a:rPr>
              <a:t>B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．自然灾害迅速蔓延</a:t>
            </a:r>
            <a:endParaRPr lang="zh-CN" altLang="en-US" sz="3200" b="1" dirty="0">
              <a:latin typeface="Arial Black" pitchFamily="34" charset="0"/>
              <a:ea typeface="宋体" pitchFamily="2" charset="-122"/>
            </a:endParaRPr>
          </a:p>
          <a:p>
            <a:pPr lvl="0" eaLnBrk="0" hangingPunct="0"/>
            <a:r>
              <a:rPr lang="en-US" altLang="zh-CN" sz="3200" b="1" dirty="0">
                <a:latin typeface="宋体" pitchFamily="2" charset="-122"/>
                <a:ea typeface="Times New Roman" pitchFamily="18" charset="0"/>
              </a:rPr>
              <a:t>C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．“左”倾错误严重泛滥   </a:t>
            </a:r>
            <a:r>
              <a:rPr lang="en-US" altLang="zh-CN" sz="3200" b="1" dirty="0">
                <a:latin typeface="宋体" pitchFamily="2" charset="-122"/>
                <a:ea typeface="Times New Roman" pitchFamily="18" charset="0"/>
              </a:rPr>
              <a:t>D</a:t>
            </a:r>
            <a:r>
              <a:rPr lang="zh-CN" altLang="en-US" sz="3200" b="1" dirty="0">
                <a:latin typeface="宋体" pitchFamily="2" charset="-122"/>
                <a:ea typeface="Times New Roman" pitchFamily="18" charset="0"/>
              </a:rPr>
              <a:t>．“文革”扩展到经济领域</a:t>
            </a:r>
            <a:endParaRPr lang="zh-CN" altLang="en-US" sz="32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1383" name="矩形 101382"/>
          <p:cNvSpPr/>
          <p:nvPr/>
        </p:nvSpPr>
        <p:spPr>
          <a:xfrm>
            <a:off x="10447338" y="853440"/>
            <a:ext cx="390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6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C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436" y="2727884"/>
            <a:ext cx="10954459" cy="796011"/>
          </a:xfrm>
        </p:spPr>
        <p:txBody>
          <a:bodyPr/>
          <a:lstStyle/>
          <a:p>
            <a:r>
              <a:rPr lang="zh-CN" altLang="en-US"/>
              <a:t>×</a:t>
            </a:r>
          </a:p>
        </p:txBody>
      </p:sp>
      <p:sp>
        <p:nvSpPr>
          <p:cNvPr id="104490" name="内容占位符 104489"/>
          <p:cNvSpPr>
            <a:spLocks noTextEdit="1"/>
          </p:cNvSpPr>
          <p:nvPr/>
        </p:nvSpPr>
        <p:spPr>
          <a:xfrm>
            <a:off x="269875" y="297815"/>
            <a:ext cx="6981190" cy="119570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norm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6000" b="1">
              <a:ln w="12700" cap="flat" cmpd="sng">
                <a:solidFill>
                  <a:srgbClr val="EAEAEA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3015" y="186690"/>
            <a:ext cx="10053955" cy="632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41"/>
          <p:cNvSpPr>
            <a:spLocks noChangeArrowheads="1"/>
          </p:cNvSpPr>
          <p:nvPr/>
        </p:nvSpPr>
        <p:spPr bwMode="auto">
          <a:xfrm>
            <a:off x="6854825" y="3437255"/>
            <a:ext cx="2385060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0170" y="196215"/>
            <a:ext cx="3354705" cy="10058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找错误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34805" y="3452495"/>
            <a:ext cx="54038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50325" y="3950335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社会主义</a:t>
            </a:r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5274310" y="3658235"/>
            <a:ext cx="890270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28385" y="3742690"/>
            <a:ext cx="54038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  <p:bldP spid="9" grpId="0" bldLvl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3581" y="415849"/>
            <a:ext cx="10954459" cy="796011"/>
          </a:xfrm>
        </p:spPr>
        <p:txBody>
          <a:bodyPr/>
          <a:lstStyle/>
          <a:p>
            <a:r>
              <a:rPr lang="zh-CN" altLang="en-US" sz="4000" dirty="0">
                <a:latin typeface="Arial" charset="0"/>
                <a:ea typeface="宋体" pitchFamily="2" charset="-122"/>
                <a:sym typeface="+mn-ea"/>
              </a:rPr>
              <a:t>中国现代史概述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6590" y="1100455"/>
            <a:ext cx="10954459" cy="5100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Arial" charset="0"/>
                <a:ea typeface="宋体" pitchFamily="2" charset="-122"/>
                <a:sym typeface="+mn-ea"/>
              </a:rPr>
              <a:t>       </a:t>
            </a:r>
            <a:r>
              <a:rPr lang="zh-CN" altLang="en-US" sz="6000" b="1" dirty="0">
                <a:solidFill>
                  <a:srgbClr val="FF0000"/>
                </a:solidFill>
                <a:latin typeface="Arial" charset="0"/>
                <a:ea typeface="宋体" pitchFamily="2" charset="-122"/>
                <a:sym typeface="+mn-ea"/>
              </a:rPr>
              <a:t>中国现代史是中国共产党领导全国各族人民进行</a:t>
            </a:r>
            <a:r>
              <a:rPr lang="zh-CN" altLang="en-US" sz="6000" b="1" dirty="0">
                <a:solidFill>
                  <a:srgbClr val="0000FF"/>
                </a:solidFill>
                <a:latin typeface="Arial" charset="0"/>
                <a:ea typeface="宋体" pitchFamily="2" charset="-122"/>
                <a:sym typeface="+mn-ea"/>
              </a:rPr>
              <a:t>社会主义革命和建设的历史</a:t>
            </a:r>
            <a:r>
              <a:rPr lang="zh-CN" altLang="en-US" sz="6000" b="1" dirty="0">
                <a:solidFill>
                  <a:srgbClr val="FF0000"/>
                </a:solidFill>
                <a:latin typeface="Arial" charset="0"/>
                <a:ea typeface="宋体" pitchFamily="2" charset="-122"/>
                <a:sym typeface="+mn-ea"/>
              </a:rPr>
              <a:t>，也是为国家富强和人民幸福而不懈努力的历史。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6855" y="386715"/>
            <a:ext cx="921258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1"/>
          <p:cNvSpPr>
            <a:spLocks noChangeArrowheads="1"/>
          </p:cNvSpPr>
          <p:nvPr/>
        </p:nvSpPr>
        <p:spPr bwMode="auto">
          <a:xfrm flipV="1">
            <a:off x="7683500" y="3634101"/>
            <a:ext cx="1257300" cy="617221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Oval 41"/>
          <p:cNvSpPr>
            <a:spLocks noChangeArrowheads="1"/>
          </p:cNvSpPr>
          <p:nvPr/>
        </p:nvSpPr>
        <p:spPr bwMode="auto">
          <a:xfrm flipV="1">
            <a:off x="5082540" y="4519926"/>
            <a:ext cx="1257300" cy="617221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08720" y="3743325"/>
            <a:ext cx="54038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39910" y="3558540"/>
            <a:ext cx="125539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工业化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32855" y="4815840"/>
            <a:ext cx="125539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第一部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94755" y="4479290"/>
            <a:ext cx="493395" cy="645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" grpId="0" animBg="1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0110" y="387985"/>
            <a:ext cx="10195560" cy="613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41"/>
          <p:cNvSpPr>
            <a:spLocks noChangeArrowheads="1"/>
          </p:cNvSpPr>
          <p:nvPr/>
        </p:nvSpPr>
        <p:spPr bwMode="auto">
          <a:xfrm>
            <a:off x="2583180" y="5166360"/>
            <a:ext cx="1268730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03650" y="5213350"/>
            <a:ext cx="54038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58970" y="531368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大陆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0370" y="250190"/>
            <a:ext cx="7943850" cy="63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1"/>
          <p:cNvSpPr>
            <a:spLocks noChangeArrowheads="1"/>
          </p:cNvSpPr>
          <p:nvPr/>
        </p:nvSpPr>
        <p:spPr bwMode="auto">
          <a:xfrm flipV="1">
            <a:off x="4686300" y="5314947"/>
            <a:ext cx="1600200" cy="617221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29020" y="5497830"/>
            <a:ext cx="54038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  <a:endParaRPr lang="zh-CN" altLang="en-US" sz="28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1315" y="5266690"/>
            <a:ext cx="242697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阿沛·阿旺晋美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7995" y="158115"/>
            <a:ext cx="8719820" cy="635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7738110" y="2526030"/>
            <a:ext cx="1120140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Oval 41"/>
          <p:cNvSpPr>
            <a:spLocks noChangeArrowheads="1"/>
          </p:cNvSpPr>
          <p:nvPr/>
        </p:nvSpPr>
        <p:spPr bwMode="auto">
          <a:xfrm>
            <a:off x="4157980" y="5926455"/>
            <a:ext cx="514350" cy="48133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8157845" y="3466465"/>
            <a:ext cx="594360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Oval 41"/>
          <p:cNvSpPr>
            <a:spLocks noChangeArrowheads="1"/>
          </p:cNvSpPr>
          <p:nvPr/>
        </p:nvSpPr>
        <p:spPr bwMode="auto">
          <a:xfrm>
            <a:off x="6833235" y="4391025"/>
            <a:ext cx="930275" cy="48196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785225" y="2628265"/>
            <a:ext cx="540385" cy="645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  <a:endParaRPr lang="zh-CN" altLang="en-US" sz="28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26550" y="2443480"/>
            <a:ext cx="125539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工商业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2365" y="3481705"/>
            <a:ext cx="54038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  <a:endParaRPr lang="zh-CN" altLang="en-US" sz="28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11030" y="3392805"/>
            <a:ext cx="5384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94295" y="4549775"/>
            <a:ext cx="540385" cy="645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  <a:endParaRPr lang="zh-CN" altLang="en-US" sz="28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3730" y="4364990"/>
            <a:ext cx="54038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77105" y="5831840"/>
            <a:ext cx="622935" cy="645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sym typeface="+mn-ea"/>
              </a:rPr>
              <a:t>×</a:t>
            </a:r>
            <a:endParaRPr lang="zh-CN" altLang="en-US" sz="28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84165" y="5930265"/>
            <a:ext cx="54038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  <p:bldP spid="11" grpId="0" animBg="1"/>
      <p:bldP spid="12" grpId="0" bldLvl="0" animBg="1"/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9605" y="1109980"/>
            <a:ext cx="10954459" cy="5100143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altLang="zh-CN" sz="2800" b="1" dirty="0"/>
              <a:t>1</a:t>
            </a:r>
            <a:r>
              <a:rPr sz="2800" b="1" dirty="0"/>
              <a:t>、下列历史事件中，空前提高了我国国际地位的有（           ）</a:t>
            </a:r>
          </a:p>
          <a:p>
            <a:pPr marL="0" indent="0">
              <a:buNone/>
            </a:pPr>
            <a:r>
              <a:rPr sz="2800" b="1" dirty="0"/>
              <a:t>①抗日战争的胜利 ②参加万隆会议 ③参加华盛顿会议 ④恢复我国在联合国的合法席位 ⑤抗美援朝战争的胜利</a:t>
            </a:r>
          </a:p>
          <a:p>
            <a:pPr marL="0" indent="0">
              <a:buNone/>
            </a:pPr>
            <a:r>
              <a:rPr lang="en-US" altLang="zh-CN" sz="2800" b="1" dirty="0"/>
              <a:t>A. </a:t>
            </a:r>
            <a:r>
              <a:rPr sz="2800" b="1" dirty="0"/>
              <a:t>①②④⑤          </a:t>
            </a:r>
            <a:r>
              <a:rPr lang="en-US" altLang="zh-CN" sz="2800" b="1" dirty="0"/>
              <a:t>B.</a:t>
            </a:r>
            <a:r>
              <a:rPr sz="2800" b="1" dirty="0"/>
              <a:t>②③④⑤          </a:t>
            </a:r>
            <a:r>
              <a:rPr lang="en-US" altLang="zh-CN" sz="2800" b="1" dirty="0"/>
              <a:t>C.</a:t>
            </a:r>
            <a:r>
              <a:rPr sz="2800" b="1" dirty="0"/>
              <a:t>①②③⑤            </a:t>
            </a:r>
            <a:r>
              <a:rPr lang="en-US" altLang="zh-CN" sz="2800" b="1" dirty="0"/>
              <a:t>D.</a:t>
            </a:r>
            <a:r>
              <a:rPr sz="2800" b="1" dirty="0"/>
              <a:t>①②③④</a:t>
            </a:r>
          </a:p>
          <a:p>
            <a:pPr marL="0" indent="0">
              <a:buNone/>
            </a:pPr>
            <a:endParaRPr sz="2800" b="1" dirty="0"/>
          </a:p>
          <a:p>
            <a:pPr marL="0" indent="0">
              <a:buNone/>
            </a:pPr>
            <a:r>
              <a:rPr lang="en-US" altLang="zh-CN" sz="2800" b="1" dirty="0"/>
              <a:t>2</a:t>
            </a:r>
            <a:r>
              <a:rPr sz="2800" b="1" dirty="0"/>
              <a:t>、下列不属于我国改革开放以来，为加强民主和法制建设而颁布的法律是（      ）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A. </a:t>
            </a:r>
            <a:r>
              <a:rPr sz="2800" b="1" dirty="0">
                <a:sym typeface="+mn-ea"/>
              </a:rPr>
              <a:t>《中华人民共和国土地改革法》 </a:t>
            </a:r>
            <a:r>
              <a:rPr lang="en-US" altLang="zh-CN" sz="2800" b="1" dirty="0">
                <a:sym typeface="+mn-ea"/>
              </a:rPr>
              <a:t>B.</a:t>
            </a:r>
            <a:r>
              <a:rPr sz="2800" b="1" dirty="0">
                <a:sym typeface="+mn-ea"/>
              </a:rPr>
              <a:t>《中华人民共和国刑法》       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C.</a:t>
            </a:r>
            <a:r>
              <a:rPr sz="2800" b="1" dirty="0">
                <a:sym typeface="+mn-ea"/>
              </a:rPr>
              <a:t>  《中华人民共和国民法通则》    </a:t>
            </a:r>
            <a:r>
              <a:rPr lang="en-US" altLang="zh-CN" sz="2800" b="1" dirty="0">
                <a:sym typeface="+mn-ea"/>
              </a:rPr>
              <a:t>D.</a:t>
            </a:r>
            <a:r>
              <a:rPr sz="2800" b="1" dirty="0">
                <a:sym typeface="+mn-ea"/>
              </a:rPr>
              <a:t>《中华人民共和国义务教育法》</a:t>
            </a:r>
          </a:p>
          <a:p>
            <a:pPr marL="0" indent="0">
              <a:buNone/>
            </a:pPr>
            <a:endParaRPr lang="en-US" altLang="zh-CN" sz="2800" b="1" dirty="0"/>
          </a:p>
        </p:txBody>
      </p:sp>
      <p:sp>
        <p:nvSpPr>
          <p:cNvPr id="104490" name="内容占位符 104489"/>
          <p:cNvSpPr>
            <a:spLocks noTextEdit="1"/>
          </p:cNvSpPr>
          <p:nvPr/>
        </p:nvSpPr>
        <p:spPr>
          <a:xfrm>
            <a:off x="273050" y="114935"/>
            <a:ext cx="3253740" cy="132334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norm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ln w="12700" cap="flat" cmpd="sng">
                  <a:solidFill>
                    <a:srgbClr val="EAEAEA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练一练</a:t>
            </a:r>
          </a:p>
        </p:txBody>
      </p:sp>
      <p:sp>
        <p:nvSpPr>
          <p:cNvPr id="6" name="矩形 5"/>
          <p:cNvSpPr/>
          <p:nvPr/>
        </p:nvSpPr>
        <p:spPr>
          <a:xfrm>
            <a:off x="9423083" y="862965"/>
            <a:ext cx="61309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en-US" altLang="zh-CN" sz="60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A</a:t>
            </a:r>
            <a:endParaRPr lang="zh-CN" altLang="en-US" sz="6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1410" y="3223260"/>
            <a:ext cx="64008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79650" y="3904615"/>
            <a:ext cx="54324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en-US" altLang="zh-CN" sz="60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A</a:t>
            </a:r>
            <a:endParaRPr lang="zh-CN" altLang="en-US" sz="6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7855" y="199390"/>
            <a:ext cx="10954385" cy="52095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/>
              <a:t>3</a:t>
            </a:r>
            <a:r>
              <a:rPr sz="2800" b="1"/>
              <a:t>、我国</a:t>
            </a:r>
            <a:r>
              <a:rPr lang="en-US" altLang="zh-CN" sz="2800" b="1"/>
              <a:t>1950</a:t>
            </a:r>
            <a:r>
              <a:rPr sz="2800" b="1"/>
              <a:t>年开始到</a:t>
            </a:r>
            <a:r>
              <a:rPr lang="en-US" altLang="zh-CN" sz="2800" b="1"/>
              <a:t>1952</a:t>
            </a:r>
            <a:r>
              <a:rPr sz="2800" b="1"/>
              <a:t>年基本完成的土地改革（           ）</a:t>
            </a:r>
          </a:p>
          <a:p>
            <a:pPr marL="0" indent="0">
              <a:buNone/>
            </a:pPr>
            <a:r>
              <a:rPr lang="en-US" altLang="zh-CN" sz="2800" b="1">
                <a:sym typeface="+mn-ea"/>
              </a:rPr>
              <a:t>A. </a:t>
            </a:r>
            <a:r>
              <a:rPr sz="2800" b="1">
                <a:sym typeface="+mn-ea"/>
              </a:rPr>
              <a:t>标志着中国新民主主义革命胜利       </a:t>
            </a:r>
            <a:r>
              <a:rPr lang="en-US" altLang="zh-CN" sz="2800" b="1">
                <a:sym typeface="+mn-ea"/>
              </a:rPr>
              <a:t>B.</a:t>
            </a:r>
            <a:r>
              <a:rPr sz="2800" b="1">
                <a:sym typeface="+mn-ea"/>
              </a:rPr>
              <a:t>结束了中国百年来任人宰割的屈辱历史         </a:t>
            </a:r>
            <a:r>
              <a:rPr lang="en-US" altLang="zh-CN" sz="2800" b="1">
                <a:sym typeface="+mn-ea"/>
              </a:rPr>
              <a:t>C.</a:t>
            </a:r>
            <a:r>
              <a:rPr sz="2800" b="1">
                <a:sym typeface="+mn-ea"/>
              </a:rPr>
              <a:t>结束了中国两千多年的封建帝制   </a:t>
            </a:r>
          </a:p>
          <a:p>
            <a:pPr marL="0" indent="0">
              <a:buNone/>
            </a:pPr>
            <a:r>
              <a:rPr lang="en-US" altLang="zh-CN" sz="2800" b="1">
                <a:sym typeface="+mn-ea"/>
              </a:rPr>
              <a:t>D.</a:t>
            </a:r>
            <a:r>
              <a:rPr sz="2800" b="1">
                <a:sym typeface="+mn-ea"/>
              </a:rPr>
              <a:t>彻底废除了中国两千多年来的土地制度</a:t>
            </a:r>
          </a:p>
          <a:p>
            <a:pPr marL="0" indent="0">
              <a:buNone/>
            </a:pPr>
            <a:r>
              <a:rPr lang="en-US" altLang="zh-CN" sz="2800" b="1">
                <a:sym typeface="+mn-ea"/>
              </a:rPr>
              <a:t>4</a:t>
            </a:r>
            <a:r>
              <a:rPr sz="2800" b="1">
                <a:sym typeface="+mn-ea"/>
              </a:rPr>
              <a:t>、下图是1952年和1957年我国工农业主要产品产量示意图。出现这种情况的主要原因是（           ）</a:t>
            </a:r>
          </a:p>
          <a:p>
            <a:pPr marL="0" indent="0">
              <a:buNone/>
            </a:pPr>
            <a:endParaRPr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15" y="3630295"/>
            <a:ext cx="6960235" cy="2046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9005" y="5505450"/>
            <a:ext cx="10104755" cy="1200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A．土地改革的推动          B．一五计划的推行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C．科教兴国战略的实施   D．“大跃进”和人民公社化的影响</a:t>
            </a:r>
          </a:p>
        </p:txBody>
      </p:sp>
      <p:sp>
        <p:nvSpPr>
          <p:cNvPr id="7" name="矩形 6"/>
          <p:cNvSpPr/>
          <p:nvPr/>
        </p:nvSpPr>
        <p:spPr>
          <a:xfrm>
            <a:off x="9323388" y="108585"/>
            <a:ext cx="390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en-US" altLang="zh-CN" sz="60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D</a:t>
            </a:r>
            <a:endParaRPr lang="zh-CN" altLang="en-US" sz="6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3288" y="2801620"/>
            <a:ext cx="390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en-US" altLang="zh-CN" sz="60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B</a:t>
            </a:r>
            <a:endParaRPr lang="zh-CN" altLang="en-US" sz="6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6400" y="418465"/>
            <a:ext cx="10954459" cy="5100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5</a:t>
            </a:r>
            <a:r>
              <a:rPr sz="2800" b="1" dirty="0"/>
              <a:t>、春联能反映历史的变迁，下列春联能反映新中国成立的是（         ）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A. </a:t>
            </a:r>
            <a:r>
              <a:rPr sz="2800" b="1" dirty="0">
                <a:sym typeface="+mn-ea"/>
              </a:rPr>
              <a:t>斧头开辟新世界，镰刀割断旧乾坤 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B.</a:t>
            </a:r>
            <a:r>
              <a:rPr sz="2800" b="1" dirty="0">
                <a:sym typeface="+mn-ea"/>
              </a:rPr>
              <a:t>万里河山归人民，五亿群众庆新生  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C. </a:t>
            </a:r>
            <a:r>
              <a:rPr sz="2800" b="1" dirty="0">
                <a:sym typeface="+mn-ea"/>
              </a:rPr>
              <a:t>食堂巧煮千家饭，公社饱暖万人心    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D. </a:t>
            </a:r>
            <a:r>
              <a:rPr sz="2800" b="1" dirty="0">
                <a:sym typeface="+mn-ea"/>
              </a:rPr>
              <a:t>过年储米十余担，压岁存款上千元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6</a:t>
            </a:r>
            <a:r>
              <a:rPr sz="2800" b="1" dirty="0">
                <a:sym typeface="+mn-ea"/>
              </a:rPr>
              <a:t>、口号是历史的浓缩，从口号中我们可以直观地看到一个真实的历史，</a:t>
            </a:r>
            <a:r>
              <a:rPr lang="en-US" altLang="zh-CN" sz="2800" b="1" dirty="0">
                <a:sym typeface="+mn-ea"/>
              </a:rPr>
              <a:t>“</a:t>
            </a:r>
            <a:r>
              <a:rPr sz="2800" b="1" dirty="0">
                <a:sym typeface="+mn-ea"/>
              </a:rPr>
              <a:t>打倒一切</a:t>
            </a:r>
            <a:r>
              <a:rPr lang="en-US" altLang="zh-CN" sz="2800" b="1" dirty="0">
                <a:sym typeface="+mn-ea"/>
              </a:rPr>
              <a:t>”</a:t>
            </a:r>
            <a:r>
              <a:rPr sz="2800" b="1" dirty="0">
                <a:sym typeface="+mn-ea"/>
              </a:rPr>
              <a:t>、</a:t>
            </a:r>
            <a:r>
              <a:rPr lang="en-US" altLang="zh-CN" sz="2800" b="1" dirty="0">
                <a:sym typeface="+mn-ea"/>
              </a:rPr>
              <a:t>“</a:t>
            </a:r>
            <a:r>
              <a:rPr sz="2800" b="1" dirty="0">
                <a:sym typeface="+mn-ea"/>
              </a:rPr>
              <a:t>造反有理</a:t>
            </a:r>
            <a:r>
              <a:rPr lang="en-US" altLang="zh-CN" sz="2800" b="1" dirty="0">
                <a:sym typeface="+mn-ea"/>
              </a:rPr>
              <a:t>”</a:t>
            </a:r>
            <a:r>
              <a:rPr sz="2800" b="1" dirty="0">
                <a:sym typeface="+mn-ea"/>
              </a:rPr>
              <a:t>、</a:t>
            </a:r>
            <a:r>
              <a:rPr lang="en-US" altLang="zh-CN" sz="2800" b="1" dirty="0">
                <a:sym typeface="+mn-ea"/>
              </a:rPr>
              <a:t>“</a:t>
            </a:r>
            <a:r>
              <a:rPr sz="2800" b="1" dirty="0">
                <a:sym typeface="+mn-ea"/>
              </a:rPr>
              <a:t>停产闹革命</a:t>
            </a:r>
            <a:r>
              <a:rPr lang="en-US" altLang="zh-CN" sz="2800" b="1" dirty="0">
                <a:sym typeface="+mn-ea"/>
              </a:rPr>
              <a:t>”</a:t>
            </a:r>
            <a:r>
              <a:rPr sz="2800" b="1" dirty="0">
                <a:sym typeface="+mn-ea"/>
              </a:rPr>
              <a:t>这类口号出现在（          ）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A. </a:t>
            </a:r>
            <a:r>
              <a:rPr sz="2800" b="1" dirty="0">
                <a:sym typeface="+mn-ea"/>
              </a:rPr>
              <a:t>新中国成立初期               </a:t>
            </a:r>
            <a:r>
              <a:rPr lang="en-US" altLang="zh-CN" sz="2800" b="1" dirty="0">
                <a:sym typeface="+mn-ea"/>
              </a:rPr>
              <a:t>B.</a:t>
            </a:r>
            <a:r>
              <a:rPr sz="2800" b="1" dirty="0">
                <a:sym typeface="+mn-ea"/>
              </a:rPr>
              <a:t>探索建设社会主义时期</a:t>
            </a: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C.“</a:t>
            </a:r>
            <a:r>
              <a:rPr sz="2800" b="1" dirty="0">
                <a:sym typeface="+mn-ea"/>
              </a:rPr>
              <a:t>文化大革命</a:t>
            </a:r>
            <a:r>
              <a:rPr lang="en-US" altLang="zh-CN" sz="2800" b="1" dirty="0">
                <a:sym typeface="+mn-ea"/>
              </a:rPr>
              <a:t>”</a:t>
            </a:r>
            <a:r>
              <a:rPr sz="2800" b="1" dirty="0">
                <a:sym typeface="+mn-ea"/>
              </a:rPr>
              <a:t>时期             </a:t>
            </a:r>
            <a:r>
              <a:rPr lang="en-US" altLang="zh-CN" sz="2800" b="1" dirty="0">
                <a:sym typeface="+mn-ea"/>
              </a:rPr>
              <a:t>D.</a:t>
            </a:r>
            <a:r>
              <a:rPr sz="2800" b="1" dirty="0">
                <a:sym typeface="+mn-ea"/>
              </a:rPr>
              <a:t>社会主义现代化建设新时期</a:t>
            </a:r>
          </a:p>
        </p:txBody>
      </p:sp>
      <p:sp>
        <p:nvSpPr>
          <p:cNvPr id="7" name="矩形 6"/>
          <p:cNvSpPr/>
          <p:nvPr/>
        </p:nvSpPr>
        <p:spPr>
          <a:xfrm>
            <a:off x="10642600" y="402590"/>
            <a:ext cx="3905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r>
              <a:rPr lang="en-US" altLang="zh-CN" sz="60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B</a:t>
            </a:r>
            <a:endParaRPr lang="zh-CN" altLang="en-US" sz="6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0285" y="4401820"/>
            <a:ext cx="3905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r>
              <a:rPr lang="en-US" altLang="zh-CN" sz="60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charset="0"/>
                <a:ea typeface="宋体" charset="0"/>
              </a:rPr>
              <a:t>C</a:t>
            </a:r>
            <a:endParaRPr lang="zh-CN" altLang="en-US" sz="6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516" y="323774"/>
            <a:ext cx="10954459" cy="796011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新中国建立后，中国共产党肩负民族复兴重任，领导全国人民向社会主义阶段过渡进行艰难的探索。阅读下列材料，回答问题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7855" y="858520"/>
            <a:ext cx="10954459" cy="510014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/>
              <a:t>     </a:t>
            </a:r>
            <a:r>
              <a:rPr lang="zh-CN" altLang="en-US" b="1"/>
              <a:t>材料一  </a:t>
            </a:r>
            <a:r>
              <a:rPr lang="en-US" altLang="zh-CN" b="1"/>
              <a:t>1950</a:t>
            </a:r>
            <a:r>
              <a:rPr b="1"/>
              <a:t>年和</a:t>
            </a:r>
            <a:r>
              <a:rPr lang="en-US" altLang="zh-CN" b="1"/>
              <a:t>1954</a:t>
            </a:r>
            <a:r>
              <a:rPr b="1"/>
              <a:t>年中国农村不同阶层人口及其占有土地的比重</a:t>
            </a:r>
          </a:p>
          <a:p>
            <a:pPr marL="0" indent="0">
              <a:buNone/>
            </a:pPr>
            <a:endParaRPr b="1"/>
          </a:p>
        </p:txBody>
      </p:sp>
      <p:graphicFrame>
        <p:nvGraphicFramePr>
          <p:cNvPr id="4" name="表格 3"/>
          <p:cNvGraphicFramePr/>
          <p:nvPr/>
        </p:nvGraphicFramePr>
        <p:xfrm>
          <a:off x="1151255" y="1366520"/>
          <a:ext cx="10344785" cy="227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25"/>
                <a:gridCol w="1746885"/>
                <a:gridCol w="2573020"/>
                <a:gridCol w="1654810"/>
                <a:gridCol w="2341245"/>
              </a:tblGrid>
              <a:tr h="53594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/>
                        <a:t>1950</a:t>
                      </a:r>
                      <a:r>
                        <a:rPr lang="zh-CN" altLang="en-US" sz="2800" dirty="0"/>
                        <a:t>年</a:t>
                      </a:r>
                      <a:r>
                        <a:rPr lang="en-US" altLang="zh-CN" sz="2800" dirty="0"/>
                        <a:t>(</a:t>
                      </a:r>
                      <a:r>
                        <a:rPr lang="zh-CN" altLang="en-US" sz="2800" dirty="0"/>
                        <a:t>％</a:t>
                      </a:r>
                      <a:r>
                        <a:rPr lang="en-US" altLang="zh-CN" sz="2800" dirty="0"/>
                        <a:t>)                                                                           </a:t>
                      </a:r>
                      <a:endParaRPr lang="zh-CN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1954</a:t>
                      </a:r>
                      <a:r>
                        <a:rPr lang="zh-CN" altLang="en-US" sz="2800">
                          <a:sym typeface="+mn-ea"/>
                        </a:rPr>
                        <a:t>年(％</a:t>
                      </a:r>
                      <a:r>
                        <a:rPr lang="en-US" altLang="zh-CN" sz="2800">
                          <a:sym typeface="+mn-ea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067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人口比重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土地占有比重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人口比重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土地占有比重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贫农、中农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85.5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45.2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92.1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91.4</a:t>
                      </a: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富农、地主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54.8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8.6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028190" y="4208145"/>
            <a:ext cx="608266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2"/>
                </a:solidFill>
              </a:rPr>
              <a:t>材料二 中国与印度、美国钢和电产量的比较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1135380" y="4956175"/>
          <a:ext cx="975931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670"/>
                <a:gridCol w="2440305"/>
                <a:gridCol w="2439670"/>
                <a:gridCol w="243967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中国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1952</a:t>
                      </a:r>
                      <a:r>
                        <a:rPr lang="zh-CN" altLang="en-US"/>
                        <a:t>年产量）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印度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1952</a:t>
                      </a:r>
                      <a:r>
                        <a:rPr lang="zh-CN" altLang="en-US"/>
                        <a:t>年产量）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美国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1952</a:t>
                      </a:r>
                      <a:r>
                        <a:rPr lang="zh-CN" altLang="en-US"/>
                        <a:t>年产量）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钢产量（人均）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2.37千克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4千克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538.3千克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发电量（人均）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/>
                        <a:t>2.76千瓦时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10.9千瓦时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/>
                        <a:t>2949千瓦时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圆角矩形标注 7"/>
          <p:cNvSpPr/>
          <p:nvPr/>
        </p:nvSpPr>
        <p:spPr>
          <a:xfrm>
            <a:off x="4288155" y="-66675"/>
            <a:ext cx="7418705" cy="2741295"/>
          </a:xfrm>
          <a:prstGeom prst="wedgeRoundRectCallou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观察材料一，我国土地所有制形式发生了怎样的变化？导致这一比重变化的主要原因是什么？与此同时，我国政府在对外方面采取什么措施来巩固新生的政权？（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分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）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+mn-ea"/>
            </a:endParaRPr>
          </a:p>
          <a:p>
            <a:pPr algn="ctr"/>
            <a:endParaRPr lang="en-US" altLang="zh-CN" sz="28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+mn-ea"/>
            </a:endParaRPr>
          </a:p>
          <a:p>
            <a:pPr algn="ctr"/>
            <a:endParaRPr lang="zh-CN" altLang="en-US" sz="2800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056380" y="2816860"/>
            <a:ext cx="7632065" cy="2527935"/>
          </a:xfrm>
          <a:prstGeom prst="wedgeRound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      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为改变材料二中的面貌，新中国采取了什么举措？其主要任务是什么？为确保这项举措的顺利进行，政府在民主政治建设方面颁布了哪一法律文献？这一文献规定了在少数民族聚居地实行什么政策？（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4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+mn-ea"/>
              </a:rPr>
              <a:t>分）</a:t>
            </a:r>
            <a:endParaRPr lang="zh-CN" altLang="en-US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8815" y="1651000"/>
            <a:ext cx="5486400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由封建地主土地所有制转变为农民土地所有制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69830" y="1745615"/>
            <a:ext cx="12915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土地改革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2595" y="3362960"/>
            <a:ext cx="199961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第一个五年计划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5625" y="3375660"/>
            <a:ext cx="1497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发展重工业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1850" y="3827780"/>
            <a:ext cx="35394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第一部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中华人民共和国宪法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》</a:t>
            </a:r>
            <a:endParaRPr lang="zh-CN" altLang="en-US" sz="20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4000" y="4829175"/>
            <a:ext cx="252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民族区域自治制度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3315" y="2161540"/>
            <a:ext cx="110236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抗美援朝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bldLvl="0" animBg="1"/>
      <p:bldP spid="12" grpId="0"/>
      <p:bldP spid="16" grpId="0"/>
      <p:bldP spid="17" grpId="0"/>
      <p:bldP spid="18" grpId="0"/>
      <p:bldP spid="20" grpId="0"/>
      <p:bldP spid="21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b="1" dirty="0"/>
              <a:t>材料三 同仁堂是我国著名的重要品牌老店，创办于</a:t>
            </a:r>
            <a:r>
              <a:rPr lang="en-US" altLang="zh-CN" sz="2800" b="1" dirty="0"/>
              <a:t>1969</a:t>
            </a:r>
            <a:r>
              <a:rPr sz="2800" b="1" dirty="0"/>
              <a:t>年。</a:t>
            </a:r>
            <a:r>
              <a:rPr lang="en-US" altLang="zh-CN" sz="2800" b="1" dirty="0"/>
              <a:t>……1954</a:t>
            </a:r>
            <a:r>
              <a:rPr sz="2800" b="1" dirty="0"/>
              <a:t>年北京市地方工业局选择同仁堂作为首批公私合营的示范企业。</a:t>
            </a:r>
            <a:r>
              <a:rPr lang="en-US" altLang="zh-CN" sz="2800" b="1" dirty="0"/>
              <a:t>……</a:t>
            </a:r>
            <a:r>
              <a:rPr sz="2800" b="1" dirty="0"/>
              <a:t>公私合营后，同仁堂在生产、销售规模和开发新药等方面都有进一步的发展，成为我国最著名的中药企业之一。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8" name="圆角矩形标注 7"/>
          <p:cNvSpPr/>
          <p:nvPr/>
        </p:nvSpPr>
        <p:spPr>
          <a:xfrm>
            <a:off x="4507865" y="3091180"/>
            <a:ext cx="7418705" cy="2527935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材料三中，政府对同仁堂的改造实行了什么政策，这一政策被称为社会主义改造的创举？该政策的推行，促使生产资料所有制发生了什么变化？我国何时进入社会主义初级阶段？（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3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分）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47895" y="422275"/>
            <a:ext cx="74726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b="1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4090" y="2908300"/>
            <a:ext cx="2823210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赎买政策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8280" y="4095115"/>
            <a:ext cx="5374005" cy="56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私有制转变为社会主义公有制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6860" y="5164455"/>
            <a:ext cx="4690110" cy="56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1956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年底三大改造基本完成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33375"/>
            <a:ext cx="11328400" cy="1462088"/>
          </a:xfrm>
        </p:spPr>
        <p:txBody>
          <a:bodyPr/>
          <a:lstStyle/>
          <a:p>
            <a:r>
              <a:rPr lang="en-US" altLang="zh-CN" sz="2400" dirty="0"/>
              <a:t>      </a:t>
            </a:r>
            <a:r>
              <a:rPr lang="zh-CN" altLang="en-US" sz="2400" dirty="0">
                <a:solidFill>
                  <a:srgbClr val="FF0000"/>
                </a:solidFill>
              </a:rPr>
              <a:t>请用史实说明，建国以来我们党的第一代和第二代领导集体，在解决农业、农村、农民问题上，对农村生产关系进行过哪几次调整和变革？其结果如何？有什么教训和感悟？请你对我国当前解决</a:t>
            </a:r>
            <a:r>
              <a:rPr lang="zh-CN" altLang="en-US" sz="2400" dirty="0">
                <a:solidFill>
                  <a:srgbClr val="FF0000"/>
                </a:solidFill>
                <a:latin typeface="Arial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</a:rPr>
              <a:t>三农</a:t>
            </a:r>
            <a:r>
              <a:rPr lang="zh-CN" altLang="en-US" sz="24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</a:rPr>
              <a:t>问题，提出几点建议。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342" y="1654629"/>
            <a:ext cx="10363200" cy="871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  </a:t>
            </a:r>
            <a:r>
              <a:rPr lang="zh-CN" altLang="en-US" b="1" dirty="0">
                <a:solidFill>
                  <a:srgbClr val="000000"/>
                </a:solidFill>
              </a:rPr>
              <a:t>答：（</a:t>
            </a:r>
            <a:r>
              <a:rPr lang="en-US" altLang="zh-CN" b="1" dirty="0">
                <a:solidFill>
                  <a:srgbClr val="000000"/>
                </a:solidFill>
              </a:rPr>
              <a:t>1</a:t>
            </a:r>
            <a:r>
              <a:rPr lang="zh-CN" altLang="en-US" b="1" dirty="0">
                <a:solidFill>
                  <a:srgbClr val="000000"/>
                </a:solidFill>
              </a:rPr>
              <a:t>）经历了</a:t>
            </a:r>
            <a:r>
              <a:rPr lang="zh-CN" altLang="en-US" b="1" dirty="0" smtClean="0">
                <a:solidFill>
                  <a:srgbClr val="000000"/>
                </a:solidFill>
              </a:rPr>
              <a:t>四</a:t>
            </a:r>
            <a:r>
              <a:rPr altLang="en-US" b="1" dirty="0" smtClean="0">
                <a:solidFill>
                  <a:srgbClr val="000000"/>
                </a:solidFill>
              </a:rPr>
              <a:t>次调整</a:t>
            </a:r>
            <a:r>
              <a:rPr lang="zh-CN" altLang="en-US" b="1" dirty="0" smtClean="0">
                <a:solidFill>
                  <a:srgbClr val="000000"/>
                </a:solidFill>
              </a:rPr>
              <a:t>：土地改革</a:t>
            </a:r>
            <a:r>
              <a:rPr lang="zh-CN" altLang="en-US" b="1" dirty="0">
                <a:solidFill>
                  <a:srgbClr val="000000"/>
                </a:solidFill>
              </a:rPr>
              <a:t>、</a:t>
            </a:r>
            <a:r>
              <a:rPr lang="zh-CN" altLang="en-US" b="1" dirty="0" smtClean="0">
                <a:solidFill>
                  <a:srgbClr val="000000"/>
                </a:solidFill>
              </a:rPr>
              <a:t>农业</a:t>
            </a:r>
            <a:r>
              <a:rPr altLang="en-US" b="1" dirty="0" smtClean="0">
                <a:solidFill>
                  <a:srgbClr val="000000"/>
                </a:solidFill>
              </a:rPr>
              <a:t>生产合作社</a:t>
            </a:r>
            <a:r>
              <a:rPr lang="zh-CN" altLang="en-US" b="1" dirty="0" smtClean="0">
                <a:solidFill>
                  <a:srgbClr val="000000"/>
                </a:solidFill>
              </a:rPr>
              <a:t>、人民公社化</a:t>
            </a:r>
            <a:r>
              <a:rPr altLang="en-US" b="1" dirty="0" smtClean="0">
                <a:solidFill>
                  <a:srgbClr val="000000"/>
                </a:solidFill>
              </a:rPr>
              <a:t>运动</a:t>
            </a:r>
            <a:r>
              <a:rPr lang="zh-CN" altLang="en-US" b="1" dirty="0" smtClean="0">
                <a:solidFill>
                  <a:srgbClr val="000000"/>
                </a:solidFill>
              </a:rPr>
              <a:t>和家庭联产承包责任制</a:t>
            </a:r>
            <a:r>
              <a:rPr lang="zh-CN" altLang="en-US" b="1" dirty="0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14918" y="2586266"/>
            <a:ext cx="11192026" cy="33832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结果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进行</a:t>
            </a:r>
            <a:r>
              <a:rPr lang="zh-CN" altLang="en-US" sz="2400" b="1" dirty="0">
                <a:solidFill>
                  <a:srgbClr val="000000"/>
                </a:solidFill>
              </a:rPr>
              <a:t>土地改革，解放了生产力，为农村生产的发展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开辟</a:t>
            </a:r>
            <a:r>
              <a:rPr lang="zh-CN" altLang="en-US" sz="2400" b="1" dirty="0">
                <a:solidFill>
                  <a:srgbClr val="000000"/>
                </a:solidFill>
              </a:rPr>
              <a:t>了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道路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;</a:t>
            </a:r>
            <a:endParaRPr lang="zh-CN" altLang="en-US" sz="2400" b="1" dirty="0">
              <a:solidFill>
                <a:srgbClr val="000000"/>
              </a:solidFill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</a:rPr>
              <a:t>          建立农业生产合作社进一步</a:t>
            </a:r>
            <a:r>
              <a:rPr lang="zh-CN" altLang="en-US" sz="2400" b="1" dirty="0">
                <a:solidFill>
                  <a:srgbClr val="000000"/>
                </a:solidFill>
              </a:rPr>
              <a:t>调动了劳动者的生产积极性，进一步提高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了农业</a:t>
            </a:r>
            <a:r>
              <a:rPr lang="zh-CN" altLang="en-US" sz="2400" b="1" dirty="0">
                <a:solidFill>
                  <a:srgbClr val="000000"/>
                </a:solidFill>
              </a:rPr>
              <a:t>生产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水平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;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  </a:t>
            </a:r>
            <a:endParaRPr lang="zh-CN" altLang="en-US" sz="2400" b="1" dirty="0">
              <a:solidFill>
                <a:srgbClr val="000000"/>
              </a:solidFill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</a:rPr>
              <a:t>          实行人民公社化运动，</a:t>
            </a:r>
            <a:r>
              <a:rPr lang="zh-CN" altLang="en-US" sz="2400" b="1" dirty="0">
                <a:solidFill>
                  <a:srgbClr val="000000"/>
                </a:solidFill>
              </a:rPr>
              <a:t>严重挫伤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了劳动者</a:t>
            </a:r>
            <a:r>
              <a:rPr lang="zh-CN" altLang="en-US" sz="2400" b="1" dirty="0">
                <a:solidFill>
                  <a:srgbClr val="000000"/>
                </a:solidFill>
              </a:rPr>
              <a:t>的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积极性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;</a:t>
            </a:r>
            <a:endParaRPr lang="zh-CN" altLang="en-US" sz="2400" b="1" dirty="0">
              <a:solidFill>
                <a:srgbClr val="000000"/>
              </a:solidFill>
            </a:endParaRPr>
          </a:p>
          <a:p>
            <a:r>
              <a:rPr lang="zh-CN" altLang="en-US" sz="2400" b="1" dirty="0">
                <a:solidFill>
                  <a:srgbClr val="000000"/>
                </a:solidFill>
              </a:rPr>
              <a:t>　　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  实行</a:t>
            </a:r>
            <a:r>
              <a:rPr lang="zh-CN" altLang="en-US" sz="2400" b="1" dirty="0">
                <a:solidFill>
                  <a:srgbClr val="000000"/>
                </a:solidFill>
              </a:rPr>
              <a:t>家庭联产承包责任制，极大调动了农民的生产积极性，推动了农业生产的发展。</a:t>
            </a:r>
          </a:p>
          <a:p>
            <a:r>
              <a:rPr lang="zh-CN" altLang="en-US" sz="2400" b="1" dirty="0">
                <a:solidFill>
                  <a:srgbClr val="000000"/>
                </a:solidFill>
              </a:rPr>
              <a:t>（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３）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教训和感悟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: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一切从实际出发，实事求是，生产关系要适应生产力发展的客观需要</a:t>
            </a:r>
          </a:p>
          <a:p>
            <a:r>
              <a:rPr lang="zh-CN" altLang="en-US" sz="2400" b="1" dirty="0" smtClean="0">
                <a:solidFill>
                  <a:srgbClr val="000000"/>
                </a:solidFill>
              </a:rPr>
              <a:t>（４）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建议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：实施科教兴国战略，提高人口素质，实施人才强国的战略。</a:t>
            </a:r>
          </a:p>
        </p:txBody>
      </p:sp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48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问题探究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7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611" y="279959"/>
            <a:ext cx="10954459" cy="796011"/>
          </a:xfrm>
        </p:spPr>
        <p:txBody>
          <a:bodyPr/>
          <a:lstStyle/>
          <a:p>
            <a:endParaRPr lang="zh-CN" altLang="en-US" sz="4800" dirty="0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50495" y="2499995"/>
            <a:ext cx="11890375" cy="4953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 flipH="1">
            <a:off x="1260569" y="2418545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0" y="2621430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1949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0705" y="2593521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1950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08982" y="2615293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006237" y="2621552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20496" y="2615294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1954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37865" y="2631440"/>
            <a:ext cx="64325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08998" y="2632823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1957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33284" y="2621430"/>
            <a:ext cx="63817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1958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30016" y="2599167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1966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224483" y="2571899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1976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116695" y="2583405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1978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1290225" y="2600661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1997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82078" y="1003824"/>
            <a:ext cx="1796196" cy="77700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中华人民共和国成立和巩固时期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222081" y="1164045"/>
            <a:ext cx="4134465" cy="59721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社会主义道路的探索时期</a:t>
            </a:r>
          </a:p>
        </p:txBody>
      </p:sp>
      <p:sp>
        <p:nvSpPr>
          <p:cNvPr id="41" name="左大括号 40"/>
          <p:cNvSpPr/>
          <p:nvPr/>
        </p:nvSpPr>
        <p:spPr>
          <a:xfrm rot="5400000">
            <a:off x="5023757" y="-1006930"/>
            <a:ext cx="707572" cy="6379032"/>
          </a:xfrm>
          <a:prstGeom prst="leftBrace">
            <a:avLst>
              <a:gd name="adj1" fmla="val 8122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左大括号 42"/>
          <p:cNvSpPr/>
          <p:nvPr/>
        </p:nvSpPr>
        <p:spPr>
          <a:xfrm rot="5400000">
            <a:off x="880149" y="1363210"/>
            <a:ext cx="609600" cy="1736725"/>
          </a:xfrm>
          <a:prstGeom prst="leftBrace">
            <a:avLst>
              <a:gd name="adj1" fmla="val 8122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9388749" y="638810"/>
            <a:ext cx="2645227" cy="129266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Arial" pitchFamily="34" charset="0"/>
                <a:ea typeface="微软雅黑" pitchFamily="34" charset="-122"/>
              </a:rPr>
              <a:t>    </a:t>
            </a:r>
            <a:r>
              <a:rPr lang="zh-CN" altLang="en-US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建设有中国特色的社会主义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(</a:t>
            </a:r>
            <a:r>
              <a:rPr lang="zh-CN" altLang="en-US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社会主义现代化建设的新时期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)</a:t>
            </a:r>
            <a:endParaRPr lang="zh-CN" altLang="en-US" sz="2000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8" name="左大括号 47"/>
          <p:cNvSpPr/>
          <p:nvPr/>
        </p:nvSpPr>
        <p:spPr>
          <a:xfrm rot="5400000">
            <a:off x="10522449" y="874897"/>
            <a:ext cx="639443" cy="2699656"/>
          </a:xfrm>
          <a:prstGeom prst="leftBrace">
            <a:avLst>
              <a:gd name="adj1" fmla="val 8122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16200000" flipH="1">
            <a:off x="735238" y="2398822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16200000" flipH="1">
            <a:off x="218871" y="2366548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16200000" flipH="1">
            <a:off x="2047671" y="2398823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16200000" flipH="1">
            <a:off x="2607069" y="2409581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6200000" flipH="1">
            <a:off x="3467681" y="237730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16200000" flipH="1">
            <a:off x="3908744" y="2398823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16200000" flipH="1">
            <a:off x="4349808" y="2388065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16200000" flipH="1">
            <a:off x="6479821" y="2409581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16200000" flipH="1">
            <a:off x="8426955" y="2420338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16200000" flipH="1">
            <a:off x="9309082" y="2420338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16200000" flipH="1">
            <a:off x="11406824" y="2431096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47"/>
          <p:cNvSpPr>
            <a:spLocks noChangeArrowheads="1"/>
          </p:cNvSpPr>
          <p:nvPr/>
        </p:nvSpPr>
        <p:spPr bwMode="auto">
          <a:xfrm>
            <a:off x="113665" y="2950210"/>
            <a:ext cx="455930" cy="2535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 vert="eaVert" lIns="90170" tIns="46990" rIns="90170" bIns="46990"/>
          <a:lstStyle/>
          <a:p>
            <a:pPr algn="ctr" eaLnBrk="1" fontAlgn="t" hangingPunct="1">
              <a:buFont typeface="Arial" pitchFamily="34" charset="0"/>
              <a:buNone/>
            </a:pPr>
            <a:endParaRPr lang="zh-CN" altLang="en-US" sz="20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65" name="Text Box 47"/>
          <p:cNvSpPr>
            <a:spLocks noChangeArrowheads="1"/>
          </p:cNvSpPr>
          <p:nvPr/>
        </p:nvSpPr>
        <p:spPr bwMode="auto">
          <a:xfrm>
            <a:off x="1172845" y="3368041"/>
            <a:ext cx="503555" cy="2408378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 vert="eaVert" lIns="90170" tIns="46990" rIns="90170" bIns="46990"/>
          <a:lstStyle/>
          <a:p>
            <a:pPr algn="ctr" eaLnBrk="1" fontAlgn="t" hangingPunct="1">
              <a:buFont typeface="Arial" pitchFamily="34" charset="0"/>
              <a:buNone/>
            </a:pPr>
            <a:endParaRPr lang="zh-CN" altLang="en-US" sz="2400" b="1" dirty="0">
              <a:solidFill>
                <a:srgbClr val="CC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66" name="Text Box 47"/>
          <p:cNvSpPr>
            <a:spLocks noChangeArrowheads="1"/>
          </p:cNvSpPr>
          <p:nvPr/>
        </p:nvSpPr>
        <p:spPr bwMode="auto">
          <a:xfrm>
            <a:off x="2332990" y="3771900"/>
            <a:ext cx="1597025" cy="53149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 vert="eaVert" lIns="90170" tIns="46990" rIns="90170" bIns="46990"/>
          <a:lstStyle/>
          <a:p>
            <a:pPr algn="ctr" fontAlgn="t"/>
            <a:endParaRPr lang="zh-CN" altLang="en-US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75" name="Text Box 47"/>
          <p:cNvSpPr>
            <a:spLocks noChangeArrowheads="1"/>
          </p:cNvSpPr>
          <p:nvPr/>
        </p:nvSpPr>
        <p:spPr bwMode="auto">
          <a:xfrm>
            <a:off x="2392846" y="4292302"/>
            <a:ext cx="797917" cy="1697402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 vert="eaVert" lIns="90170" tIns="46990" rIns="90170" bIns="46990"/>
          <a:lstStyle/>
          <a:p>
            <a:pPr algn="ctr" eaLnBrk="1" fontAlgn="t" hangingPunct="1">
              <a:buFont typeface="Arial" pitchFamily="34" charset="0"/>
              <a:buNone/>
            </a:pPr>
            <a:endParaRPr lang="zh-CN" altLang="en-US" sz="2400" b="1" dirty="0">
              <a:solidFill>
                <a:srgbClr val="CC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76" name="Text Box 47"/>
          <p:cNvSpPr>
            <a:spLocks noChangeArrowheads="1"/>
          </p:cNvSpPr>
          <p:nvPr/>
        </p:nvSpPr>
        <p:spPr bwMode="auto">
          <a:xfrm>
            <a:off x="9125585" y="2908935"/>
            <a:ext cx="480060" cy="3089094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 vert="eaVert" lIns="90170" tIns="46990" rIns="90170" bIns="46990"/>
          <a:lstStyle/>
          <a:p>
            <a:pPr algn="ctr" eaLnBrk="1" fontAlgn="t" hangingPunct="1">
              <a:buFont typeface="Arial" pitchFamily="34" charset="0"/>
              <a:buNone/>
            </a:pPr>
            <a:endParaRPr lang="zh-CN" altLang="en-US" sz="2400" b="1" dirty="0">
              <a:solidFill>
                <a:srgbClr val="CC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77" name="Text Box 47"/>
          <p:cNvSpPr>
            <a:spLocks noChangeArrowheads="1"/>
          </p:cNvSpPr>
          <p:nvPr/>
        </p:nvSpPr>
        <p:spPr bwMode="auto">
          <a:xfrm>
            <a:off x="9905366" y="2908935"/>
            <a:ext cx="598707" cy="2206754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 vert="eaVert" lIns="90170" tIns="46990" rIns="90170" bIns="46990"/>
          <a:lstStyle/>
          <a:p>
            <a:pPr algn="ctr" eaLnBrk="1" fontAlgn="t" hangingPunct="1">
              <a:buFont typeface="Arial" pitchFamily="34" charset="0"/>
              <a:buNone/>
            </a:pPr>
            <a:endParaRPr lang="zh-CN" altLang="en-US" sz="2400" b="1" dirty="0">
              <a:solidFill>
                <a:srgbClr val="CC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 rot="16200000" flipH="1">
            <a:off x="9924062" y="244364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32"/>
          <p:cNvSpPr txBox="1"/>
          <p:nvPr/>
        </p:nvSpPr>
        <p:spPr>
          <a:xfrm>
            <a:off x="9796220" y="2585197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1982</a:t>
            </a:r>
          </a:p>
        </p:txBody>
      </p:sp>
      <p:sp>
        <p:nvSpPr>
          <p:cNvPr id="80" name="Text Box 47"/>
          <p:cNvSpPr>
            <a:spLocks noChangeArrowheads="1"/>
          </p:cNvSpPr>
          <p:nvPr/>
        </p:nvSpPr>
        <p:spPr bwMode="auto">
          <a:xfrm>
            <a:off x="11164583" y="2911026"/>
            <a:ext cx="546834" cy="3946973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 vert="eaVert" lIns="90170" tIns="46990" rIns="90170" bIns="46990"/>
          <a:lstStyle/>
          <a:p>
            <a:pPr algn="ctr" eaLnBrk="1" fontAlgn="t" hangingPunct="1">
              <a:buFont typeface="Arial" pitchFamily="34" charset="0"/>
              <a:buNone/>
            </a:pPr>
            <a:endParaRPr lang="zh-CN" altLang="en-US" sz="2400" b="1" dirty="0">
              <a:solidFill>
                <a:srgbClr val="CC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-187864" y="3209227"/>
            <a:ext cx="864852" cy="2707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成立：开国大典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5890" y="3145845"/>
            <a:ext cx="975360" cy="3310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巩固：西藏和平解放</a:t>
            </a:r>
            <a:endParaRPr lang="en-US" altLang="zh-CN" sz="20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0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140139" y="2872090"/>
            <a:ext cx="584775" cy="3590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改革开放：十一届三中全会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42534" y="2983098"/>
            <a:ext cx="579120" cy="38028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Arial" pitchFamily="34" charset="0"/>
                <a:ea typeface="微软雅黑" pitchFamily="34" charset="-122"/>
              </a:rPr>
              <a:t>中共十五大提出邓小平理论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ea typeface="微软雅黑" pitchFamily="34" charset="-122"/>
              </a:rPr>
              <a:t>(</a:t>
            </a:r>
            <a:r>
              <a:rPr lang="zh-CN" altLang="en-US" sz="2000" b="1" dirty="0" smtClean="0">
                <a:solidFill>
                  <a:schemeClr val="tx2"/>
                </a:solidFill>
                <a:latin typeface="Arial" pitchFamily="34" charset="0"/>
                <a:ea typeface="微软雅黑" pitchFamily="34" charset="-122"/>
              </a:rPr>
              <a:t>首次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ea typeface="微软雅黑" pitchFamily="34" charset="-122"/>
              </a:rPr>
              <a:t>)</a:t>
            </a:r>
          </a:p>
        </p:txBody>
      </p:sp>
      <p:sp>
        <p:nvSpPr>
          <p:cNvPr id="67" name="文本框 24"/>
          <p:cNvSpPr txBox="1"/>
          <p:nvPr/>
        </p:nvSpPr>
        <p:spPr>
          <a:xfrm>
            <a:off x="1577068" y="2615293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1952</a:t>
            </a:r>
          </a:p>
        </p:txBody>
      </p:sp>
      <p:cxnSp>
        <p:nvCxnSpPr>
          <p:cNvPr id="69" name="直接连接符 68"/>
          <p:cNvCxnSpPr/>
          <p:nvPr/>
        </p:nvCxnSpPr>
        <p:spPr>
          <a:xfrm rot="16200000" flipH="1">
            <a:off x="1703556" y="2409582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66140" y="2517140"/>
            <a:ext cx="16510" cy="6007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43" idx="0"/>
            <a:endCxn id="9" idx="3"/>
          </p:cNvCxnSpPr>
          <p:nvPr/>
        </p:nvCxnSpPr>
        <p:spPr>
          <a:xfrm rot="10800000" flipH="1" flipV="1">
            <a:off x="2053311" y="2536373"/>
            <a:ext cx="25043" cy="603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900169" y="2917371"/>
            <a:ext cx="1189888" cy="680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8325" y="2955925"/>
            <a:ext cx="1510030" cy="3683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</a:rPr>
              <a:t>巩固：土地改革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192132" y="2485390"/>
            <a:ext cx="8890" cy="1806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93054" y="2509520"/>
            <a:ext cx="15016" cy="6962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237740" y="2964180"/>
            <a:ext cx="1510030" cy="6451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</a:rPr>
              <a:t>社会主义改革：三大改造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209800" y="2906486"/>
            <a:ext cx="1458686" cy="10885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033596" y="2911662"/>
            <a:ext cx="522" cy="13806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177143" y="3679372"/>
            <a:ext cx="1861457" cy="21771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410912" y="3693795"/>
            <a:ext cx="1529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工业化的起步：</a:t>
            </a: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一五计划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385639" y="4292803"/>
            <a:ext cx="94705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民主法制建设</a:t>
            </a:r>
            <a:r>
              <a:rPr lang="en-US" altLang="zh-CN" sz="14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:</a:t>
            </a:r>
            <a:r>
              <a:rPr lang="zh-CN" altLang="en-US" sz="14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第一部</a:t>
            </a: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《中华人民共和国宪法》</a:t>
            </a:r>
          </a:p>
        </p:txBody>
      </p:sp>
      <p:cxnSp>
        <p:nvCxnSpPr>
          <p:cNvPr id="39" name="直接连接符 38"/>
          <p:cNvCxnSpPr/>
          <p:nvPr/>
        </p:nvCxnSpPr>
        <p:spPr>
          <a:xfrm rot="16200000" flipH="1">
            <a:off x="4268697" y="3038611"/>
            <a:ext cx="365580" cy="15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524240" y="2783205"/>
            <a:ext cx="16510" cy="6007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6951345" y="3325495"/>
            <a:ext cx="1231265" cy="59420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2800" b="1" dirty="0" smtClean="0">
              <a:solidFill>
                <a:srgbClr val="C00000"/>
              </a:solidFill>
              <a:uFillTx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39985" y="3187246"/>
            <a:ext cx="1436370" cy="104203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严重失误：</a:t>
            </a:r>
            <a:r>
              <a:rPr lang="en-US" altLang="zh-CN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“</a:t>
            </a:r>
            <a:r>
              <a:rPr lang="zh-CN" altLang="en-US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大跃进</a:t>
            </a:r>
            <a:r>
              <a:rPr lang="en-US" altLang="zh-CN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”</a:t>
            </a:r>
            <a:r>
              <a:rPr lang="zh-CN" altLang="en-US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和人民公社化运动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025718" y="4285706"/>
            <a:ext cx="2432050" cy="72517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成就：王进喜、焦裕禄、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           邓稼先、雷锋</a:t>
            </a:r>
          </a:p>
        </p:txBody>
      </p:sp>
      <p:cxnSp>
        <p:nvCxnSpPr>
          <p:cNvPr id="58" name="直接连接符 57"/>
          <p:cNvCxnSpPr/>
          <p:nvPr/>
        </p:nvCxnSpPr>
        <p:spPr>
          <a:xfrm rot="5400000">
            <a:off x="3086101" y="5568042"/>
            <a:ext cx="1208314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左大括号 67"/>
          <p:cNvSpPr/>
          <p:nvPr/>
        </p:nvSpPr>
        <p:spPr>
          <a:xfrm rot="5400000" flipH="1">
            <a:off x="1744980" y="4212590"/>
            <a:ext cx="591820" cy="3296285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6335486" y="6132830"/>
            <a:ext cx="4102405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uFillTx/>
                <a:latin typeface="黑体" charset="0"/>
                <a:ea typeface="黑体" charset="0"/>
              </a:rPr>
              <a:t>社会主义的</a:t>
            </a:r>
            <a:r>
              <a:rPr lang="en-US" altLang="zh-CN" sz="3200" b="1" dirty="0" smtClean="0">
                <a:solidFill>
                  <a:srgbClr val="C00000"/>
                </a:solidFill>
                <a:uFillTx/>
                <a:latin typeface="黑体" charset="0"/>
                <a:ea typeface="黑体" charset="0"/>
              </a:rPr>
              <a:t>_____</a:t>
            </a:r>
            <a:r>
              <a:rPr lang="zh-CN" altLang="en-US" sz="3200" b="1" dirty="0" smtClean="0">
                <a:solidFill>
                  <a:srgbClr val="C00000"/>
                </a:solidFill>
                <a:uFillTx/>
                <a:latin typeface="黑体" charset="0"/>
                <a:ea typeface="黑体" charset="0"/>
              </a:rPr>
              <a:t>阶段</a:t>
            </a:r>
          </a:p>
        </p:txBody>
      </p:sp>
      <p:sp>
        <p:nvSpPr>
          <p:cNvPr id="71" name="左大括号 70"/>
          <p:cNvSpPr/>
          <p:nvPr/>
        </p:nvSpPr>
        <p:spPr>
          <a:xfrm rot="5400000" flipH="1">
            <a:off x="7613015" y="1645285"/>
            <a:ext cx="591820" cy="8443595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341630" y="5964555"/>
            <a:ext cx="338328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uFillTx/>
                <a:latin typeface="Arial" pitchFamily="34" charset="0"/>
                <a:ea typeface="微软雅黑" pitchFamily="34" charset="-122"/>
              </a:rPr>
              <a:t>新民主主义社会向</a:t>
            </a:r>
            <a:r>
              <a:rPr lang="zh-CN" altLang="en-US" sz="2400" b="1" u="sng" dirty="0" smtClean="0">
                <a:solidFill>
                  <a:srgbClr val="C00000"/>
                </a:solidFill>
                <a:uFillTx/>
                <a:latin typeface="Arial" pitchFamily="34" charset="0"/>
                <a:ea typeface="微软雅黑" pitchFamily="34" charset="-122"/>
              </a:rPr>
              <a:t>社会主义</a:t>
            </a:r>
            <a:r>
              <a:rPr lang="zh-CN" altLang="en-US" sz="2400" b="1" dirty="0" smtClean="0">
                <a:solidFill>
                  <a:srgbClr val="C00000"/>
                </a:solidFill>
                <a:uFillTx/>
                <a:latin typeface="Arial" pitchFamily="34" charset="0"/>
                <a:ea typeface="微软雅黑" pitchFamily="34" charset="-122"/>
              </a:rPr>
              <a:t>过渡时期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274262" y="2472027"/>
            <a:ext cx="8349615" cy="23495"/>
          </a:xfrm>
          <a:prstGeom prst="line">
            <a:avLst/>
          </a:prstGeom>
          <a:ln w="1016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rot="16200000" flipH="1">
            <a:off x="6096000" y="5540828"/>
            <a:ext cx="1240971" cy="217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左大括号 83"/>
          <p:cNvSpPr/>
          <p:nvPr/>
        </p:nvSpPr>
        <p:spPr>
          <a:xfrm rot="5400000" flipH="1">
            <a:off x="4982695" y="3640006"/>
            <a:ext cx="410808" cy="2984799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3799114" y="5182688"/>
            <a:ext cx="2612571" cy="6524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uFillTx/>
                <a:latin typeface="Arial" pitchFamily="34" charset="0"/>
                <a:ea typeface="微软雅黑" pitchFamily="34" charset="-122"/>
              </a:rPr>
              <a:t>十年探索时期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854053" y="2995325"/>
            <a:ext cx="724187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中共十二大提出“建设有中国特色社会主义”</a:t>
            </a:r>
          </a:p>
        </p:txBody>
      </p:sp>
      <p:cxnSp>
        <p:nvCxnSpPr>
          <p:cNvPr id="89" name="直接箭头连接符 88"/>
          <p:cNvCxnSpPr>
            <a:stCxn id="31" idx="2"/>
            <a:endCxn id="32" idx="2"/>
          </p:cNvCxnSpPr>
          <p:nvPr/>
        </p:nvCxnSpPr>
        <p:spPr>
          <a:xfrm rot="5400000" flipH="1" flipV="1">
            <a:off x="7554721" y="1981534"/>
            <a:ext cx="27268" cy="189446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48"/>
          <p:cNvSpPr txBox="1"/>
          <p:nvPr/>
        </p:nvSpPr>
        <p:spPr>
          <a:xfrm>
            <a:off x="6809015" y="3056618"/>
            <a:ext cx="1562100" cy="73250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2"/>
                </a:solidFill>
                <a:uFillTx/>
                <a:latin typeface="Arial" pitchFamily="34" charset="0"/>
                <a:ea typeface="微软雅黑" pitchFamily="34" charset="-122"/>
              </a:rPr>
              <a:t>全国大动乱：“文化大革命”</a:t>
            </a:r>
          </a:p>
        </p:txBody>
      </p:sp>
      <p:cxnSp>
        <p:nvCxnSpPr>
          <p:cNvPr id="91" name="直接连接符 90"/>
          <p:cNvCxnSpPr/>
          <p:nvPr/>
        </p:nvCxnSpPr>
        <p:spPr>
          <a:xfrm rot="16200000" flipH="1">
            <a:off x="4894099" y="2355411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29"/>
          <p:cNvSpPr txBox="1"/>
          <p:nvPr/>
        </p:nvSpPr>
        <p:spPr>
          <a:xfrm>
            <a:off x="4788455" y="2632316"/>
            <a:ext cx="63817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1960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6616971" y="2834822"/>
            <a:ext cx="16510" cy="6007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rot="16200000" flipH="1">
            <a:off x="4859246" y="3043782"/>
            <a:ext cx="376646" cy="149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V="1">
            <a:off x="4462594" y="3026228"/>
            <a:ext cx="621034" cy="4429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530814" y="6125492"/>
            <a:ext cx="107576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初级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3" grpId="0" animBg="1"/>
      <p:bldP spid="45" grpId="0" bldLvl="0" animBg="1"/>
      <p:bldP spid="48" grpId="0" animBg="1"/>
      <p:bldP spid="63" grpId="0" animBg="1"/>
      <p:bldP spid="65" grpId="0" animBg="1"/>
      <p:bldP spid="66" grpId="0" animBg="1"/>
      <p:bldP spid="75" grpId="0" animBg="1"/>
      <p:bldP spid="76" grpId="0" animBg="1"/>
      <p:bldP spid="77" grpId="0" animBg="1"/>
      <p:bldP spid="80" grpId="0" animBg="1"/>
      <p:bldP spid="9" grpId="0" animBg="1"/>
      <p:bldP spid="15" grpId="0" animBg="1"/>
      <p:bldP spid="49" grpId="0" animBg="1"/>
      <p:bldP spid="50" grpId="0" animBg="1"/>
      <p:bldP spid="68" grpId="0" animBg="1"/>
      <p:bldP spid="70" grpId="0"/>
      <p:bldP spid="71" grpId="0" animBg="1"/>
      <p:bldP spid="72" grpId="0"/>
      <p:bldP spid="84" grpId="0" animBg="1"/>
      <p:bldP spid="85" grpId="0" animBg="1"/>
      <p:bldP spid="90" grpId="0" animBg="1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45740" y="1737995"/>
            <a:ext cx="6486525" cy="31394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再见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686" y="213919"/>
            <a:ext cx="10954459" cy="796011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015" y="129540"/>
            <a:ext cx="11058525" cy="2276475"/>
          </a:xfrm>
          <a:prstGeom prst="rect">
            <a:avLst/>
          </a:prstGeom>
        </p:spPr>
      </p:pic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5918200" y="886460"/>
            <a:ext cx="1436370" cy="38163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4785" y="1991995"/>
            <a:ext cx="110236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开始时间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10945" y="86360"/>
            <a:ext cx="64262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目的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1876425" y="494030"/>
            <a:ext cx="6813550" cy="28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1060450" y="1571625"/>
            <a:ext cx="9890760" cy="45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 flipV="1">
            <a:off x="1018540" y="1939290"/>
            <a:ext cx="876871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Oval 41"/>
          <p:cNvSpPr>
            <a:spLocks noChangeArrowheads="1"/>
          </p:cNvSpPr>
          <p:nvPr/>
        </p:nvSpPr>
        <p:spPr bwMode="auto">
          <a:xfrm>
            <a:off x="3688715" y="1983105"/>
            <a:ext cx="1436370" cy="38163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 flipV="1">
            <a:off x="1095375" y="1233170"/>
            <a:ext cx="9890760" cy="45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236345" y="825500"/>
            <a:ext cx="110236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基本任务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" y="2336800"/>
            <a:ext cx="10600055" cy="23488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950" y="4538980"/>
            <a:ext cx="10184765" cy="2187575"/>
          </a:xfrm>
          <a:prstGeom prst="rect">
            <a:avLst/>
          </a:prstGeom>
        </p:spPr>
      </p:pic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2729230" y="2391410"/>
            <a:ext cx="1436370" cy="38163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355090" y="2322830"/>
            <a:ext cx="110236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完成时间</a:t>
            </a: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flipV="1">
            <a:off x="1388110" y="3274060"/>
            <a:ext cx="876871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1391920" y="3627755"/>
            <a:ext cx="876871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 flipV="1">
            <a:off x="1363345" y="3856355"/>
            <a:ext cx="876871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 flipV="1">
            <a:off x="1296035" y="4107180"/>
            <a:ext cx="876871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1166495" y="5302885"/>
            <a:ext cx="9330055" cy="5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1322705" y="4563110"/>
            <a:ext cx="876871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V="1">
            <a:off x="1156970" y="5798185"/>
            <a:ext cx="876871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16890" y="2981325"/>
            <a:ext cx="619125" cy="80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成就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3335" y="3020060"/>
            <a:ext cx="36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67635" y="3353435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68485" y="354457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2335" y="418084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98675" y="4814570"/>
            <a:ext cx="361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⑤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58555" y="468249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⑥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94620" y="5909310"/>
            <a:ext cx="189738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P18-19</a:t>
            </a:r>
            <a:endParaRPr lang="zh-CN" altLang="en-US" sz="32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13415" y="285115"/>
            <a:ext cx="737235" cy="1241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目的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370310" y="236855"/>
            <a:ext cx="737235" cy="2297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基本任务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671175" y="1969770"/>
            <a:ext cx="737235" cy="15214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开始时间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248390" y="1969770"/>
            <a:ext cx="737235" cy="15214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完成时间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003280" y="3796030"/>
            <a:ext cx="737235" cy="8064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成就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8" grpId="0"/>
      <p:bldP spid="32" grpId="0" animBg="1"/>
      <p:bldP spid="35" grpId="0"/>
      <p:bldP spid="38" grpId="0" animBg="1"/>
      <p:bldP spid="39" grpId="0"/>
      <p:bldP spid="47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1570" y="481965"/>
            <a:ext cx="10409555" cy="612457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8692515" y="4601845"/>
            <a:ext cx="64262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9384030" y="5026660"/>
            <a:ext cx="148907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877560" y="5377815"/>
            <a:ext cx="499173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5511165" y="5711825"/>
            <a:ext cx="531558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294620" y="5909310"/>
            <a:ext cx="189738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P19</a:t>
            </a:r>
            <a:endParaRPr lang="zh-CN" altLang="en-US" sz="32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72015" y="187452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000" y="129539"/>
            <a:ext cx="11116310" cy="516191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7803515" y="2094865"/>
            <a:ext cx="64262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时间</a:t>
            </a:r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8423275" y="2232025"/>
            <a:ext cx="1606550" cy="50038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846310" y="1831340"/>
            <a:ext cx="64262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会议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1544955" y="3484245"/>
            <a:ext cx="2593975" cy="5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0016490" y="2689225"/>
            <a:ext cx="808990" cy="5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294620" y="5909310"/>
            <a:ext cx="189738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P20</a:t>
            </a:r>
            <a:endParaRPr lang="zh-CN" altLang="en-US" sz="32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78320" y="238125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时间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86470" y="238125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会议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8" grpId="0" animBg="1"/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5665" y="31750"/>
            <a:ext cx="6983095" cy="671512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2331720" y="392430"/>
            <a:ext cx="64262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2469515" y="1042035"/>
            <a:ext cx="274637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439035" y="1302385"/>
            <a:ext cx="1403985" cy="5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945130" y="781685"/>
            <a:ext cx="2593975" cy="5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46170" y="1026795"/>
            <a:ext cx="642620" cy="44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2402205" y="1628775"/>
            <a:ext cx="274637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2460625" y="1900555"/>
            <a:ext cx="274637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317115" y="2291715"/>
            <a:ext cx="756920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4243705" y="1315720"/>
            <a:ext cx="104584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椭圆形标注 12"/>
          <p:cNvSpPr/>
          <p:nvPr/>
        </p:nvSpPr>
        <p:spPr>
          <a:xfrm>
            <a:off x="4623435" y="593090"/>
            <a:ext cx="1224280" cy="595630"/>
          </a:xfrm>
          <a:prstGeom prst="wedgeEllipse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0000"/>
                </a:solidFill>
                <a:uFillTx/>
                <a:latin typeface="Arial" pitchFamily="34" charset="0"/>
                <a:ea typeface="微软雅黑" pitchFamily="34" charset="-122"/>
                <a:sym typeface="+mn-ea"/>
              </a:rPr>
              <a:t>性   质</a:t>
            </a:r>
          </a:p>
        </p:txBody>
      </p:sp>
      <p:sp>
        <p:nvSpPr>
          <p:cNvPr id="14" name="Oval 41"/>
          <p:cNvSpPr>
            <a:spLocks noChangeArrowheads="1"/>
          </p:cNvSpPr>
          <p:nvPr/>
        </p:nvSpPr>
        <p:spPr bwMode="auto">
          <a:xfrm>
            <a:off x="2543175" y="1368425"/>
            <a:ext cx="1436370" cy="2635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294620" y="5909310"/>
            <a:ext cx="189738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P21</a:t>
            </a:r>
            <a:endParaRPr lang="zh-CN" altLang="en-US" sz="32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58655" y="50292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58655" y="1332865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" grpId="0"/>
      <p:bldP spid="13" grpId="0" animBg="1"/>
      <p:bldP spid="14" grpId="0" bldLvl="0" animBg="1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16510" y="3213100"/>
            <a:ext cx="11135784" cy="944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/>
            <a:endParaRPr kumimoji="1" lang="en-US" altLang="zh-CN" sz="2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方正姚体" pitchFamily="2" charset="-122"/>
              <a:ea typeface="方正姚体" pitchFamily="2" charset="-122"/>
            </a:endParaRPr>
          </a:p>
          <a:p>
            <a:pPr marL="342900" indent="-342900"/>
            <a:r>
              <a:rPr kumimoji="1" lang="en-US" altLang="zh-CN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方正姚体" pitchFamily="2" charset="-122"/>
                <a:ea typeface="方正姚体" pitchFamily="2" charset="-122"/>
              </a:rPr>
              <a:t>     </a:t>
            </a:r>
            <a:endParaRPr lang="en-US" altLang="zh-CN" sz="2400" b="1" dirty="0">
              <a:solidFill>
                <a:srgbClr val="0000FF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68500" y="4581525"/>
            <a:ext cx="5183717" cy="8229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2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73025"/>
            <a:ext cx="10064115" cy="6531610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6514465" y="2870199"/>
            <a:ext cx="3422015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51045" y="2026920"/>
            <a:ext cx="140716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筹备会议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28335" y="2713990"/>
            <a:ext cx="79502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46520" y="3434080"/>
            <a:ext cx="3913505" cy="114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572000" y="3905885"/>
            <a:ext cx="5798185" cy="5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4745990" y="4485640"/>
            <a:ext cx="566483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4622165" y="4996180"/>
            <a:ext cx="5681980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4664710" y="5485765"/>
            <a:ext cx="5681980" cy="4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4695825" y="6024245"/>
            <a:ext cx="5664200" cy="228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581525" y="6527800"/>
            <a:ext cx="745490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203315" y="308610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69355" y="354457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②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88145" y="412877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87215" y="556514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④</a:t>
            </a:r>
          </a:p>
        </p:txBody>
      </p:sp>
      <p:sp>
        <p:nvSpPr>
          <p:cNvPr id="19" name="矩形 18"/>
          <p:cNvSpPr/>
          <p:nvPr/>
        </p:nvSpPr>
        <p:spPr>
          <a:xfrm>
            <a:off x="11033422" y="6071714"/>
            <a:ext cx="623889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P2</a:t>
            </a:r>
            <a:endParaRPr lang="zh-CN" altLang="en-US" sz="28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00520" y="1219835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筹备会议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13775" y="1212215"/>
            <a:ext cx="1109980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6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开国大典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784" y="1628775"/>
            <a:ext cx="9889067" cy="40909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4339" name="WordArt 3" descr="1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83567" y="476251"/>
            <a:ext cx="37084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5400" b="1" kern="10">
                <a:ln w="19050">
                  <a:solidFill>
                    <a:srgbClr val="FFFF00"/>
                  </a:solidFill>
                  <a:rou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隶书"/>
                <a:ea typeface="隶书"/>
              </a:rPr>
              <a:t>开国大典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02784" y="6021388"/>
            <a:ext cx="10160000" cy="11604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“</a:t>
            </a:r>
            <a:r>
              <a:rPr kumimoji="1" lang="zh-CN" altLang="en-US" sz="2800" b="1">
                <a:solidFill>
                  <a:srgbClr val="FF0000"/>
                </a:solidFill>
                <a:latin typeface="Arial" pitchFamily="34" charset="0"/>
                <a:ea typeface="隶书" pitchFamily="49" charset="-122"/>
              </a:rPr>
              <a:t>中华人民共和国中央人民政府今天成立了！”</a:t>
            </a:r>
          </a:p>
          <a:p>
            <a:pPr>
              <a:spcBef>
                <a:spcPct val="50000"/>
              </a:spcBef>
            </a:pPr>
            <a:endParaRPr kumimoji="1" lang="en-US" altLang="zh-CN" sz="2800" b="1">
              <a:solidFill>
                <a:srgbClr val="FF0000"/>
              </a:solidFill>
              <a:latin typeface="Arial" pitchFamily="34" charset="0"/>
              <a:ea typeface="隶书" pitchFamily="49" charset="-122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8591552" y="1052513"/>
            <a:ext cx="3600449" cy="863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kumimoji="1" lang="en-US" altLang="zh-CN" sz="2800" dirty="0">
                <a:solidFill>
                  <a:srgbClr val="FFFF00"/>
                </a:solidFill>
              </a:rPr>
              <a:t>54</a:t>
            </a:r>
            <a:r>
              <a:rPr kumimoji="1" lang="zh-CN" altLang="en-US" sz="2800" dirty="0">
                <a:solidFill>
                  <a:srgbClr val="FFFF00"/>
                </a:solidFill>
              </a:rPr>
              <a:t>门礼炮齐鸣</a:t>
            </a:r>
            <a:r>
              <a:rPr kumimoji="1" lang="en-US" altLang="zh-CN" sz="2800" dirty="0">
                <a:solidFill>
                  <a:srgbClr val="FFFF00"/>
                </a:solidFill>
              </a:rPr>
              <a:t>28</a:t>
            </a:r>
            <a:r>
              <a:rPr kumimoji="1" lang="zh-CN" altLang="en-US" sz="2800" dirty="0">
                <a:solidFill>
                  <a:srgbClr val="FFFF00"/>
                </a:solidFill>
              </a:rPr>
              <a:t>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27645" y="317500"/>
            <a:ext cx="461010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1921-1949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，中共领导人民走过了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28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年风雨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185" y="399415"/>
            <a:ext cx="10492739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755" y="4244592"/>
            <a:ext cx="901874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国内</a:t>
            </a:r>
            <a:endParaRPr lang="en-US" altLang="zh-CN" sz="14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215710" y="4815106"/>
            <a:ext cx="8904809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1804788" y="5139678"/>
            <a:ext cx="9543636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645690" y="5567929"/>
            <a:ext cx="2842212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26089" y="5582119"/>
            <a:ext cx="901874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国际</a:t>
            </a:r>
            <a:endParaRPr lang="en-US" altLang="zh-CN" sz="1400" b="1" dirty="0" smtClean="0">
              <a:solidFill>
                <a:srgbClr val="0000FF"/>
              </a:solidFill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284412" y="5867170"/>
            <a:ext cx="8904809" cy="4571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1700308" y="6293084"/>
            <a:ext cx="4931971" cy="58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auto">
          <a:xfrm>
            <a:off x="6378453" y="4415268"/>
            <a:ext cx="1048533" cy="50641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831330" y="3107690"/>
            <a:ext cx="4198620" cy="594360"/>
          </a:xfrm>
          <a:prstGeom prst="wedgeRectCallout">
            <a:avLst>
              <a:gd name="adj1" fmla="val -48963"/>
              <a:gd name="adj2" fmla="val 155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000" b="1" dirty="0">
                <a:solidFill>
                  <a:srgbClr val="FFFF00"/>
                </a:solidFill>
              </a:rPr>
              <a:t>社会性质发生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改变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,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半殖民地半封建社会变为新民主主义社会</a:t>
            </a:r>
            <a:endParaRPr lang="en-US" altLang="zh-CN" sz="2000" b="1" dirty="0">
              <a:solidFill>
                <a:srgbClr val="FFFF00"/>
              </a:solidFill>
            </a:endParaRPr>
          </a:p>
        </p:txBody>
      </p:sp>
      <p:sp>
        <p:nvSpPr>
          <p:cNvPr id="15" name="Oval 41"/>
          <p:cNvSpPr>
            <a:spLocks noChangeArrowheads="1"/>
          </p:cNvSpPr>
          <p:nvPr/>
        </p:nvSpPr>
        <p:spPr bwMode="auto">
          <a:xfrm>
            <a:off x="7107555" y="4824730"/>
            <a:ext cx="835660" cy="50673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921982" y="4191136"/>
            <a:ext cx="2447925" cy="393700"/>
          </a:xfrm>
          <a:prstGeom prst="wedgeRectCallout">
            <a:avLst>
              <a:gd name="adj1" fmla="val -48963"/>
              <a:gd name="adj2" fmla="val 155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</a:rPr>
              <a:t>新民主主义国家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9230" y="5157605"/>
            <a:ext cx="6686550" cy="41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新民主主义革命胜利结束</a:t>
            </a:r>
            <a:r>
              <a:rPr lang="en-US" altLang="zh-CN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是中国现代史的开端</a:t>
            </a:r>
          </a:p>
        </p:txBody>
      </p:sp>
      <p:sp>
        <p:nvSpPr>
          <p:cNvPr id="18" name="文本框 2"/>
          <p:cNvSpPr txBox="1"/>
          <p:nvPr/>
        </p:nvSpPr>
        <p:spPr>
          <a:xfrm>
            <a:off x="11254105" y="6053455"/>
            <a:ext cx="74168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P4</a:t>
            </a:r>
          </a:p>
        </p:txBody>
      </p:sp>
      <p:pic>
        <p:nvPicPr>
          <p:cNvPr id="19" name="Picture 4" descr="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4111" y="6035041"/>
            <a:ext cx="1051560" cy="678814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6166485" y="332740"/>
            <a:ext cx="4164330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新中国成立的历史意义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10740" y="4483735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86930" y="443611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41005" y="4819015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③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86610" y="5554345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25485" y="5577840"/>
            <a:ext cx="361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 animBg="1"/>
      <p:bldP spid="14" grpId="0" animBg="1"/>
      <p:bldP spid="15" grpId="0" animBg="1"/>
      <p:bldP spid="16" grpId="0" animBg="1"/>
      <p:bldP spid="17" grpId="0"/>
      <p:bldP spid="3" grpId="0"/>
      <p:bldP spid="6" grpId="0"/>
      <p:bldP spid="20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dirty="0"/>
          </a:p>
        </p:txBody>
      </p:sp>
      <p:pic>
        <p:nvPicPr>
          <p:cNvPr id="18438" name="Picture 6" descr="铁血网提醒您：点击查看大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330" y="1141095"/>
            <a:ext cx="5234940" cy="3500755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" y="6213476"/>
            <a:ext cx="246380" cy="365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770754" y="4950144"/>
            <a:ext cx="65659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</a:rPr>
              <a:t>毛主席与</a:t>
            </a:r>
            <a:r>
              <a:rPr lang="zh-CN" altLang="en-US" sz="2400" b="1" dirty="0">
                <a:solidFill>
                  <a:srgbClr val="FF0000"/>
                </a:solidFill>
              </a:rPr>
              <a:t>阿沛</a:t>
            </a:r>
            <a:r>
              <a:rPr lang="en-US" altLang="zh-CN" sz="2400" b="1" dirty="0">
                <a:solidFill>
                  <a:srgbClr val="FF0000"/>
                </a:solidFill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</a:rPr>
              <a:t>阿旺晋美</a:t>
            </a:r>
            <a:r>
              <a:rPr lang="zh-CN" altLang="en-US" sz="2000" b="1" dirty="0">
                <a:solidFill>
                  <a:srgbClr val="000000"/>
                </a:solidFill>
              </a:rPr>
              <a:t>（左）、十世班禅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865" y="103505"/>
            <a:ext cx="6483985" cy="6557010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037590" y="1637665"/>
            <a:ext cx="1096010" cy="203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63295" y="110871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时间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704215" y="2040890"/>
            <a:ext cx="1332865" cy="4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847725" y="3558540"/>
            <a:ext cx="1214755" cy="4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7145" y="3913505"/>
            <a:ext cx="2258695" cy="4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-54610" y="4197985"/>
            <a:ext cx="1237615" cy="215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4335" y="1463675"/>
            <a:ext cx="65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人物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8815" y="3077210"/>
            <a:ext cx="541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1546225" y="3087370"/>
            <a:ext cx="752475" cy="50038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-41910" y="3538220"/>
            <a:ext cx="349885" cy="50038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-46355" y="2357120"/>
            <a:ext cx="1332865" cy="4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439693" y="5877404"/>
            <a:ext cx="498855" cy="450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P4</a:t>
            </a:r>
          </a:p>
        </p:txBody>
      </p:sp>
      <p:sp>
        <p:nvSpPr>
          <p:cNvPr id="20" name="矩形 19"/>
          <p:cNvSpPr/>
          <p:nvPr/>
        </p:nvSpPr>
        <p:spPr>
          <a:xfrm>
            <a:off x="11406153" y="5934554"/>
            <a:ext cx="498855" cy="450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80335" y="24892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时间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65245" y="25019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人物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76190" y="273050"/>
            <a:ext cx="949960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3" grpId="0"/>
      <p:bldP spid="8" grpId="0"/>
      <p:bldP spid="9" grpId="0"/>
      <p:bldP spid="38" grpId="0" animBg="1"/>
      <p:bldP spid="11" grpId="0" animBg="1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410903" y="5942540"/>
            <a:ext cx="1007667" cy="5942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P12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165" y="169545"/>
            <a:ext cx="7466330" cy="6328410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6801485" y="3418840"/>
            <a:ext cx="274637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904105" y="3726815"/>
            <a:ext cx="1774190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71870" y="2835275"/>
            <a:ext cx="64262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原因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540500" y="4652645"/>
            <a:ext cx="305371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4809490" y="5055235"/>
            <a:ext cx="274637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42990" y="4115435"/>
            <a:ext cx="899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开始标志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8011795" y="4937125"/>
            <a:ext cx="1560830" cy="5016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4737735" y="5316855"/>
            <a:ext cx="4667885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329170" y="4662170"/>
            <a:ext cx="541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33315" y="5349240"/>
            <a:ext cx="541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方式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5758180" y="5605145"/>
            <a:ext cx="3671570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4761230" y="5955665"/>
            <a:ext cx="4881245" cy="514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4832350" y="6264910"/>
            <a:ext cx="274637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7940040" y="6292215"/>
            <a:ext cx="1061720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684770" y="5847715"/>
            <a:ext cx="899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完成时间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48980" y="26162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原因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44660" y="285115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开始标志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58655" y="97282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方式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506710" y="996950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完成时间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124565" y="26162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23" name="椭圆形标注 22"/>
          <p:cNvSpPr/>
          <p:nvPr/>
        </p:nvSpPr>
        <p:spPr>
          <a:xfrm>
            <a:off x="8324215" y="3274060"/>
            <a:ext cx="2703830" cy="1376045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/>
              <a:t>      </a:t>
            </a:r>
            <a:r>
              <a:rPr lang="zh-CN" altLang="en-US" b="1"/>
              <a:t>土地所有制不变，仍为私有制，由地主所有转变为农民所有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8" grpId="0"/>
      <p:bldP spid="3" grpId="0"/>
      <p:bldP spid="19" grpId="0"/>
      <p:bldP spid="20" grpId="0"/>
      <p:bldP spid="21" grpId="0"/>
      <p:bldP spid="22" grpId="0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610" y="0"/>
            <a:ext cx="10954385" cy="1617345"/>
          </a:xfrm>
        </p:spPr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461" y="1824951"/>
            <a:ext cx="11780589" cy="6266845"/>
          </a:xfrm>
        </p:spPr>
        <p:txBody>
          <a:bodyPr>
            <a:normAutofit/>
          </a:bodyPr>
          <a:lstStyle/>
          <a:p>
            <a:pPr lvl="1"/>
            <a:endParaRPr lang="en-US" altLang="zh-CN" sz="32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zh-CN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八下第一单元、第二单元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综述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1"/>
            <a:r>
              <a:rPr lang="en-US" altLang="zh-CN" sz="28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1</a:t>
            </a: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、</a:t>
            </a:r>
            <a:r>
              <a:rPr lang="en-US" altLang="zh-CN" sz="28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1949</a:t>
            </a:r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-1952</a:t>
            </a: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年是中华人民共和国成立和巩固时期。</a:t>
            </a:r>
          </a:p>
          <a:p>
            <a:pPr lvl="1"/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    </a:t>
            </a:r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1949</a:t>
            </a: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+mn-ea"/>
                <a:cs typeface="+mj-cs"/>
              </a:rPr>
              <a:t>年中华人民共和国的成立是中国现代史的开端；西藏和平解放、土地改革和抗美援朝战争等，巩固了人民民主专政的国家政权。</a:t>
            </a:r>
          </a:p>
          <a:p>
            <a:pPr lvl="1"/>
            <a:endParaRPr lang="zh-CN" altLang="en-US" sz="1600" b="1" dirty="0">
              <a:solidFill>
                <a:srgbClr val="002060"/>
              </a:solidFill>
              <a:latin typeface="+mn-ea"/>
              <a:cs typeface="+mj-cs"/>
            </a:endParaRPr>
          </a:p>
          <a:p>
            <a:pPr lvl="1"/>
            <a:endParaRPr lang="zh-CN" altLang="en-US" sz="5600" b="1" dirty="0">
              <a:solidFill>
                <a:srgbClr val="002060"/>
              </a:solidFill>
              <a:latin typeface="+mn-ea"/>
              <a:cs typeface="+mj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 rot="16200000" flipH="1">
            <a:off x="1271327" y="1264114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3"/>
          <p:cNvSpPr txBox="1"/>
          <p:nvPr/>
        </p:nvSpPr>
        <p:spPr>
          <a:xfrm>
            <a:off x="571463" y="1439090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1950</a:t>
            </a:r>
          </a:p>
        </p:txBody>
      </p:sp>
      <p:sp>
        <p:nvSpPr>
          <p:cNvPr id="6" name="文本框 24"/>
          <p:cNvSpPr txBox="1"/>
          <p:nvPr/>
        </p:nvSpPr>
        <p:spPr>
          <a:xfrm>
            <a:off x="1119740" y="1460862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1951</a:t>
            </a:r>
          </a:p>
        </p:txBody>
      </p:sp>
      <p:sp>
        <p:nvSpPr>
          <p:cNvPr id="7" name="文本框 25"/>
          <p:cNvSpPr txBox="1"/>
          <p:nvPr/>
        </p:nvSpPr>
        <p:spPr>
          <a:xfrm>
            <a:off x="2016995" y="1467121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1953</a:t>
            </a:r>
          </a:p>
        </p:txBody>
      </p:sp>
      <p:sp>
        <p:nvSpPr>
          <p:cNvPr id="8" name="文本框 26"/>
          <p:cNvSpPr txBox="1"/>
          <p:nvPr/>
        </p:nvSpPr>
        <p:spPr>
          <a:xfrm>
            <a:off x="2531254" y="1460863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1954</a:t>
            </a:r>
          </a:p>
        </p:txBody>
      </p:sp>
      <p:sp>
        <p:nvSpPr>
          <p:cNvPr id="9" name="文本框 27"/>
          <p:cNvSpPr txBox="1"/>
          <p:nvPr/>
        </p:nvSpPr>
        <p:spPr>
          <a:xfrm>
            <a:off x="3248623" y="1477009"/>
            <a:ext cx="64325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1956</a:t>
            </a:r>
          </a:p>
        </p:txBody>
      </p:sp>
      <p:sp>
        <p:nvSpPr>
          <p:cNvPr id="10" name="文本框 28"/>
          <p:cNvSpPr txBox="1"/>
          <p:nvPr/>
        </p:nvSpPr>
        <p:spPr>
          <a:xfrm>
            <a:off x="3719756" y="1478392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1957</a:t>
            </a:r>
          </a:p>
        </p:txBody>
      </p:sp>
      <p:sp>
        <p:nvSpPr>
          <p:cNvPr id="11" name="文本框 29"/>
          <p:cNvSpPr txBox="1"/>
          <p:nvPr/>
        </p:nvSpPr>
        <p:spPr>
          <a:xfrm>
            <a:off x="4244042" y="1466999"/>
            <a:ext cx="63817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1958</a:t>
            </a:r>
          </a:p>
        </p:txBody>
      </p:sp>
      <p:sp>
        <p:nvSpPr>
          <p:cNvPr id="12" name="文本框 30"/>
          <p:cNvSpPr txBox="1"/>
          <p:nvPr/>
        </p:nvSpPr>
        <p:spPr>
          <a:xfrm>
            <a:off x="6340774" y="1444736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1966</a:t>
            </a:r>
          </a:p>
        </p:txBody>
      </p:sp>
      <p:sp>
        <p:nvSpPr>
          <p:cNvPr id="13" name="文本框 31"/>
          <p:cNvSpPr txBox="1"/>
          <p:nvPr/>
        </p:nvSpPr>
        <p:spPr>
          <a:xfrm>
            <a:off x="8235241" y="1417468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1976</a:t>
            </a:r>
          </a:p>
        </p:txBody>
      </p:sp>
      <p:sp>
        <p:nvSpPr>
          <p:cNvPr id="14" name="文本框 32"/>
          <p:cNvSpPr txBox="1"/>
          <p:nvPr/>
        </p:nvSpPr>
        <p:spPr>
          <a:xfrm>
            <a:off x="9127453" y="1428974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1978</a:t>
            </a:r>
          </a:p>
        </p:txBody>
      </p:sp>
      <p:sp>
        <p:nvSpPr>
          <p:cNvPr id="15" name="文本框 33"/>
          <p:cNvSpPr txBox="1"/>
          <p:nvPr/>
        </p:nvSpPr>
        <p:spPr>
          <a:xfrm>
            <a:off x="11300983" y="1446230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1997</a:t>
            </a:r>
          </a:p>
        </p:txBody>
      </p:sp>
      <p:sp>
        <p:nvSpPr>
          <p:cNvPr id="16" name="文本框 37"/>
          <p:cNvSpPr txBox="1"/>
          <p:nvPr/>
        </p:nvSpPr>
        <p:spPr>
          <a:xfrm>
            <a:off x="217533" y="0"/>
            <a:ext cx="1796196" cy="81253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Arial" pitchFamily="34" charset="0"/>
                <a:ea typeface="微软雅黑" pitchFamily="34" charset="-122"/>
              </a:rPr>
              <a:t>中华人民共和国成立和巩固时期</a:t>
            </a:r>
          </a:p>
        </p:txBody>
      </p:sp>
      <p:sp>
        <p:nvSpPr>
          <p:cNvPr id="17" name="文本框 39"/>
          <p:cNvSpPr txBox="1"/>
          <p:nvPr/>
        </p:nvSpPr>
        <p:spPr>
          <a:xfrm>
            <a:off x="3232839" y="9614"/>
            <a:ext cx="4134465" cy="652486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社会主义道路的探索时期</a:t>
            </a:r>
          </a:p>
        </p:txBody>
      </p:sp>
      <p:sp>
        <p:nvSpPr>
          <p:cNvPr id="18" name="左大括号 17"/>
          <p:cNvSpPr/>
          <p:nvPr/>
        </p:nvSpPr>
        <p:spPr>
          <a:xfrm rot="5400000">
            <a:off x="5034515" y="-2161361"/>
            <a:ext cx="707572" cy="6379032"/>
          </a:xfrm>
          <a:prstGeom prst="leftBrace">
            <a:avLst>
              <a:gd name="adj1" fmla="val 8122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 rot="5400000">
            <a:off x="890907" y="208779"/>
            <a:ext cx="609600" cy="1736725"/>
          </a:xfrm>
          <a:prstGeom prst="leftBrace">
            <a:avLst>
              <a:gd name="adj1" fmla="val 8122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rot="16200000" flipH="1">
            <a:off x="745996" y="1244391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6200000" flipH="1">
            <a:off x="229629" y="121211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16200000" flipH="1">
            <a:off x="2058429" y="1244392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16200000" flipH="1">
            <a:off x="2617827" y="1255150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6200000" flipH="1">
            <a:off x="3478439" y="1222876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6200000" flipH="1">
            <a:off x="3919502" y="1244392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6200000" flipH="1">
            <a:off x="4360566" y="1233634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6200000" flipH="1">
            <a:off x="6490579" y="1255150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8437713" y="126590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6200000" flipH="1">
            <a:off x="9319840" y="126590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16200000" flipH="1">
            <a:off x="11417582" y="1276665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6200000" flipH="1">
            <a:off x="9934820" y="1289216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2"/>
          <p:cNvSpPr txBox="1"/>
          <p:nvPr/>
        </p:nvSpPr>
        <p:spPr>
          <a:xfrm>
            <a:off x="9806978" y="1430766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1982</a:t>
            </a:r>
          </a:p>
        </p:txBody>
      </p:sp>
      <p:sp>
        <p:nvSpPr>
          <p:cNvPr id="33" name="文本框 24"/>
          <p:cNvSpPr txBox="1"/>
          <p:nvPr/>
        </p:nvSpPr>
        <p:spPr>
          <a:xfrm>
            <a:off x="1587826" y="1460862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1952</a:t>
            </a:r>
          </a:p>
        </p:txBody>
      </p:sp>
      <p:cxnSp>
        <p:nvCxnSpPr>
          <p:cNvPr id="34" name="直接连接符 33"/>
          <p:cNvCxnSpPr/>
          <p:nvPr/>
        </p:nvCxnSpPr>
        <p:spPr>
          <a:xfrm rot="16200000" flipH="1">
            <a:off x="1714314" y="1255151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16200000" flipH="1">
            <a:off x="4904857" y="1200980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29"/>
          <p:cNvSpPr txBox="1"/>
          <p:nvPr/>
        </p:nvSpPr>
        <p:spPr>
          <a:xfrm>
            <a:off x="4799213" y="1477885"/>
            <a:ext cx="63817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1960</a:t>
            </a: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376518" y="1344706"/>
            <a:ext cx="1181548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左大括号 47"/>
          <p:cNvSpPr/>
          <p:nvPr/>
        </p:nvSpPr>
        <p:spPr>
          <a:xfrm rot="5400000">
            <a:off x="10472284" y="-392563"/>
            <a:ext cx="639443" cy="2699656"/>
          </a:xfrm>
          <a:prstGeom prst="leftBrace">
            <a:avLst>
              <a:gd name="adj1" fmla="val 8122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820785" y="-27940"/>
            <a:ext cx="3344545" cy="84391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Arial" pitchFamily="34" charset="0"/>
                <a:ea typeface="微软雅黑" pitchFamily="34" charset="-122"/>
              </a:rPr>
              <a:t>    </a:t>
            </a:r>
            <a:r>
              <a:rPr lang="zh-CN" altLang="en-US" b="1" dirty="0" smtClean="0">
                <a:latin typeface="Arial" pitchFamily="34" charset="0"/>
                <a:ea typeface="微软雅黑" pitchFamily="34" charset="-122"/>
              </a:rPr>
              <a:t>建设有中国特色的社会主义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</a:rPr>
              <a:t>(</a:t>
            </a:r>
            <a:r>
              <a:rPr lang="zh-CN" altLang="en-US" b="1" dirty="0" smtClean="0">
                <a:latin typeface="Arial" pitchFamily="34" charset="0"/>
                <a:ea typeface="微软雅黑" pitchFamily="34" charset="-122"/>
              </a:rPr>
              <a:t>社会主义现代化建设的新时期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</a:rPr>
              <a:t>)</a:t>
            </a:r>
            <a:endParaRPr lang="zh-CN" altLang="en-US" b="1" dirty="0" smtClean="0"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290772" y="1370937"/>
            <a:ext cx="8349615" cy="23495"/>
          </a:xfrm>
          <a:prstGeom prst="line">
            <a:avLst/>
          </a:prstGeom>
          <a:ln w="1016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86" y="249303"/>
            <a:ext cx="11661730" cy="6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1113346" y="2957692"/>
            <a:ext cx="9847850" cy="45719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24830" y="3720221"/>
            <a:ext cx="10323839" cy="45719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53710" y="4398192"/>
            <a:ext cx="10336365" cy="582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565950" y="5136584"/>
            <a:ext cx="3434524" cy="45719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6510" y="2467627"/>
            <a:ext cx="488515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1.</a:t>
            </a:r>
            <a:endParaRPr lang="zh-CN" altLang="en-US" sz="2800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544" y="3133594"/>
            <a:ext cx="488515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2.</a:t>
            </a:r>
            <a:endParaRPr lang="zh-CN" altLang="en-US" sz="2800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6532" y="3096016"/>
            <a:ext cx="488515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3.</a:t>
            </a:r>
            <a:endParaRPr lang="zh-CN" altLang="en-US" sz="2800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3354" y="3809999"/>
            <a:ext cx="4885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2.</a:t>
            </a:r>
            <a:endParaRPr lang="zh-CN" altLang="en-US" sz="2800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21248" y="4476577"/>
            <a:ext cx="1162833" cy="64262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322560" y="3681095"/>
            <a:ext cx="704215" cy="64262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416800" y="1245235"/>
            <a:ext cx="3714749" cy="896751"/>
          </a:xfrm>
          <a:prstGeom prst="wedgeRoundRectCallout">
            <a:avLst>
              <a:gd name="adj1" fmla="val -36102"/>
              <a:gd name="adj2" fmla="val 92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形成于战国时期各国变法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205" y="1993900"/>
            <a:ext cx="120396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政治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方面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8690" y="3630295"/>
            <a:ext cx="1510665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经济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方面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41145" y="4009390"/>
            <a:ext cx="4597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itchFamily="34" charset="0"/>
                <a:ea typeface="微软雅黑" pitchFamily="34" charset="-122"/>
              </a:rPr>
              <a:t>1</a:t>
            </a: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。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427959" y="3818254"/>
            <a:ext cx="4885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1.</a:t>
            </a:r>
            <a:endParaRPr lang="zh-CN" altLang="en-US" sz="2800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68893" y="5671664"/>
            <a:ext cx="815340" cy="645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P13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63720" y="403860"/>
            <a:ext cx="268541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土地改革的意义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bldLvl="0" animBg="1"/>
      <p:bldP spid="14" grpId="0" bldLvl="0" animBg="1"/>
      <p:bldP spid="15" grpId="0" animBg="1"/>
      <p:bldP spid="2" grpId="0"/>
      <p:bldP spid="12" grpId="0"/>
      <p:bldP spid="18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194" y="356870"/>
            <a:ext cx="10363200" cy="1462088"/>
          </a:xfrm>
        </p:spPr>
        <p:txBody>
          <a:bodyPr/>
          <a:lstStyle/>
          <a:p>
            <a:r>
              <a:rPr lang="zh-CN" altLang="en-US" sz="4000" dirty="0"/>
              <a:t>根据材料回答以下问题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7857"/>
            <a:ext cx="11506374" cy="5100143"/>
          </a:xfrm>
        </p:spPr>
        <p:txBody>
          <a:bodyPr/>
          <a:lstStyle/>
          <a:p>
            <a:pPr>
              <a:buNone/>
            </a:pPr>
            <a:r>
              <a:rPr dirty="0" smtClean="0"/>
              <a:t>       </a:t>
            </a:r>
            <a:r>
              <a:rPr lang="en-US" altLang="zh-CN" dirty="0" smtClean="0"/>
              <a:t>     </a:t>
            </a:r>
            <a:r>
              <a:rPr lang="zh-CN" altLang="en-US" sz="2800" b="1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废除地主阶级封建剥削的土地所有制，实行农民的土地所有制。 借以解放农村生产力，发展农业生产，为新中国的工业化开辟道路。</a:t>
            </a:r>
          </a:p>
          <a:p>
            <a:pPr>
              <a:buFontTx/>
              <a:buNone/>
            </a:pPr>
            <a:r>
              <a:rPr lang="zh-CN" altLang="en-US" b="1" dirty="0"/>
              <a:t>     </a:t>
            </a:r>
            <a:r>
              <a:rPr altLang="en-US" b="1" dirty="0" smtClean="0"/>
              <a:t>                                                                </a:t>
            </a:r>
            <a:r>
              <a:rPr lang="en-US" altLang="zh-CN" b="1" dirty="0" smtClean="0">
                <a:solidFill>
                  <a:srgbClr val="008000"/>
                </a:solidFill>
                <a:latin typeface="Arial"/>
              </a:rPr>
              <a:t>——</a:t>
            </a:r>
            <a:r>
              <a:rPr lang="en-US" altLang="zh-CN" b="1" dirty="0" smtClean="0">
                <a:solidFill>
                  <a:srgbClr val="008000"/>
                </a:solidFill>
              </a:rPr>
              <a:t>《</a:t>
            </a:r>
            <a:r>
              <a:rPr lang="zh-CN" altLang="en-US" b="1" dirty="0">
                <a:solidFill>
                  <a:srgbClr val="008000"/>
                </a:solidFill>
              </a:rPr>
              <a:t>中华人民共和国土地改革法</a:t>
            </a:r>
            <a:r>
              <a:rPr lang="en-US" altLang="zh-CN" b="1" dirty="0" smtClean="0">
                <a:solidFill>
                  <a:srgbClr val="008000"/>
                </a:solidFill>
              </a:rPr>
              <a:t>》</a:t>
            </a:r>
            <a:r>
              <a:rPr lang="en-US" altLang="zh-CN" b="1" dirty="0" smtClean="0">
                <a:solidFill>
                  <a:srgbClr val="FF0000"/>
                </a:solidFill>
              </a:rPr>
              <a:t>p13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结果：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008000"/>
                </a:solidFill>
              </a:rPr>
              <a:t>      </a:t>
            </a:r>
            <a:endParaRPr lang="en-US" altLang="zh-CN" sz="2800" b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077325" y="2168552"/>
            <a:ext cx="9847850" cy="45719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5365" y="1691014"/>
            <a:ext cx="125260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0215" y="3876675"/>
            <a:ext cx="10033000" cy="2863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rial" pitchFamily="34" charset="0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、该文件颁布的时间？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rial" pitchFamily="34" charset="0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、从材料中归纳出土地改革的内容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rial" pitchFamily="34" charset="0"/>
                <a:ea typeface="微软雅黑" pitchFamily="34" charset="-122"/>
              </a:rPr>
              <a:t>3</a:t>
            </a: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、依据材料说出土地改革的目的是什么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rial" pitchFamily="34" charset="0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、经过土地改革，什么阶级被消灭？什么阶级翻身成为主人？</a:t>
            </a:r>
          </a:p>
          <a:p>
            <a:pPr>
              <a:lnSpc>
                <a:spcPct val="130000"/>
              </a:lnSpc>
            </a:pPr>
            <a:endParaRPr lang="zh-CN" altLang="en-US" sz="28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6190" y="3851910"/>
            <a:ext cx="116713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1950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71755" y="2406015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目的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109710" y="2746402"/>
            <a:ext cx="9847850" cy="45719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80130" y="6057265"/>
            <a:ext cx="2387600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地主阶级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06565" y="6058535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农民阶级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土改运动：0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1" y="692151"/>
            <a:ext cx="9793817" cy="51403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34897" y="5943600"/>
            <a:ext cx="7069455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在土改中，农民拔掉地主立的界碑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2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" y="329565"/>
            <a:ext cx="6439535" cy="6104255"/>
          </a:xfrm>
          <a:prstGeom prst="rect">
            <a:avLst/>
          </a:prstGeom>
        </p:spPr>
      </p:pic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2139315" y="1497330"/>
            <a:ext cx="2864485" cy="4540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Oval 41"/>
          <p:cNvSpPr>
            <a:spLocks noChangeArrowheads="1"/>
          </p:cNvSpPr>
          <p:nvPr/>
        </p:nvSpPr>
        <p:spPr bwMode="auto">
          <a:xfrm flipV="1">
            <a:off x="1878330" y="5438140"/>
            <a:ext cx="1774825" cy="6127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44370" y="996950"/>
            <a:ext cx="375793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农业、手工业改造方式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75" y="274955"/>
            <a:ext cx="5791200" cy="6190615"/>
          </a:xfrm>
          <a:prstGeom prst="rect">
            <a:avLst/>
          </a:prstGeom>
        </p:spPr>
      </p:pic>
      <p:sp>
        <p:nvSpPr>
          <p:cNvPr id="7" name="Oval 41"/>
          <p:cNvSpPr>
            <a:spLocks noChangeArrowheads="1"/>
          </p:cNvSpPr>
          <p:nvPr/>
        </p:nvSpPr>
        <p:spPr bwMode="auto">
          <a:xfrm>
            <a:off x="5967095" y="1007745"/>
            <a:ext cx="2864485" cy="4540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51140" y="391795"/>
            <a:ext cx="35356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资本主义工商业改造方式</a:t>
            </a:r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10234295" y="4304665"/>
            <a:ext cx="993140" cy="4540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6327140" y="6052185"/>
            <a:ext cx="2746375" cy="273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97530" y="6149340"/>
            <a:ext cx="317754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手工业生产合作社</a:t>
            </a:r>
          </a:p>
        </p:txBody>
      </p:sp>
      <p:sp>
        <p:nvSpPr>
          <p:cNvPr id="12" name="矩形 11"/>
          <p:cNvSpPr/>
          <p:nvPr/>
        </p:nvSpPr>
        <p:spPr>
          <a:xfrm>
            <a:off x="1702083" y="6266024"/>
            <a:ext cx="725170" cy="56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P23</a:t>
            </a:r>
          </a:p>
        </p:txBody>
      </p:sp>
      <p:sp>
        <p:nvSpPr>
          <p:cNvPr id="13" name="矩形 12"/>
          <p:cNvSpPr/>
          <p:nvPr/>
        </p:nvSpPr>
        <p:spPr>
          <a:xfrm>
            <a:off x="10664473" y="6116799"/>
            <a:ext cx="725170" cy="56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25" y="50165"/>
            <a:ext cx="11318240" cy="5912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6230" y="433705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完成时间</a:t>
            </a:r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auto">
          <a:xfrm>
            <a:off x="1790065" y="2446020"/>
            <a:ext cx="3010535" cy="4540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09745" y="561340"/>
            <a:ext cx="8940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13740" y="1553210"/>
            <a:ext cx="6069330" cy="5842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937125" y="1049020"/>
            <a:ext cx="1967230" cy="3365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641350" y="1940560"/>
            <a:ext cx="1599565" cy="5715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97480" y="155067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实质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460115" y="2009140"/>
            <a:ext cx="3065145" cy="1460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720725" y="2426335"/>
            <a:ext cx="4256405" cy="2286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581525" y="1130935"/>
            <a:ext cx="2861945" cy="418465"/>
          </a:xfrm>
          <a:prstGeom prst="wedgeRoundRectCallout">
            <a:avLst>
              <a:gd name="adj1" fmla="val -36102"/>
              <a:gd name="adj2" fmla="val 92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</a:rPr>
              <a:t>所有制改变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07180" y="182499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772795" y="2948940"/>
            <a:ext cx="5775960" cy="5905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240000" flipV="1">
            <a:off x="5339080" y="2472055"/>
            <a:ext cx="1087755" cy="444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576580" y="3400425"/>
            <a:ext cx="3615690" cy="412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1143635" y="2920365"/>
            <a:ext cx="2864485" cy="4540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1791970" y="581660"/>
            <a:ext cx="1436370" cy="4540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669665" y="2485390"/>
            <a:ext cx="2861945" cy="418465"/>
          </a:xfrm>
          <a:prstGeom prst="wedgeRoundRectCallout">
            <a:avLst>
              <a:gd name="adj1" fmla="val -36102"/>
              <a:gd name="adj2" fmla="val 92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zh-CN" altLang="en-US" sz="2800" b="1" baseline="30000" dirty="0">
                <a:solidFill>
                  <a:schemeClr val="bg1"/>
                </a:solidFill>
                <a:hlinkClick r:id="rId3" action="ppaction://hlinksldjump"/>
              </a:rPr>
              <a:t>社会性质改变</a:t>
            </a:r>
            <a:endParaRPr lang="zh-CN" alt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994038" y="6149819"/>
            <a:ext cx="725170" cy="56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P25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57730" y="6025515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完成时间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60495" y="6048375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80305" y="607314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实质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00115" y="6072505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4" grpId="0"/>
      <p:bldP spid="8" grpId="0"/>
      <p:bldP spid="56324" grpId="0" animBg="1"/>
      <p:bldP spid="16" grpId="0" animBg="1"/>
      <p:bldP spid="17" grpId="0" animBg="1"/>
      <p:bldP spid="21" grpId="0" animBg="1"/>
      <p:bldP spid="22" grpId="0"/>
      <p:bldP spid="24" grpId="0"/>
      <p:bldP spid="25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077595" y="1567815"/>
          <a:ext cx="10364470" cy="366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915"/>
                <a:gridCol w="2868930"/>
                <a:gridCol w="5762625"/>
              </a:tblGrid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历史事件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社会性质变化</a:t>
                      </a: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/>
                        <a:t>1842</a:t>
                      </a:r>
                      <a:r>
                        <a:rPr lang="zh-CN" altLang="en-US" sz="280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签定《南京条约》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/>
                        <a:t>中国</a:t>
                      </a:r>
                      <a:r>
                        <a:rPr lang="zh-CN" altLang="en-US" sz="2800">
                          <a:solidFill>
                            <a:srgbClr val="0000FF"/>
                          </a:solidFill>
                        </a:rPr>
                        <a:t>由封建社会开始沦为半殖民地半封建社会</a:t>
                      </a: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/>
                        <a:t>1949</a:t>
                      </a:r>
                      <a:r>
                        <a:rPr lang="zh-CN" altLang="en-US" sz="280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新中国成立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dirty="0"/>
                        <a:t>中国</a:t>
                      </a:r>
                      <a:r>
                        <a:rPr lang="zh-CN" altLang="en-US" sz="2800" dirty="0" smtClean="0">
                          <a:solidFill>
                            <a:srgbClr val="0000FF"/>
                          </a:solidFill>
                        </a:rPr>
                        <a:t>由半殖民地半封建社会</a:t>
                      </a:r>
                      <a:r>
                        <a:rPr lang="zh-CN" altLang="en-US" sz="2800" dirty="0">
                          <a:solidFill>
                            <a:srgbClr val="0000FF"/>
                          </a:solidFill>
                        </a:rPr>
                        <a:t>转变为新民主主义社会</a:t>
                      </a:r>
                    </a:p>
                  </a:txBody>
                  <a:tcPr/>
                </a:tc>
              </a:tr>
              <a:tr h="975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/>
                        <a:t>1956</a:t>
                      </a:r>
                      <a:r>
                        <a:rPr lang="zh-CN" altLang="en-US" sz="280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三大改造的完成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/>
                        <a:t>中国</a:t>
                      </a:r>
                      <a:r>
                        <a:rPr lang="zh-CN" altLang="en-US" sz="2800">
                          <a:solidFill>
                            <a:srgbClr val="0000FF"/>
                          </a:solidFill>
                        </a:rPr>
                        <a:t>由新民主主义社会进入社会主义初级阶段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187575" y="506095"/>
            <a:ext cx="752856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hlinkClick r:id="rId2" action="ppaction://hlinksldjump"/>
              </a:rPr>
              <a:t>中国近现代史上社会性质的三次变化</a:t>
            </a:r>
            <a:endParaRPr lang="zh-CN" altLang="en-US" sz="3600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73729" descr="大跃进时期的宣传漫画"/>
          <p:cNvPicPr>
            <a:picLocks noChangeAspect="1"/>
          </p:cNvPicPr>
          <p:nvPr/>
        </p:nvPicPr>
        <p:blipFill>
          <a:blip r:embed="rId3" cstate="print">
            <a:lum bright="-17999" contrast="54000"/>
          </a:blip>
          <a:stretch>
            <a:fillRect/>
          </a:stretch>
        </p:blipFill>
        <p:spPr>
          <a:xfrm>
            <a:off x="2040255" y="908050"/>
            <a:ext cx="2879725" cy="1903413"/>
          </a:xfrm>
          <a:prstGeom prst="rect">
            <a:avLst/>
          </a:prstGeom>
          <a:noFill/>
          <a:ln w="76200" cap="flat" cmpd="sng">
            <a:pattFill prst="solidDmnd">
              <a:fgClr>
                <a:srgbClr val="FF9933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2" name="图片 73731" descr="未标题-1"/>
          <p:cNvPicPr>
            <a:picLocks noChangeAspect="1"/>
          </p:cNvPicPr>
          <p:nvPr/>
        </p:nvPicPr>
        <p:blipFill>
          <a:blip r:embed="rId4" cstate="print">
            <a:lum bright="-17999" contrast="54000"/>
          </a:blip>
          <a:stretch>
            <a:fillRect/>
          </a:stretch>
        </p:blipFill>
        <p:spPr>
          <a:xfrm>
            <a:off x="5735638" y="956945"/>
            <a:ext cx="3817937" cy="1846263"/>
          </a:xfrm>
          <a:prstGeom prst="rect">
            <a:avLst/>
          </a:prstGeom>
          <a:noFill/>
          <a:ln w="76200" cap="flat" cmpd="sng">
            <a:pattFill prst="solidDmnd">
              <a:fgClr>
                <a:srgbClr val="FF9933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3" name="图片 73732" descr="12138649_2005030111191089268300.jpg"/>
          <p:cNvPicPr>
            <a:picLocks noChangeAspect="1"/>
          </p:cNvPicPr>
          <p:nvPr/>
        </p:nvPicPr>
        <p:blipFill>
          <a:blip r:embed="rId5" cstate="print">
            <a:lum bright="-17999" contrast="54000"/>
          </a:blip>
          <a:stretch>
            <a:fillRect/>
          </a:stretch>
        </p:blipFill>
        <p:spPr>
          <a:xfrm>
            <a:off x="5712143" y="3213100"/>
            <a:ext cx="3744912" cy="2381250"/>
          </a:xfrm>
          <a:prstGeom prst="rect">
            <a:avLst/>
          </a:prstGeom>
          <a:noFill/>
          <a:ln w="76200" cap="flat" cmpd="sng">
            <a:pattFill prst="solidDmnd">
              <a:fgClr>
                <a:srgbClr val="FF9933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4" name="图片 73733" descr="12138649_2005030111191137973900.jpg"/>
          <p:cNvPicPr>
            <a:picLocks noChangeAspect="1"/>
          </p:cNvPicPr>
          <p:nvPr/>
        </p:nvPicPr>
        <p:blipFill>
          <a:blip r:embed="rId6" cstate="print">
            <a:lum bright="-17999" contrast="54000"/>
          </a:blip>
          <a:stretch>
            <a:fillRect/>
          </a:stretch>
        </p:blipFill>
        <p:spPr>
          <a:xfrm>
            <a:off x="2063750" y="3141663"/>
            <a:ext cx="2952750" cy="2447925"/>
          </a:xfrm>
          <a:prstGeom prst="rect">
            <a:avLst/>
          </a:prstGeom>
          <a:noFill/>
          <a:ln w="76200" cap="flat" cmpd="sng">
            <a:pattFill prst="solidDmnd">
              <a:fgClr>
                <a:srgbClr val="FF9933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3735" name="矩形 73734"/>
          <p:cNvSpPr/>
          <p:nvPr/>
        </p:nvSpPr>
        <p:spPr>
          <a:xfrm>
            <a:off x="4368800" y="188913"/>
            <a:ext cx="34559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隶书" charset="0"/>
                <a:ea typeface="隶书" charset="0"/>
              </a:rPr>
              <a:t>“大跃进”运动</a:t>
            </a:r>
          </a:p>
        </p:txBody>
      </p:sp>
      <p:sp>
        <p:nvSpPr>
          <p:cNvPr id="73739" name="文本框 73738"/>
          <p:cNvSpPr txBox="1"/>
          <p:nvPr/>
        </p:nvSpPr>
        <p:spPr>
          <a:xfrm>
            <a:off x="1330325" y="5911850"/>
            <a:ext cx="9321165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dirty="0">
                <a:latin typeface="Arial Black" pitchFamily="34" charset="0"/>
                <a:ea typeface="宋体" pitchFamily="2" charset="-122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rPr>
              <a:t>高指标、瞎指挥、浮夸风为标志的“左”倾严重泛滥</a:t>
            </a:r>
            <a:r>
              <a:rPr lang="zh-CN" altLang="en-US" b="1" dirty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rPr>
              <a:t>。</a:t>
            </a:r>
          </a:p>
          <a:p>
            <a:pPr lvl="0"/>
            <a:endParaRPr lang="zh-CN" altLang="en-US" sz="2800" b="1"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71550" y="5764530"/>
            <a:ext cx="89789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</a:rPr>
              <a:t>标志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9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 8908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dirty="0"/>
          </a:p>
        </p:txBody>
      </p:sp>
      <p:sp>
        <p:nvSpPr>
          <p:cNvPr id="89091" name="文本占位符 8909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89092" name="图片 89091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8130" y="-23495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9093" name="图片 89092" descr="吃饭不要钱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8075" y="692150"/>
            <a:ext cx="4643438" cy="28527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9094" name="图片 89093" descr="人民公社社员在劳动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6275" y="3578225"/>
            <a:ext cx="5616575" cy="32797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9095" name="文本框 89094"/>
          <p:cNvSpPr txBox="1"/>
          <p:nvPr/>
        </p:nvSpPr>
        <p:spPr>
          <a:xfrm>
            <a:off x="2022158" y="692150"/>
            <a:ext cx="1097280" cy="61658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48473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6000" b="1" dirty="0">
                <a:solidFill>
                  <a:srgbClr val="2D1DF9"/>
                </a:solidFill>
                <a:latin typeface="Times New Roman" pitchFamily="18" charset="0"/>
                <a:ea typeface="华文行楷" pitchFamily="2" charset="-122"/>
              </a:rPr>
              <a:t>鼓足干劲加油干</a:t>
            </a:r>
          </a:p>
        </p:txBody>
      </p:sp>
      <p:sp>
        <p:nvSpPr>
          <p:cNvPr id="89096" name="文本框 89095"/>
          <p:cNvSpPr txBox="1"/>
          <p:nvPr/>
        </p:nvSpPr>
        <p:spPr>
          <a:xfrm>
            <a:off x="9121458" y="549275"/>
            <a:ext cx="1097280" cy="59753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48473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6000" b="1" dirty="0">
                <a:solidFill>
                  <a:srgbClr val="2D1DF9"/>
                </a:solidFill>
                <a:latin typeface="Times New Roman" pitchFamily="18" charset="0"/>
                <a:ea typeface="华文行楷" pitchFamily="2" charset="-122"/>
              </a:rPr>
              <a:t>放开肚皮吃饱饭</a:t>
            </a:r>
            <a:endParaRPr lang="zh-CN" altLang="en-US" sz="6000" b="1">
              <a:solidFill>
                <a:srgbClr val="2D1DF9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89097" name="文本框 89096"/>
          <p:cNvSpPr txBox="1"/>
          <p:nvPr/>
        </p:nvSpPr>
        <p:spPr>
          <a:xfrm>
            <a:off x="3863975" y="4652963"/>
            <a:ext cx="4159250" cy="192024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头遍哨子不买帐，</a:t>
            </a: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二遍哨子伸头望，</a:t>
            </a:r>
          </a:p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三遍哨子慢慢晃。</a:t>
            </a:r>
            <a:endParaRPr lang="zh-CN" altLang="en-US" sz="3200" b="1" dirty="0">
              <a:latin typeface="Tahoma" pitchFamily="34" charset="0"/>
              <a:ea typeface="楷体_GB2312" pitchFamily="49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——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人民公社时农村的顺口溜</a:t>
            </a:r>
            <a:endParaRPr lang="zh-CN" altLang="en-US" sz="2400" b="1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9098" name="文本框 89097"/>
          <p:cNvSpPr txBox="1"/>
          <p:nvPr/>
        </p:nvSpPr>
        <p:spPr>
          <a:xfrm>
            <a:off x="4224338" y="0"/>
            <a:ext cx="3313112" cy="100584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6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坐吃山空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363720" y="3542665"/>
            <a:ext cx="3396615" cy="8045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人民公社化运动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bldLvl="0" animBg="1"/>
      <p:bldP spid="89096" grpId="0" bldLvl="0" animBg="1"/>
      <p:bldP spid="89097" grpId="0" bldLvl="0" animBg="1"/>
      <p:bldP spid="89098" grpId="0" bldLvl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标题 102401"/>
          <p:cNvSpPr>
            <a:spLocks noGrp="1"/>
          </p:cNvSpPr>
          <p:nvPr>
            <p:ph type="title"/>
          </p:nvPr>
        </p:nvSpPr>
        <p:spPr>
          <a:xfrm>
            <a:off x="1549400" y="333375"/>
            <a:ext cx="9860280" cy="1462405"/>
          </a:xfrm>
        </p:spPr>
        <p:txBody>
          <a:bodyPr anchor="ctr"/>
          <a:lstStyle/>
          <a:p>
            <a:r>
              <a:rPr lang="en-US" altLang="zh-CN" dirty="0"/>
              <a:t>   </a:t>
            </a:r>
            <a:r>
              <a:rPr lang="zh-CN" altLang="en-US" sz="4800" dirty="0">
                <a:solidFill>
                  <a:srgbClr val="FF0000"/>
                </a:solidFill>
              </a:rPr>
              <a:t>如何评价大跃进和人民公社化运动？给我们带来哪些启示？</a:t>
            </a:r>
          </a:p>
        </p:txBody>
      </p:sp>
      <p:sp>
        <p:nvSpPr>
          <p:cNvPr id="102403" name="文本占位符 102402"/>
          <p:cNvSpPr>
            <a:spLocks noGrp="1"/>
          </p:cNvSpPr>
          <p:nvPr>
            <p:ph type="body" idx="1"/>
          </p:nvPr>
        </p:nvSpPr>
        <p:spPr>
          <a:xfrm>
            <a:off x="1988503" y="1714183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solidFill>
                  <a:srgbClr val="0000FF"/>
                </a:solidFill>
              </a:rPr>
              <a:t>评价：</a:t>
            </a:r>
          </a:p>
          <a:p>
            <a:endParaRPr lang="zh-CN" altLang="en-US" dirty="0"/>
          </a:p>
          <a:p>
            <a:pPr>
              <a:buNone/>
            </a:pPr>
            <a:r>
              <a:rPr lang="zh-CN" altLang="en-US" dirty="0"/>
              <a:t>       </a:t>
            </a:r>
          </a:p>
          <a:p>
            <a:r>
              <a:rPr lang="zh-CN" altLang="en-US" dirty="0"/>
              <a:t>  </a:t>
            </a:r>
          </a:p>
        </p:txBody>
      </p:sp>
      <p:sp>
        <p:nvSpPr>
          <p:cNvPr id="102404" name="文本框 102403"/>
          <p:cNvSpPr txBox="1"/>
          <p:nvPr/>
        </p:nvSpPr>
        <p:spPr>
          <a:xfrm>
            <a:off x="4224338" y="1989138"/>
            <a:ext cx="5327650" cy="38989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endParaRPr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02405" name="文本框 102404"/>
          <p:cNvSpPr txBox="1"/>
          <p:nvPr/>
        </p:nvSpPr>
        <p:spPr>
          <a:xfrm>
            <a:off x="2855913" y="2708275"/>
            <a:ext cx="792162" cy="38989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endParaRPr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02406" name="文本框 102405"/>
          <p:cNvSpPr txBox="1"/>
          <p:nvPr/>
        </p:nvSpPr>
        <p:spPr>
          <a:xfrm>
            <a:off x="1214755" y="2343785"/>
            <a:ext cx="10337800" cy="17373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latin typeface="Arial Black" pitchFamily="34" charset="0"/>
                <a:ea typeface="宋体" pitchFamily="2" charset="-122"/>
              </a:rPr>
              <a:t>    </a:t>
            </a:r>
            <a:r>
              <a:rPr lang="zh-CN" altLang="en-US" sz="3600" b="1" dirty="0">
                <a:latin typeface="Arial Black" pitchFamily="34" charset="0"/>
                <a:ea typeface="宋体" pitchFamily="2" charset="-122"/>
              </a:rPr>
              <a:t>是党在探索建设社会主义道路中的一次严重失误，挫伤了广大人民群众生产的积极性，妨碍农业生产的发展。</a:t>
            </a:r>
          </a:p>
        </p:txBody>
      </p:sp>
      <p:sp>
        <p:nvSpPr>
          <p:cNvPr id="102407" name="文本框 102406"/>
          <p:cNvSpPr txBox="1"/>
          <p:nvPr/>
        </p:nvSpPr>
        <p:spPr>
          <a:xfrm>
            <a:off x="1909128" y="4069398"/>
            <a:ext cx="156019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Arial Black" pitchFamily="34" charset="0"/>
                <a:ea typeface="宋体" pitchFamily="2" charset="-122"/>
              </a:rPr>
              <a:t>启示：</a:t>
            </a:r>
          </a:p>
        </p:txBody>
      </p:sp>
      <p:sp>
        <p:nvSpPr>
          <p:cNvPr id="102408" name="文本框 102407"/>
          <p:cNvSpPr txBox="1"/>
          <p:nvPr/>
        </p:nvSpPr>
        <p:spPr>
          <a:xfrm>
            <a:off x="1454150" y="4371340"/>
            <a:ext cx="9832340" cy="19704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</a:pPr>
            <a:endParaRPr lang="en-US" altLang="zh-CN" sz="2400" b="1" dirty="0">
              <a:latin typeface="Arial Black" pitchFamily="34" charset="0"/>
              <a:ea typeface="宋体" pitchFamily="2" charset="-122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</a:pPr>
            <a:r>
              <a:rPr lang="en-US" altLang="zh-CN" sz="2400" b="1" dirty="0">
                <a:latin typeface="Arial Black" pitchFamily="34" charset="0"/>
                <a:ea typeface="宋体" pitchFamily="2" charset="-122"/>
              </a:rPr>
              <a:t>     </a:t>
            </a:r>
            <a:r>
              <a:rPr lang="zh-CN" altLang="en-US" sz="3600" b="1" dirty="0">
                <a:latin typeface="Arial Black" pitchFamily="34" charset="0"/>
                <a:ea typeface="宋体" pitchFamily="2" charset="-122"/>
              </a:rPr>
              <a:t>生产关系要符合生产力的发展要求，尊重客观规律，一切从实际出发。</a:t>
            </a:r>
          </a:p>
          <a:p>
            <a:pPr lvl="0"/>
            <a:endParaRPr lang="zh-CN" altLang="en-US" dirty="0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pic>
        <p:nvPicPr>
          <p:cNvPr id="14340" name="Picture 4" descr="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5575" y="5659755"/>
            <a:ext cx="153352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610" y="0"/>
            <a:ext cx="10954385" cy="1617345"/>
          </a:xfrm>
        </p:spPr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915" y="1516341"/>
            <a:ext cx="12010085" cy="6266845"/>
          </a:xfrm>
        </p:spPr>
        <p:txBody>
          <a:bodyPr>
            <a:normAutofit/>
          </a:bodyPr>
          <a:lstStyle/>
          <a:p>
            <a:pPr lvl="1"/>
            <a:endParaRPr lang="zh-CN" altLang="en-US" sz="1600" b="1" dirty="0">
              <a:solidFill>
                <a:srgbClr val="002060"/>
              </a:solidFill>
              <a:latin typeface="+mn-ea"/>
              <a:cs typeface="+mj-cs"/>
            </a:endParaRPr>
          </a:p>
          <a:p>
            <a:pPr lvl="1"/>
            <a:endParaRPr lang="zh-CN" altLang="en-US" sz="5600" b="1" dirty="0">
              <a:solidFill>
                <a:srgbClr val="002060"/>
              </a:solidFill>
              <a:latin typeface="+mn-ea"/>
              <a:cs typeface="+mj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 rot="16200000" flipH="1">
            <a:off x="1271327" y="1264114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3"/>
          <p:cNvSpPr txBox="1"/>
          <p:nvPr/>
        </p:nvSpPr>
        <p:spPr>
          <a:xfrm>
            <a:off x="571463" y="1439090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1950</a:t>
            </a:r>
          </a:p>
        </p:txBody>
      </p:sp>
      <p:sp>
        <p:nvSpPr>
          <p:cNvPr id="6" name="文本框 24"/>
          <p:cNvSpPr txBox="1"/>
          <p:nvPr/>
        </p:nvSpPr>
        <p:spPr>
          <a:xfrm>
            <a:off x="1119740" y="1460862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1951</a:t>
            </a:r>
          </a:p>
        </p:txBody>
      </p:sp>
      <p:sp>
        <p:nvSpPr>
          <p:cNvPr id="7" name="文本框 25"/>
          <p:cNvSpPr txBox="1"/>
          <p:nvPr/>
        </p:nvSpPr>
        <p:spPr>
          <a:xfrm>
            <a:off x="2016995" y="1467121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1953</a:t>
            </a:r>
          </a:p>
        </p:txBody>
      </p:sp>
      <p:sp>
        <p:nvSpPr>
          <p:cNvPr id="8" name="文本框 26"/>
          <p:cNvSpPr txBox="1"/>
          <p:nvPr/>
        </p:nvSpPr>
        <p:spPr>
          <a:xfrm>
            <a:off x="2531254" y="1460863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1954</a:t>
            </a:r>
          </a:p>
        </p:txBody>
      </p:sp>
      <p:sp>
        <p:nvSpPr>
          <p:cNvPr id="9" name="文本框 27"/>
          <p:cNvSpPr txBox="1"/>
          <p:nvPr/>
        </p:nvSpPr>
        <p:spPr>
          <a:xfrm>
            <a:off x="3248623" y="1477009"/>
            <a:ext cx="64325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1956</a:t>
            </a:r>
          </a:p>
        </p:txBody>
      </p:sp>
      <p:sp>
        <p:nvSpPr>
          <p:cNvPr id="10" name="文本框 28"/>
          <p:cNvSpPr txBox="1"/>
          <p:nvPr/>
        </p:nvSpPr>
        <p:spPr>
          <a:xfrm>
            <a:off x="3719756" y="1478392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1957</a:t>
            </a:r>
          </a:p>
        </p:txBody>
      </p:sp>
      <p:sp>
        <p:nvSpPr>
          <p:cNvPr id="11" name="文本框 29"/>
          <p:cNvSpPr txBox="1"/>
          <p:nvPr/>
        </p:nvSpPr>
        <p:spPr>
          <a:xfrm>
            <a:off x="4244042" y="1466999"/>
            <a:ext cx="63817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1958</a:t>
            </a:r>
          </a:p>
        </p:txBody>
      </p:sp>
      <p:sp>
        <p:nvSpPr>
          <p:cNvPr id="12" name="文本框 30"/>
          <p:cNvSpPr txBox="1"/>
          <p:nvPr/>
        </p:nvSpPr>
        <p:spPr>
          <a:xfrm>
            <a:off x="6340774" y="1444736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1966</a:t>
            </a:r>
          </a:p>
        </p:txBody>
      </p:sp>
      <p:sp>
        <p:nvSpPr>
          <p:cNvPr id="13" name="文本框 31"/>
          <p:cNvSpPr txBox="1"/>
          <p:nvPr/>
        </p:nvSpPr>
        <p:spPr>
          <a:xfrm>
            <a:off x="8235241" y="1417468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1976</a:t>
            </a:r>
          </a:p>
        </p:txBody>
      </p:sp>
      <p:sp>
        <p:nvSpPr>
          <p:cNvPr id="14" name="文本框 32"/>
          <p:cNvSpPr txBox="1"/>
          <p:nvPr/>
        </p:nvSpPr>
        <p:spPr>
          <a:xfrm>
            <a:off x="9127453" y="1428974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1978</a:t>
            </a:r>
          </a:p>
        </p:txBody>
      </p:sp>
      <p:sp>
        <p:nvSpPr>
          <p:cNvPr id="15" name="文本框 33"/>
          <p:cNvSpPr txBox="1"/>
          <p:nvPr/>
        </p:nvSpPr>
        <p:spPr>
          <a:xfrm>
            <a:off x="11300983" y="1446230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1997</a:t>
            </a:r>
          </a:p>
        </p:txBody>
      </p:sp>
      <p:sp>
        <p:nvSpPr>
          <p:cNvPr id="16" name="文本框 37"/>
          <p:cNvSpPr txBox="1"/>
          <p:nvPr/>
        </p:nvSpPr>
        <p:spPr>
          <a:xfrm>
            <a:off x="217533" y="0"/>
            <a:ext cx="1796196" cy="81253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Arial" pitchFamily="34" charset="0"/>
                <a:ea typeface="微软雅黑" pitchFamily="34" charset="-122"/>
              </a:rPr>
              <a:t>中华人民共和国成立和巩固时期</a:t>
            </a:r>
          </a:p>
        </p:txBody>
      </p:sp>
      <p:sp>
        <p:nvSpPr>
          <p:cNvPr id="17" name="文本框 39"/>
          <p:cNvSpPr txBox="1"/>
          <p:nvPr/>
        </p:nvSpPr>
        <p:spPr>
          <a:xfrm>
            <a:off x="3232839" y="9614"/>
            <a:ext cx="4134465" cy="652486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itchFamily="34" charset="0"/>
                <a:ea typeface="微软雅黑" pitchFamily="34" charset="-122"/>
              </a:rPr>
              <a:t>社会主义道路的探索时期</a:t>
            </a:r>
          </a:p>
        </p:txBody>
      </p:sp>
      <p:sp>
        <p:nvSpPr>
          <p:cNvPr id="18" name="左大括号 17"/>
          <p:cNvSpPr/>
          <p:nvPr/>
        </p:nvSpPr>
        <p:spPr>
          <a:xfrm rot="5400000">
            <a:off x="5034515" y="-2161361"/>
            <a:ext cx="707572" cy="6379032"/>
          </a:xfrm>
          <a:prstGeom prst="leftBrace">
            <a:avLst>
              <a:gd name="adj1" fmla="val 8122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 rot="5400000">
            <a:off x="890907" y="208779"/>
            <a:ext cx="609600" cy="1736725"/>
          </a:xfrm>
          <a:prstGeom prst="leftBrace">
            <a:avLst>
              <a:gd name="adj1" fmla="val 8122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rot="16200000" flipH="1">
            <a:off x="745996" y="1244391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6200000" flipH="1">
            <a:off x="229629" y="121211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16200000" flipH="1">
            <a:off x="2058429" y="1244392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16200000" flipH="1">
            <a:off x="2617827" y="1255150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6200000" flipH="1">
            <a:off x="3478439" y="1222876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6200000" flipH="1">
            <a:off x="3919502" y="1244392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6200000" flipH="1">
            <a:off x="4360566" y="1233634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6200000" flipH="1">
            <a:off x="6490579" y="1255150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8437713" y="126590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6200000" flipH="1">
            <a:off x="9319840" y="1265907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16200000" flipH="1">
            <a:off x="11417582" y="1276665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6200000" flipH="1">
            <a:off x="9934820" y="1289216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2"/>
          <p:cNvSpPr txBox="1"/>
          <p:nvPr/>
        </p:nvSpPr>
        <p:spPr>
          <a:xfrm>
            <a:off x="9806978" y="1430766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1982</a:t>
            </a:r>
          </a:p>
        </p:txBody>
      </p:sp>
      <p:sp>
        <p:nvSpPr>
          <p:cNvPr id="33" name="文本框 24"/>
          <p:cNvSpPr txBox="1"/>
          <p:nvPr/>
        </p:nvSpPr>
        <p:spPr>
          <a:xfrm>
            <a:off x="1587826" y="1460862"/>
            <a:ext cx="5822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1952</a:t>
            </a:r>
          </a:p>
        </p:txBody>
      </p:sp>
      <p:cxnSp>
        <p:nvCxnSpPr>
          <p:cNvPr id="34" name="直接连接符 33"/>
          <p:cNvCxnSpPr/>
          <p:nvPr/>
        </p:nvCxnSpPr>
        <p:spPr>
          <a:xfrm rot="16200000" flipH="1">
            <a:off x="1714314" y="1255151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16200000" flipH="1">
            <a:off x="4904857" y="1200980"/>
            <a:ext cx="276262" cy="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29"/>
          <p:cNvSpPr txBox="1"/>
          <p:nvPr/>
        </p:nvSpPr>
        <p:spPr>
          <a:xfrm>
            <a:off x="4799213" y="1477885"/>
            <a:ext cx="638175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itchFamily="34" charset="0"/>
                <a:ea typeface="微软雅黑" pitchFamily="34" charset="-122"/>
              </a:rPr>
              <a:t>1960</a:t>
            </a: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376518" y="1344706"/>
            <a:ext cx="1181548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左大括号 47"/>
          <p:cNvSpPr/>
          <p:nvPr/>
        </p:nvSpPr>
        <p:spPr>
          <a:xfrm rot="5400000">
            <a:off x="10472284" y="-392563"/>
            <a:ext cx="639443" cy="2699656"/>
          </a:xfrm>
          <a:prstGeom prst="leftBrace">
            <a:avLst>
              <a:gd name="adj1" fmla="val 8122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820785" y="-27940"/>
            <a:ext cx="3344545" cy="84391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Arial" pitchFamily="34" charset="0"/>
                <a:ea typeface="微软雅黑" pitchFamily="34" charset="-122"/>
              </a:rPr>
              <a:t>    </a:t>
            </a:r>
            <a:r>
              <a:rPr lang="zh-CN" altLang="en-US" b="1" dirty="0" smtClean="0">
                <a:latin typeface="Arial" pitchFamily="34" charset="0"/>
                <a:ea typeface="微软雅黑" pitchFamily="34" charset="-122"/>
              </a:rPr>
              <a:t>建设有中国特色的社会主义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</a:rPr>
              <a:t>(</a:t>
            </a:r>
            <a:r>
              <a:rPr lang="zh-CN" altLang="en-US" b="1" dirty="0" smtClean="0">
                <a:latin typeface="Arial" pitchFamily="34" charset="0"/>
                <a:ea typeface="微软雅黑" pitchFamily="34" charset="-122"/>
              </a:rPr>
              <a:t>社会主义现代化建设的新时期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</a:rPr>
              <a:t>)</a:t>
            </a:r>
            <a:endParaRPr lang="zh-CN" altLang="en-US" b="1" dirty="0" smtClean="0"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290772" y="1370937"/>
            <a:ext cx="8349615" cy="23495"/>
          </a:xfrm>
          <a:prstGeom prst="line">
            <a:avLst/>
          </a:prstGeom>
          <a:ln w="1016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0" y="1867535"/>
            <a:ext cx="119672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、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1953-1976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年是我国社会主义道路的探索时期。</a:t>
            </a:r>
          </a:p>
          <a:p>
            <a:pPr lvl="1"/>
            <a:r>
              <a:rPr lang="zh-CN" altLang="en-US" sz="2400" b="1" dirty="0" smtClean="0">
                <a:solidFill>
                  <a:srgbClr val="002060"/>
                </a:solidFill>
                <a:latin typeface="+mn-ea"/>
              </a:rPr>
              <a:t>    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</a:rPr>
              <a:t>工业化起步的探索</a:t>
            </a:r>
            <a:r>
              <a:rPr lang="zh-CN" altLang="en-US" sz="2400" b="1" dirty="0" smtClean="0">
                <a:solidFill>
                  <a:srgbClr val="002060"/>
                </a:solidFill>
                <a:latin typeface="+mn-ea"/>
              </a:rPr>
              <a:t>：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实施了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第一个五年计划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1953-1957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年），我国开始改变工业落后的面貌，向社会主义工业化迈进；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sym typeface="+mn-ea"/>
              </a:rPr>
              <a:t>民主政治的探索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：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1954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年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9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月第一届全国人民代表大会制定了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中华人民共和国宪法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》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，这是我国第一部社会主义类型的宪法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,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也是我国有史以来真正反映人民利益的宪法；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sym typeface="+mn-ea"/>
              </a:rPr>
              <a:t>社会主义制度的探索</a:t>
            </a:r>
            <a:r>
              <a:rPr lang="zh-CN" altLang="en-US" sz="2400" b="1" dirty="0" smtClean="0">
                <a:solidFill>
                  <a:srgbClr val="002060"/>
                </a:solidFill>
                <a:latin typeface="+mn-ea"/>
                <a:sym typeface="+mn-ea"/>
              </a:rPr>
              <a:t>：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三大改造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1953-1956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年）对农业、手工业、资本主义工商业进行了社会主义改造，实现了把生产资料私有制转变为社会主义公有制的任务，从此进入社会主义初级阶段。</a:t>
            </a:r>
            <a:endParaRPr lang="en-US" altLang="zh-CN" sz="2400" b="1" dirty="0" smtClean="0">
              <a:solidFill>
                <a:schemeClr val="bg2">
                  <a:lumMod val="50000"/>
                </a:schemeClr>
              </a:solidFill>
              <a:latin typeface="+mn-ea"/>
              <a:sym typeface="+mn-ea"/>
            </a:endParaRPr>
          </a:p>
          <a:p>
            <a:pPr lvl="1"/>
            <a:r>
              <a:rPr lang="en-US" altLang="zh-CN" sz="2400" b="1" dirty="0" smtClean="0">
                <a:solidFill>
                  <a:srgbClr val="002060"/>
                </a:solidFill>
                <a:latin typeface="+mn-ea"/>
                <a:sym typeface="+mn-ea"/>
              </a:rPr>
              <a:t>  </a:t>
            </a:r>
            <a:r>
              <a:rPr lang="zh-CN" altLang="en-US" sz="2400" b="1" dirty="0" smtClean="0">
                <a:solidFill>
                  <a:srgbClr val="002060"/>
                </a:solidFill>
                <a:latin typeface="+mn-ea"/>
                <a:sym typeface="+mn-ea"/>
              </a:rPr>
              <a:t>  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sym typeface="+mn-ea"/>
              </a:rPr>
              <a:t>建设社会主义的探索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：严重的失误</a:t>
            </a:r>
            <a:r>
              <a:rPr lang="en-US" altLang="zh-CN" sz="2400" b="1" dirty="0" smtClean="0">
                <a:solidFill>
                  <a:srgbClr val="000000"/>
                </a:solidFill>
                <a:latin typeface="+mn-ea"/>
                <a:sym typeface="+mn-ea"/>
              </a:rPr>
              <a:t>——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大跃进”和人民公社化运动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1958-1960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年）；成就有模范人物如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铁人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王进喜、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两弹元勋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邓稼先、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党的好干部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焦裕禄、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节约标兵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雷锋；</a:t>
            </a:r>
            <a:endParaRPr lang="en-US" altLang="zh-CN" sz="2400" b="1" dirty="0" smtClean="0">
              <a:solidFill>
                <a:srgbClr val="FF0000"/>
              </a:solidFill>
              <a:latin typeface="+mn-ea"/>
              <a:sym typeface="+mn-ea"/>
            </a:endParaRPr>
          </a:p>
          <a:p>
            <a:pPr lvl="1"/>
            <a:r>
              <a:rPr lang="zh-CN" altLang="en-US" sz="2400" b="1" dirty="0" smtClean="0">
                <a:solidFill>
                  <a:srgbClr val="002060"/>
                </a:solidFill>
                <a:latin typeface="+mn-ea"/>
                <a:sym typeface="+mn-ea"/>
              </a:rPr>
              <a:t>    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sym typeface="+mn-ea"/>
              </a:rPr>
              <a:t>十年动乱“文化大革命”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（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1966-1976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年），出现了全国大动乱的局面，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先后粉碎了林彪反革命集团和江青反革命集团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+mn-ea"/>
              </a:rPr>
              <a:t>，成功地结束了这场内乱。</a:t>
            </a:r>
            <a:endParaRPr lang="zh-CN" altLang="en-US" sz="2400" b="1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605" y="377825"/>
            <a:ext cx="9986010" cy="6207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21480" y="2348865"/>
            <a:ext cx="1457960" cy="487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”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文革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原因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661275" y="2799715"/>
            <a:ext cx="3723640" cy="24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527550" y="3250565"/>
            <a:ext cx="6383020" cy="2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338955" y="3606165"/>
            <a:ext cx="6383020" cy="2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290695" y="4009390"/>
            <a:ext cx="1116965" cy="1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54220" y="3630295"/>
            <a:ext cx="1203960" cy="487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开始标志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666740" y="3985260"/>
            <a:ext cx="5006975" cy="26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361180" y="4389120"/>
            <a:ext cx="6383020" cy="2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067550" y="4911090"/>
            <a:ext cx="693420" cy="487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口号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613650" y="5444490"/>
            <a:ext cx="3225800" cy="47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147310" y="5408930"/>
            <a:ext cx="693420" cy="487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表现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618480" y="5835650"/>
            <a:ext cx="4959350" cy="2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337685" y="6238875"/>
            <a:ext cx="1994535" cy="2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380480" y="5953760"/>
            <a:ext cx="2225040" cy="487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民主法制遭到践踏</a:t>
            </a:r>
          </a:p>
        </p:txBody>
      </p:sp>
      <p:sp>
        <p:nvSpPr>
          <p:cNvPr id="19" name="矩形 18"/>
          <p:cNvSpPr/>
          <p:nvPr/>
        </p:nvSpPr>
        <p:spPr>
          <a:xfrm>
            <a:off x="11130563" y="6114894"/>
            <a:ext cx="725170" cy="56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4855" y="55880"/>
            <a:ext cx="8569325" cy="6609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81480" y="2671445"/>
            <a:ext cx="2023110" cy="408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uFillTx/>
                <a:latin typeface="Arial" pitchFamily="34" charset="0"/>
                <a:ea typeface="微软雅黑" pitchFamily="34" charset="-122"/>
              </a:rPr>
              <a:t>粉碎林彪反革命集团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219575" y="3039110"/>
            <a:ext cx="3333750" cy="1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403475" y="3461385"/>
            <a:ext cx="466979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131833" y="6117434"/>
            <a:ext cx="725170" cy="56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195" y="78105"/>
            <a:ext cx="9343390" cy="6396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1655" y="4083050"/>
            <a:ext cx="2023110" cy="408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uFillTx/>
                <a:latin typeface="Arial" pitchFamily="34" charset="0"/>
                <a:ea typeface="微软雅黑" pitchFamily="34" charset="-122"/>
              </a:rPr>
              <a:t>粉碎江青反革命集团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2555" y="4474210"/>
            <a:ext cx="839470" cy="408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uFillTx/>
                <a:latin typeface="Arial" pitchFamily="34" charset="0"/>
                <a:ea typeface="微软雅黑" pitchFamily="34" charset="-122"/>
              </a:rPr>
              <a:t>1976</a:t>
            </a:r>
            <a:r>
              <a:rPr lang="zh-CN" altLang="en-US" sz="1600" b="1" dirty="0" smtClean="0">
                <a:solidFill>
                  <a:srgbClr val="FF0000"/>
                </a:solidFill>
                <a:uFillTx/>
                <a:latin typeface="Arial" pitchFamily="34" charset="0"/>
                <a:ea typeface="微软雅黑" pitchFamily="34" charset="-122"/>
              </a:rPr>
              <a:t>年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259965" y="4865370"/>
            <a:ext cx="4048125" cy="342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740535" y="5239385"/>
            <a:ext cx="4567555" cy="59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672590" y="5621655"/>
            <a:ext cx="4048125" cy="342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形标注 7"/>
          <p:cNvSpPr/>
          <p:nvPr/>
        </p:nvSpPr>
        <p:spPr>
          <a:xfrm>
            <a:off x="5253355" y="3147060"/>
            <a:ext cx="2194560" cy="1224280"/>
          </a:xfrm>
          <a:prstGeom prst="wedgeEllipse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16855" y="3530600"/>
            <a:ext cx="200533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文革结束的标志</a:t>
            </a:r>
          </a:p>
        </p:txBody>
      </p:sp>
      <p:sp>
        <p:nvSpPr>
          <p:cNvPr id="10" name="矩形 9"/>
          <p:cNvSpPr/>
          <p:nvPr/>
        </p:nvSpPr>
        <p:spPr>
          <a:xfrm>
            <a:off x="11017533" y="6014564"/>
            <a:ext cx="725170" cy="56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P34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1142" name="图片 91141" descr="u=640798778,3392477687&amp;fm=8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9175" y="381000"/>
            <a:ext cx="2311400" cy="315214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1144" name="图片 91143" descr="1122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55" y="381318"/>
            <a:ext cx="2520950" cy="30972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1143" name="图片 91142" descr="20090930141329_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060" y="380048"/>
            <a:ext cx="2376488" cy="3095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9895" y="403225"/>
            <a:ext cx="2288540" cy="2955925"/>
          </a:xfrm>
          <a:prstGeom prst="rect">
            <a:avLst/>
          </a:prstGeom>
        </p:spPr>
      </p:pic>
      <p:sp>
        <p:nvSpPr>
          <p:cNvPr id="91147" name="文本框 91146"/>
          <p:cNvSpPr txBox="1"/>
          <p:nvPr/>
        </p:nvSpPr>
        <p:spPr>
          <a:xfrm>
            <a:off x="866140" y="3544570"/>
            <a:ext cx="1661160" cy="944880"/>
          </a:xfrm>
          <a:prstGeom prst="rect">
            <a:avLst/>
          </a:prstGeom>
          <a:solidFill>
            <a:srgbClr val="2D1DF9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latin typeface="Arial Black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王进喜</a:t>
            </a:r>
          </a:p>
          <a:p>
            <a:pPr lvl="0"/>
            <a:r>
              <a:rPr lang="zh-CN" altLang="en-US" sz="2800" b="1" dirty="0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   铁人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76980" y="3580130"/>
            <a:ext cx="1661160" cy="982345"/>
          </a:xfrm>
          <a:prstGeom prst="rect">
            <a:avLst/>
          </a:prstGeom>
          <a:solidFill>
            <a:srgbClr val="2D1DF9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latin typeface="Arial Black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邓稼先   两弹元勋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7770" y="3524885"/>
            <a:ext cx="2538730" cy="944880"/>
          </a:xfrm>
          <a:prstGeom prst="rect">
            <a:avLst/>
          </a:prstGeom>
          <a:solidFill>
            <a:srgbClr val="2D1DF9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 dirty="0">
                <a:latin typeface="Arial Black" pitchFamily="34" charset="0"/>
                <a:ea typeface="宋体" pitchFamily="2" charset="-122"/>
              </a:rPr>
              <a:t>        </a:t>
            </a:r>
            <a:r>
              <a:rPr lang="zh-CN" altLang="en-US" sz="2800" b="1" dirty="0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焦裕禄</a:t>
            </a:r>
          </a:p>
          <a:p>
            <a:pPr lvl="0"/>
            <a:r>
              <a:rPr lang="zh-CN" altLang="en-US" sz="2800" b="1" dirty="0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   党的好干部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65640" y="3488690"/>
            <a:ext cx="2026920" cy="982345"/>
          </a:xfrm>
          <a:prstGeom prst="rect">
            <a:avLst/>
          </a:prstGeom>
          <a:solidFill>
            <a:srgbClr val="2D1DF9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latin typeface="Arial Black" pitchFamily="34" charset="0"/>
                <a:ea typeface="宋体" pitchFamily="2" charset="-122"/>
              </a:rPr>
              <a:t>      </a:t>
            </a:r>
            <a:r>
              <a:rPr lang="zh-CN" altLang="en-US" sz="2800" b="1" dirty="0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雷锋  </a:t>
            </a:r>
          </a:p>
          <a:p>
            <a:pPr lvl="0"/>
            <a:r>
              <a:rPr lang="zh-CN" altLang="en-US" sz="2800" b="1" dirty="0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 节约标兵</a:t>
            </a:r>
          </a:p>
        </p:txBody>
      </p:sp>
      <p:pic>
        <p:nvPicPr>
          <p:cNvPr id="14340" name="Picture 4" descr="1">
            <a:hlinkClick r:id="rId6" action="ppaction://hlinksldjump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145395" y="5541010"/>
            <a:ext cx="153352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单元图示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072640" y="1021715"/>
            <a:ext cx="357505" cy="4660265"/>
          </a:xfrm>
          <a:prstGeom prst="lef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47290" y="1021715"/>
            <a:ext cx="5333511" cy="6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uFillTx/>
                <a:latin typeface="黑体" charset="0"/>
                <a:ea typeface="黑体" charset="0"/>
                <a:hlinkClick r:id="rId2" action="ppaction://hlinksldjump"/>
              </a:rPr>
              <a:t>开国大典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（</a:t>
            </a:r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1949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年</a:t>
            </a:r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10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月</a:t>
            </a:r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1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日）</a:t>
            </a:r>
            <a:endParaRPr lang="en-US" altLang="zh-CN" sz="3200" b="1" dirty="0" smtClean="0">
              <a:solidFill>
                <a:schemeClr val="bg2">
                  <a:lumMod val="50000"/>
                </a:schemeClr>
              </a:solidFill>
              <a:latin typeface="黑体" charset="0"/>
              <a:ea typeface="黑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5235" y="2705735"/>
            <a:ext cx="5123518" cy="6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uFillTx/>
                <a:latin typeface="黑体" charset="0"/>
                <a:ea typeface="黑体" charset="0"/>
                <a:hlinkClick r:id="rId3" action="ppaction://hlinksldjump"/>
              </a:rPr>
              <a:t>西藏和平解放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（</a:t>
            </a:r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_</a:t>
            </a:r>
            <a:r>
              <a:rPr lang="en-US" altLang="zh-CN" sz="3200" b="1" u="sng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1951_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年）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23490" y="4720590"/>
            <a:ext cx="4903907" cy="6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u="sng" dirty="0" smtClean="0">
                <a:solidFill>
                  <a:srgbClr val="0070C0"/>
                </a:solidFill>
                <a:uFillTx/>
                <a:latin typeface="黑体" charset="0"/>
                <a:ea typeface="黑体" charset="0"/>
                <a:hlinkClick r:id="rId4" action="ppaction://hlinksldjump"/>
              </a:rPr>
              <a:t>土地改革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（</a:t>
            </a:r>
            <a:r>
              <a:rPr lang="en-US" altLang="zh-CN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195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0-1952</a:t>
            </a: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年）</a:t>
            </a:r>
          </a:p>
        </p:txBody>
      </p:sp>
      <p:sp>
        <p:nvSpPr>
          <p:cNvPr id="8" name="右大括号 7"/>
          <p:cNvSpPr/>
          <p:nvPr/>
        </p:nvSpPr>
        <p:spPr>
          <a:xfrm>
            <a:off x="7634605" y="2926715"/>
            <a:ext cx="356870" cy="2533650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7533005" y="1327785"/>
            <a:ext cx="117348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774430" y="868045"/>
            <a:ext cx="2934970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宣告了中华人民共和国的成立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19110" y="3886835"/>
            <a:ext cx="3886835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黑体" charset="0"/>
                <a:ea typeface="黑体" charset="0"/>
              </a:rPr>
              <a:t>巩固了新生的人民政权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9696" y="1056005"/>
            <a:ext cx="744819" cy="47602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中华人民共和国的成立和巩固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665" y="939015"/>
            <a:ext cx="11219927" cy="6134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</a:rPr>
              <a:t>1</a:t>
            </a:r>
            <a:r>
              <a:rPr sz="3200" b="1" dirty="0" smtClean="0">
                <a:solidFill>
                  <a:srgbClr val="000000"/>
                </a:solidFill>
              </a:rPr>
              <a:t>、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1950</a:t>
            </a:r>
            <a:r>
              <a:rPr sz="3200" b="1" dirty="0">
                <a:solidFill>
                  <a:srgbClr val="000000"/>
                </a:solidFill>
              </a:rPr>
              <a:t>年毛泽东作诗《浣溪沙·和柳亚子先生》：</a:t>
            </a:r>
            <a:r>
              <a:rPr lang="en-US" altLang="zh-CN" sz="3200" b="1" dirty="0">
                <a:solidFill>
                  <a:srgbClr val="000000"/>
                </a:solidFill>
              </a:rPr>
              <a:t>“</a:t>
            </a:r>
            <a:r>
              <a:rPr sz="3200" b="1" dirty="0">
                <a:solidFill>
                  <a:srgbClr val="000000"/>
                </a:solidFill>
              </a:rPr>
              <a:t>长夜难明赤县天，百年魔怪舞翩跹，人民五亿不团圆。一唱雄鸡天下白，万方乐奏有于阗，诗人兴会更无前。</a:t>
            </a:r>
            <a:r>
              <a:rPr lang="en-US" altLang="zh-CN" sz="3200" b="1" dirty="0">
                <a:solidFill>
                  <a:srgbClr val="000000"/>
                </a:solidFill>
              </a:rPr>
              <a:t>”</a:t>
            </a:r>
            <a:r>
              <a:rPr sz="3200" b="1" dirty="0">
                <a:solidFill>
                  <a:srgbClr val="000000"/>
                </a:solidFill>
              </a:rPr>
              <a:t>诗中的</a:t>
            </a:r>
            <a:r>
              <a:rPr lang="en-US" altLang="zh-CN" sz="3200" b="1" dirty="0">
                <a:solidFill>
                  <a:srgbClr val="000000"/>
                </a:solidFill>
              </a:rPr>
              <a:t>“</a:t>
            </a:r>
            <a:r>
              <a:rPr sz="3200" b="1" dirty="0">
                <a:solidFill>
                  <a:srgbClr val="000000"/>
                </a:solidFill>
              </a:rPr>
              <a:t>一唱雄鸡天下白</a:t>
            </a:r>
            <a:r>
              <a:rPr lang="en-US" altLang="zh-CN" sz="3200" b="1" dirty="0">
                <a:solidFill>
                  <a:srgbClr val="000000"/>
                </a:solidFill>
              </a:rPr>
              <a:t>”</a:t>
            </a:r>
            <a:r>
              <a:rPr sz="3200" b="1" dirty="0">
                <a:solidFill>
                  <a:srgbClr val="000000"/>
                </a:solidFill>
              </a:rPr>
              <a:t>指的是（          ）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</a:rPr>
              <a:t>A.</a:t>
            </a:r>
            <a:r>
              <a:rPr sz="3200" b="1" dirty="0">
                <a:solidFill>
                  <a:srgbClr val="000000"/>
                </a:solidFill>
              </a:rPr>
              <a:t>辛亥革命推翻清朝统治            </a:t>
            </a:r>
            <a:r>
              <a:rPr lang="en-US" altLang="zh-CN" sz="3200" b="1" dirty="0">
                <a:solidFill>
                  <a:srgbClr val="000000"/>
                </a:solidFill>
              </a:rPr>
              <a:t>B.</a:t>
            </a:r>
            <a:r>
              <a:rPr sz="3200" b="1" dirty="0">
                <a:solidFill>
                  <a:srgbClr val="000000"/>
                </a:solidFill>
              </a:rPr>
              <a:t>国民大革命打垮北洋军阀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</a:rPr>
              <a:t>C.</a:t>
            </a:r>
            <a:r>
              <a:rPr sz="3200" b="1" dirty="0">
                <a:solidFill>
                  <a:srgbClr val="000000"/>
                </a:solidFill>
              </a:rPr>
              <a:t>中国的抗日战争取得胜利        </a:t>
            </a:r>
            <a:r>
              <a:rPr lang="en-US" altLang="zh-CN" sz="3200" b="1" dirty="0">
                <a:solidFill>
                  <a:srgbClr val="000000"/>
                </a:solidFill>
              </a:rPr>
              <a:t>D.</a:t>
            </a:r>
            <a:r>
              <a:rPr sz="3200" b="1" dirty="0">
                <a:solidFill>
                  <a:srgbClr val="000000"/>
                </a:solidFill>
              </a:rPr>
              <a:t>中华人民共和国的成立</a:t>
            </a:r>
          </a:p>
          <a:p>
            <a:pPr marL="0" indent="0">
              <a:buNone/>
            </a:pPr>
            <a:endParaRPr sz="3200" dirty="0">
              <a:sym typeface="+mn-ea"/>
            </a:endParaRPr>
          </a:p>
        </p:txBody>
      </p:sp>
      <p:sp>
        <p:nvSpPr>
          <p:cNvPr id="104489" name="WordArt 41"/>
          <p:cNvSpPr>
            <a:spLocks noChangeArrowheads="1" noChangeShapeType="1" noTextEdit="1"/>
          </p:cNvSpPr>
          <p:nvPr/>
        </p:nvSpPr>
        <p:spPr bwMode="auto">
          <a:xfrm>
            <a:off x="2625239" y="2465742"/>
            <a:ext cx="52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D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</a:rPr>
              <a:t>2</a:t>
            </a:r>
            <a:r>
              <a:rPr sz="3200" b="1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en-US" altLang="zh-CN" sz="3200" b="1" dirty="0" smtClean="0">
                <a:solidFill>
                  <a:srgbClr val="000000"/>
                </a:solidFill>
                <a:latin typeface="+mn-ea"/>
              </a:rPr>
              <a:t>20</a:t>
            </a:r>
            <a:r>
              <a:rPr sz="3200" b="1" dirty="0" smtClean="0">
                <a:solidFill>
                  <a:srgbClr val="000000"/>
                </a:solidFill>
                <a:latin typeface="+mn-ea"/>
              </a:rPr>
              <a:t>世纪以来，中华民族经历了伟大的三个三十年的探索和实践。在九十年的历史进程中，中国人民在</a:t>
            </a:r>
            <a:r>
              <a:rPr lang="en-US" altLang="zh-CN" sz="3200" b="1" dirty="0" smtClean="0">
                <a:solidFill>
                  <a:srgbClr val="000000"/>
                </a:solidFill>
                <a:latin typeface="+mn-ea"/>
              </a:rPr>
              <a:t>1949</a:t>
            </a:r>
            <a:r>
              <a:rPr sz="3200" b="1" dirty="0" smtClean="0">
                <a:solidFill>
                  <a:srgbClr val="000000"/>
                </a:solidFill>
                <a:latin typeface="+mn-ea"/>
              </a:rPr>
              <a:t>年谱写的历史乐章的主题是（          ）</a:t>
            </a: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A.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民族觉醒         </a:t>
            </a: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B.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民族独立 </a:t>
            </a:r>
            <a:endParaRPr lang="en-US" sz="3200" b="1" dirty="0" smtClean="0">
              <a:solidFill>
                <a:srgbClr val="000000"/>
              </a:solidFill>
              <a:latin typeface="+mn-ea"/>
              <a:sym typeface="+mn-ea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C.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民族崛起         </a:t>
            </a:r>
            <a:r>
              <a:rPr lang="en-US" altLang="zh-CN" sz="3200" b="1" dirty="0" smtClean="0">
                <a:solidFill>
                  <a:srgbClr val="000000"/>
                </a:solidFill>
                <a:latin typeface="+mn-ea"/>
                <a:sym typeface="+mn-ea"/>
              </a:rPr>
              <a:t>D.</a:t>
            </a:r>
            <a:r>
              <a:rPr sz="3200" b="1" dirty="0" smtClean="0">
                <a:solidFill>
                  <a:srgbClr val="000000"/>
                </a:solidFill>
                <a:latin typeface="+mn-ea"/>
                <a:sym typeface="+mn-ea"/>
              </a:rPr>
              <a:t>民族奋进</a:t>
            </a:r>
          </a:p>
          <a:p>
            <a:endParaRPr lang="zh-CN" altLang="en-US" dirty="0"/>
          </a:p>
        </p:txBody>
      </p:sp>
      <p:sp>
        <p:nvSpPr>
          <p:cNvPr id="4" name="WordArt 41"/>
          <p:cNvSpPr>
            <a:spLocks noChangeArrowheads="1" noChangeShapeType="1" noTextEdit="1"/>
          </p:cNvSpPr>
          <p:nvPr/>
        </p:nvSpPr>
        <p:spPr bwMode="auto">
          <a:xfrm>
            <a:off x="5094870" y="2164990"/>
            <a:ext cx="52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B</a:t>
            </a:r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auto">
          <a:xfrm>
            <a:off x="5821119" y="2932467"/>
            <a:ext cx="1300443" cy="60134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1574" y="1048945"/>
            <a:ext cx="10954385" cy="6315075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000000"/>
                </a:solidFill>
              </a:rPr>
              <a:t>3</a:t>
            </a:r>
            <a:r>
              <a:rPr sz="3200" b="1" dirty="0" smtClean="0">
                <a:solidFill>
                  <a:srgbClr val="000000"/>
                </a:solidFill>
              </a:rPr>
              <a:t>、中华人民共和国的成立是中国现代史上的伟大事件</a:t>
            </a:r>
            <a:r>
              <a:rPr sz="3200" b="1" dirty="0">
                <a:solidFill>
                  <a:srgbClr val="000000"/>
                </a:solidFill>
              </a:rPr>
              <a:t>，也是</a:t>
            </a:r>
            <a:r>
              <a:rPr lang="en-US" altLang="zh-CN" sz="3200" b="1" dirty="0">
                <a:solidFill>
                  <a:srgbClr val="000000"/>
                </a:solidFill>
              </a:rPr>
              <a:t>20</a:t>
            </a:r>
            <a:r>
              <a:rPr sz="3200" b="1" dirty="0">
                <a:solidFill>
                  <a:srgbClr val="000000"/>
                </a:solidFill>
              </a:rPr>
              <a:t>世纪世界上的伟大事件之一，其国际意义不包括（           ）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sym typeface="+mn-ea"/>
              </a:rPr>
              <a:t>A.</a:t>
            </a:r>
            <a:r>
              <a:rPr sz="3200" b="1" dirty="0">
                <a:solidFill>
                  <a:srgbClr val="000000"/>
                </a:solidFill>
                <a:sym typeface="+mn-ea"/>
              </a:rPr>
              <a:t>标志着新民主主义革命的胜利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sym typeface="+mn-ea"/>
              </a:rPr>
              <a:t>B.</a:t>
            </a:r>
            <a:r>
              <a:rPr sz="3200" b="1" dirty="0">
                <a:solidFill>
                  <a:srgbClr val="000000"/>
                </a:solidFill>
                <a:sym typeface="+mn-ea"/>
              </a:rPr>
              <a:t>沉重地打击了帝国主义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sym typeface="+mn-ea"/>
              </a:rPr>
              <a:t>C.</a:t>
            </a:r>
            <a:r>
              <a:rPr sz="3200" b="1" dirty="0">
                <a:solidFill>
                  <a:srgbClr val="000000"/>
                </a:solidFill>
                <a:sym typeface="+mn-ea"/>
              </a:rPr>
              <a:t>壮大了社会主义力量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sym typeface="+mn-ea"/>
              </a:rPr>
              <a:t>D.</a:t>
            </a:r>
            <a:r>
              <a:rPr sz="3200" b="1" dirty="0">
                <a:solidFill>
                  <a:srgbClr val="000000"/>
                </a:solidFill>
                <a:sym typeface="+mn-ea"/>
              </a:rPr>
              <a:t>鼓舞了殖民地、半殖民地人民争取解放的斗争</a:t>
            </a:r>
          </a:p>
          <a:p>
            <a:pPr marL="0" indent="0">
              <a:buNone/>
            </a:pPr>
            <a:endParaRPr sz="3200" b="1" dirty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5" name="WordArt 41"/>
          <p:cNvSpPr>
            <a:spLocks noChangeArrowheads="1" noChangeShapeType="1" noTextEdit="1"/>
          </p:cNvSpPr>
          <p:nvPr/>
        </p:nvSpPr>
        <p:spPr bwMode="auto">
          <a:xfrm>
            <a:off x="10031880" y="1645808"/>
            <a:ext cx="52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A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" name="Oval 41"/>
          <p:cNvSpPr>
            <a:spLocks noChangeArrowheads="1"/>
          </p:cNvSpPr>
          <p:nvPr/>
        </p:nvSpPr>
        <p:spPr bwMode="auto">
          <a:xfrm>
            <a:off x="6641241" y="1610323"/>
            <a:ext cx="1617345" cy="60134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25565" y="2205990"/>
            <a:ext cx="16129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国内意义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45756"/>
  <p:tag name="MH_LIBRARY" val="CONTENTS"/>
  <p:tag name="MH_TYPE" val="OTHERS"/>
  <p:tag name="ID" val="5458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45756"/>
  <p:tag name="MH_LIBRARY" val="CONTENTS"/>
  <p:tag name="MH_TYPE" val="OTHERS"/>
  <p:tag name="ID" val="5458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52641"/>
  <p:tag name="MH_LIBRARY" val="GRAPHIC"/>
  <p:tag name="MH_ORDER" val="Rectangle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52641"/>
  <p:tag name="MH_LIBRARY" val="GRAPHIC"/>
  <p:tag name="MH_ORDER" val="Shape"/>
  <p:tag name="KSO_WM_TAG_VERSION" val="1.0"/>
  <p:tag name="KSO_WM_BEAUTIFY_FLAG" val="#wm#"/>
  <p:tag name="KSO_WM_UNIT_TYPE" val="i"/>
  <p:tag name="KSO_WM_UNIT_ID" val="279*i*1"/>
  <p:tag name="KSO_WM_TEMPLATE_CATEGORY" val="custom"/>
  <p:tag name="KSO_WM_TEMPLATE_INDEX" val="1601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52641"/>
  <p:tag name="MH_LIBRARY" val="GRAPHIC"/>
  <p:tag name="MH_ORDER" val="Shape"/>
  <p:tag name="KSO_WM_UNIT_INDEX" val="4"/>
  <p:tag name="KSO_WM_UNIT_CLEAR" val="1"/>
  <p:tag name="KSO_WM_UNIT_LAYERLEVEL" val="1"/>
  <p:tag name="KSO_WM_UNIT_VALUE" val="0"/>
  <p:tag name="KSO_WM_UNIT_ISCONTENTSTITLE" val="0"/>
  <p:tag name="KSO_WM_UNIT_HIGHLIGHT" val="0"/>
  <p:tag name="KSO_WM_UNIT_COMPATIBLE" val="0"/>
  <p:tag name="KSO_WM_TAG_VERSION" val="1.0"/>
  <p:tag name="KSO_WM_BEAUTIFY_FLAG" val="#wm#"/>
  <p:tag name="KSO_WM_UNIT_TYPE" val="i"/>
  <p:tag name="KSO_WM_UNIT_ID" val="279*i*2"/>
  <p:tag name="KSO_WM_TEMPLATE_CATEGORY" val="custom"/>
  <p:tag name="KSO_WM_TEMPLATE_INDEX" val="1601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52641"/>
  <p:tag name="MH_LIBRARY" val="GRAPHIC"/>
  <p:tag name="MH_ORDER" val="Shape"/>
  <p:tag name="KSO_WM_TAG_VERSION" val="1.0"/>
  <p:tag name="KSO_WM_BEAUTIFY_FLAG" val="#wm#"/>
  <p:tag name="KSO_WM_UNIT_TYPE" val="i"/>
  <p:tag name="KSO_WM_UNIT_ID" val="279*i*3"/>
  <p:tag name="KSO_WM_TEMPLATE_CATEGORY" val="custom"/>
  <p:tag name="KSO_WM_TEMPLATE_INDEX" val="160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52641"/>
  <p:tag name="MH_LIBRARY" val="GRAPHIC"/>
  <p:tag name="MH_ORDER" val="Shape"/>
  <p:tag name="KSO_WM_TAG_VERSION" val="1.0"/>
  <p:tag name="KSO_WM_BEAUTIFY_FLAG" val="#wm#"/>
  <p:tag name="KSO_WM_UNIT_TYPE" val="i"/>
  <p:tag name="KSO_WM_UNIT_ID" val="279*i*4"/>
  <p:tag name="KSO_WM_TEMPLATE_CATEGORY" val="custom"/>
  <p:tag name="KSO_WM_TEMPLATE_INDEX" val="160137"/>
</p:tagLst>
</file>

<file path=ppt/theme/theme1.xml><?xml version="1.0" encoding="utf-8"?>
<a:theme xmlns:a="http://schemas.openxmlformats.org/drawingml/2006/main" name="A000120140530A99PPBG">
  <a:themeElements>
    <a:clrScheme name="abc">
      <a:dk1>
        <a:srgbClr val="4D4D4D"/>
      </a:dk1>
      <a:lt1>
        <a:srgbClr val="FFFFFF"/>
      </a:lt1>
      <a:dk2>
        <a:srgbClr val="FFFFFF"/>
      </a:dk2>
      <a:lt2>
        <a:srgbClr val="4D4D4D"/>
      </a:lt2>
      <a:accent1>
        <a:srgbClr val="946A7D"/>
      </a:accent1>
      <a:accent2>
        <a:srgbClr val="B99179"/>
      </a:accent2>
      <a:accent3>
        <a:srgbClr val="9994A6"/>
      </a:accent3>
      <a:accent4>
        <a:srgbClr val="898CC1"/>
      </a:accent4>
      <a:accent5>
        <a:srgbClr val="626FCC"/>
      </a:accent5>
      <a:accent6>
        <a:srgbClr val="4DA98A"/>
      </a:accent6>
      <a:hlink>
        <a:srgbClr val="00AEF0"/>
      </a:hlink>
      <a:folHlink>
        <a:srgbClr val="AFB2B4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2385</Words>
  <Application>WPS 演示</Application>
  <PresentationFormat>自定义</PresentationFormat>
  <Paragraphs>487</Paragraphs>
  <Slides>53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A000120140530A99PPBG</vt:lpstr>
      <vt:lpstr>八年级下第一、二单元复习</vt:lpstr>
      <vt:lpstr>中国现代史概述</vt:lpstr>
      <vt:lpstr>幻灯片 3</vt:lpstr>
      <vt:lpstr>幻灯片 4</vt:lpstr>
      <vt:lpstr>幻灯片 5</vt:lpstr>
      <vt:lpstr>单元图示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1、</vt:lpstr>
      <vt:lpstr>     2、 下图反映了某时期我国公私经济成分的比例情况，这种情况最早应出现于(            ) </vt:lpstr>
      <vt:lpstr>幻灯片 17</vt:lpstr>
      <vt:lpstr>幻灯片 18</vt:lpstr>
      <vt:lpstr>×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新中国建立后，中国共产党肩负民族复兴重任，领导全国人民向社会主义阶段过渡进行艰难的探索。阅读下列材料，回答问题 </vt:lpstr>
      <vt:lpstr>幻灯片 28</vt:lpstr>
      <vt:lpstr>      请用史实说明，建国以来我们党的第一代和第二代领导集体，在解决农业、农村、农民问题上，对农村生产关系进行过哪几次调整和变革？其结果如何？有什么教训和感悟？请你对我国当前解决“三农”问题，提出几点建议。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根据材料回答以下问题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   如何评价大跃进和人民公社化运动？给我们带来哪些启示？</vt:lpstr>
      <vt:lpstr>幻灯片 50</vt:lpstr>
      <vt:lpstr>幻灯片 51</vt:lpstr>
      <vt:lpstr>幻灯片 52</vt:lpstr>
      <vt:lpstr>幻灯片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zhaoyuan</cp:lastModifiedBy>
  <cp:revision>92</cp:revision>
  <dcterms:created xsi:type="dcterms:W3CDTF">2016-02-19T13:21:00Z</dcterms:created>
  <dcterms:modified xsi:type="dcterms:W3CDTF">2016-03-31T02:27:04Z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