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图片4"/>
          <p:cNvPicPr>
            <a:picLocks noChangeAspect="1"/>
          </p:cNvPicPr>
          <p:nvPr/>
        </p:nvPicPr>
        <p:blipFill>
          <a:blip r:embed="rId1"/>
          <a:srcRect t="24800" r="-266"/>
          <a:stretch>
            <a:fillRect/>
          </a:stretch>
        </p:blipFill>
        <p:spPr>
          <a:xfrm>
            <a:off x="1524000" y="2044700"/>
            <a:ext cx="9144000" cy="4873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7" name="组合 3"/>
          <p:cNvGrpSpPr/>
          <p:nvPr/>
        </p:nvGrpSpPr>
        <p:grpSpPr>
          <a:xfrm>
            <a:off x="2703513" y="1773238"/>
            <a:ext cx="6845300" cy="1323975"/>
            <a:chOff x="2543" y="5052"/>
            <a:chExt cx="9942" cy="1768"/>
          </a:xfrm>
        </p:grpSpPr>
        <p:sp>
          <p:nvSpPr>
            <p:cNvPr id="5" name="椭圆 4"/>
            <p:cNvSpPr/>
            <p:nvPr/>
          </p:nvSpPr>
          <p:spPr>
            <a:xfrm>
              <a:off x="3025" y="5419"/>
              <a:ext cx="1755" cy="14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3" y="5052"/>
              <a:ext cx="9942" cy="17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sz="6600" b="1" kern="1200" cap="all" spc="0" normalizeH="0" baseline="0" noProof="1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15</a:t>
              </a:r>
              <a:r>
                <a:rPr kumimoji="0" lang="en-US" altLang="zh-CN" sz="5900" b="1" kern="1200" cap="all" spc="0" normalizeH="0" baseline="0" noProof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zh-CN" altLang="en-US" sz="8000" b="1" kern="1200" cap="all" spc="0" normalizeH="0" baseline="0" noProof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搭船的鸟</a:t>
              </a:r>
              <a:endParaRPr kumimoji="0" lang="zh-CN" altLang="en-US" sz="8000" b="1" kern="1200" cap="all" spc="0" normalizeH="0" baseline="0" noProof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28" name="文本框 99"/>
          <p:cNvSpPr txBox="1"/>
          <p:nvPr/>
        </p:nvSpPr>
        <p:spPr>
          <a:xfrm>
            <a:off x="3398838" y="4371975"/>
            <a:ext cx="6365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南京市生态科技岛小学  </a:t>
            </a:r>
            <a:r>
              <a:rPr lang="zh-CN" sz="28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季学琴</a:t>
            </a:r>
            <a:r>
              <a:rPr lang="en-US" altLang="zh-CN" sz="28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1F2DA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9" name="文本框 99"/>
          <p:cNvSpPr txBox="1"/>
          <p:nvPr/>
        </p:nvSpPr>
        <p:spPr>
          <a:xfrm>
            <a:off x="5457825" y="3097213"/>
            <a:ext cx="26431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（第二课时）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  </a:t>
            </a:r>
            <a:endParaRPr lang="en-US" altLang="zh-CN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4" descr="f5c988c45e7f8d30f7537f7a994fc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4788" y="5321300"/>
            <a:ext cx="4446587" cy="139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Box 2"/>
          <p:cNvSpPr txBox="1"/>
          <p:nvPr/>
        </p:nvSpPr>
        <p:spPr>
          <a:xfrm>
            <a:off x="1981200" y="1268413"/>
            <a:ext cx="8167688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它什么时候飞来的呢？它静悄悄地停在船头不知有多久了。它站在那里做什么呢？难道它要和我们一起坐船到外祖父家里去吗？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40" name="TextBox 2"/>
          <p:cNvSpPr txBox="1"/>
          <p:nvPr/>
        </p:nvSpPr>
        <p:spPr>
          <a:xfrm>
            <a:off x="1981200" y="733425"/>
            <a:ext cx="822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我正想着，它一下子冲进水里，不见了。可是，没一会儿，它飞起来了，红色的长嘴衔着一条小鱼。它站在船头，一口把小鱼吞了下去。 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9038" y="733425"/>
            <a:ext cx="6937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96313" y="134302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45200" y="194945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衔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6975" y="256540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88250" y="255587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吞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16625" y="730250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一下子</a:t>
            </a:r>
            <a:endParaRPr lang="zh-CN" altLang="en-US" sz="4000" b="1" dirty="0">
              <a:solidFill>
                <a:srgbClr val="1F2DA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200" y="1346200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一会儿</a:t>
            </a:r>
            <a:endParaRPr lang="zh-CN" altLang="en-US" sz="4000" b="1" dirty="0">
              <a:solidFill>
                <a:srgbClr val="1F2DA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8088" y="2554288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一口</a:t>
            </a:r>
            <a:endParaRPr lang="zh-CN" altLang="en-US" sz="4000" b="1" dirty="0">
              <a:solidFill>
                <a:srgbClr val="1F2DA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87600" y="3213100"/>
            <a:ext cx="2287588" cy="1654175"/>
            <a:chOff x="2663" y="3023"/>
            <a:chExt cx="3402" cy="276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63" y="3023"/>
              <a:ext cx="3402" cy="2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89" name="TextBox 12"/>
            <p:cNvSpPr txBox="1"/>
            <p:nvPr/>
          </p:nvSpPr>
          <p:spPr>
            <a:xfrm>
              <a:off x="2860" y="4726"/>
              <a:ext cx="797" cy="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冲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76800" y="3213100"/>
            <a:ext cx="2438400" cy="1671638"/>
            <a:chOff x="7993" y="2925"/>
            <a:chExt cx="4536" cy="284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rcRect r="42" b="5201"/>
            <a:stretch>
              <a:fillRect/>
            </a:stretch>
          </p:blipFill>
          <p:spPr>
            <a:xfrm>
              <a:off x="7993" y="2925"/>
              <a:ext cx="4536" cy="2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87" name="TextBox 14"/>
            <p:cNvSpPr txBox="1"/>
            <p:nvPr/>
          </p:nvSpPr>
          <p:spPr>
            <a:xfrm>
              <a:off x="8277" y="4613"/>
              <a:ext cx="937" cy="9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飞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39038" y="3213100"/>
            <a:ext cx="2271712" cy="1715069"/>
            <a:chOff x="283" y="6125"/>
            <a:chExt cx="4649" cy="301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" y="6125"/>
              <a:ext cx="4649" cy="2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85" name="矩形 15"/>
            <p:cNvSpPr/>
            <p:nvPr/>
          </p:nvSpPr>
          <p:spPr>
            <a:xfrm>
              <a:off x="3778" y="8113"/>
              <a:ext cx="940" cy="102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衔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35213" y="4867275"/>
            <a:ext cx="2339975" cy="1749425"/>
            <a:chOff x="5385" y="6198"/>
            <a:chExt cx="4309" cy="306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rcRect l="23347" t="29000" r="8559" b="12160"/>
            <a:stretch>
              <a:fillRect/>
            </a:stretch>
          </p:blipFill>
          <p:spPr>
            <a:xfrm flipH="1">
              <a:off x="5385" y="6198"/>
              <a:ext cx="4309" cy="3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83" name="矩形 16"/>
            <p:cNvSpPr/>
            <p:nvPr/>
          </p:nvSpPr>
          <p:spPr>
            <a:xfrm>
              <a:off x="8493" y="8220"/>
              <a:ext cx="940" cy="102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站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40300" y="4867275"/>
            <a:ext cx="2374900" cy="1747273"/>
            <a:chOff x="9925" y="6114"/>
            <a:chExt cx="3985" cy="309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9925" y="6114"/>
              <a:ext cx="3985" cy="3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81" name="矩形 17"/>
            <p:cNvSpPr/>
            <p:nvPr/>
          </p:nvSpPr>
          <p:spPr>
            <a:xfrm>
              <a:off x="12769" y="8175"/>
              <a:ext cx="887" cy="103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吞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Box 2"/>
          <p:cNvSpPr txBox="1"/>
          <p:nvPr/>
        </p:nvSpPr>
        <p:spPr>
          <a:xfrm>
            <a:off x="1981200" y="733425"/>
            <a:ext cx="822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我正想着，它</a:t>
            </a:r>
            <a:r>
              <a:rPr lang="zh-CN" altLang="en-US" sz="4000" b="1" dirty="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进水里，不见了。可是，</a:t>
            </a:r>
            <a:r>
              <a:rPr lang="zh-CN" altLang="en-US" sz="4000" b="1" dirty="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没一会儿，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起来了，红色的长嘴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衔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着一条小鱼。它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在船头，</a:t>
            </a:r>
            <a:r>
              <a:rPr lang="zh-CN" altLang="en-US" sz="4000" b="1" dirty="0">
                <a:solidFill>
                  <a:srgbClr val="D9D9D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一口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把小鱼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吞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了下去。 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891" name="组合 19"/>
          <p:cNvGrpSpPr/>
          <p:nvPr/>
        </p:nvGrpSpPr>
        <p:grpSpPr>
          <a:xfrm>
            <a:off x="2387600" y="3213100"/>
            <a:ext cx="2287588" cy="1654175"/>
            <a:chOff x="2663" y="3023"/>
            <a:chExt cx="3402" cy="276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63" y="3023"/>
              <a:ext cx="3402" cy="2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905" name="TextBox 12"/>
            <p:cNvSpPr txBox="1"/>
            <p:nvPr/>
          </p:nvSpPr>
          <p:spPr>
            <a:xfrm>
              <a:off x="2860" y="4726"/>
              <a:ext cx="797" cy="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冲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7892" name="组合 22"/>
          <p:cNvGrpSpPr/>
          <p:nvPr/>
        </p:nvGrpSpPr>
        <p:grpSpPr>
          <a:xfrm>
            <a:off x="4876800" y="3213100"/>
            <a:ext cx="2438400" cy="1671638"/>
            <a:chOff x="7993" y="2925"/>
            <a:chExt cx="4536" cy="284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rcRect r="42" b="5201"/>
            <a:stretch>
              <a:fillRect/>
            </a:stretch>
          </p:blipFill>
          <p:spPr>
            <a:xfrm>
              <a:off x="7993" y="2925"/>
              <a:ext cx="4536" cy="2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903" name="TextBox 14"/>
            <p:cNvSpPr txBox="1"/>
            <p:nvPr/>
          </p:nvSpPr>
          <p:spPr>
            <a:xfrm>
              <a:off x="8277" y="4613"/>
              <a:ext cx="937" cy="9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飞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7893" name="组合 25"/>
          <p:cNvGrpSpPr/>
          <p:nvPr/>
        </p:nvGrpSpPr>
        <p:grpSpPr>
          <a:xfrm>
            <a:off x="7539038" y="3213100"/>
            <a:ext cx="2271712" cy="1715069"/>
            <a:chOff x="283" y="6125"/>
            <a:chExt cx="4649" cy="3014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" y="6125"/>
              <a:ext cx="4649" cy="2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901" name="矩形 15"/>
            <p:cNvSpPr/>
            <p:nvPr/>
          </p:nvSpPr>
          <p:spPr>
            <a:xfrm>
              <a:off x="3778" y="8113"/>
              <a:ext cx="940" cy="102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衔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7894" name="组合 28"/>
          <p:cNvGrpSpPr/>
          <p:nvPr/>
        </p:nvGrpSpPr>
        <p:grpSpPr>
          <a:xfrm>
            <a:off x="2335213" y="4867275"/>
            <a:ext cx="2339975" cy="1749425"/>
            <a:chOff x="5385" y="6198"/>
            <a:chExt cx="4309" cy="306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rcRect l="23347" t="29000" r="8559" b="12160"/>
            <a:stretch>
              <a:fillRect/>
            </a:stretch>
          </p:blipFill>
          <p:spPr>
            <a:xfrm flipH="1">
              <a:off x="5385" y="6198"/>
              <a:ext cx="4309" cy="3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899" name="矩形 16"/>
            <p:cNvSpPr/>
            <p:nvPr/>
          </p:nvSpPr>
          <p:spPr>
            <a:xfrm>
              <a:off x="8493" y="8220"/>
              <a:ext cx="940" cy="102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站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7895" name="组合 31"/>
          <p:cNvGrpSpPr/>
          <p:nvPr/>
        </p:nvGrpSpPr>
        <p:grpSpPr>
          <a:xfrm>
            <a:off x="4940300" y="4867275"/>
            <a:ext cx="2374900" cy="1747273"/>
            <a:chOff x="9925" y="6114"/>
            <a:chExt cx="3985" cy="309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9925" y="6114"/>
              <a:ext cx="3985" cy="3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897" name="矩形 17"/>
            <p:cNvSpPr/>
            <p:nvPr/>
          </p:nvSpPr>
          <p:spPr>
            <a:xfrm>
              <a:off x="12769" y="8175"/>
              <a:ext cx="887" cy="103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吞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2"/>
          <p:cNvSpPr txBox="1"/>
          <p:nvPr/>
        </p:nvSpPr>
        <p:spPr>
          <a:xfrm>
            <a:off x="1981200" y="733425"/>
            <a:ext cx="822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我正想着，它</a:t>
            </a:r>
            <a:r>
              <a:rPr lang="zh-CN" altLang="en-US" sz="40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进水里，不见了。可是，</a:t>
            </a:r>
            <a:r>
              <a:rPr lang="zh-CN" altLang="en-US" sz="40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没一会儿，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起来了，红色的长嘴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衔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着一条小鱼。它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在船头，</a:t>
            </a:r>
            <a:r>
              <a:rPr lang="zh-CN" altLang="en-US" sz="40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一口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把小鱼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吞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了下去。 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915" name="组合 9"/>
          <p:cNvGrpSpPr/>
          <p:nvPr/>
        </p:nvGrpSpPr>
        <p:grpSpPr>
          <a:xfrm>
            <a:off x="2387600" y="3213100"/>
            <a:ext cx="2287588" cy="1654175"/>
            <a:chOff x="2663" y="3023"/>
            <a:chExt cx="3402" cy="276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63" y="3023"/>
              <a:ext cx="3402" cy="2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9" name="TextBox 12"/>
            <p:cNvSpPr txBox="1"/>
            <p:nvPr/>
          </p:nvSpPr>
          <p:spPr>
            <a:xfrm>
              <a:off x="2860" y="4726"/>
              <a:ext cx="797" cy="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冲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916" name="组合 11"/>
          <p:cNvGrpSpPr/>
          <p:nvPr/>
        </p:nvGrpSpPr>
        <p:grpSpPr>
          <a:xfrm>
            <a:off x="4876800" y="3213100"/>
            <a:ext cx="2438400" cy="1671638"/>
            <a:chOff x="7993" y="2925"/>
            <a:chExt cx="4536" cy="284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rcRect r="42" b="5201"/>
            <a:stretch>
              <a:fillRect/>
            </a:stretch>
          </p:blipFill>
          <p:spPr>
            <a:xfrm>
              <a:off x="7993" y="2925"/>
              <a:ext cx="4536" cy="2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7" name="TextBox 14"/>
            <p:cNvSpPr txBox="1"/>
            <p:nvPr/>
          </p:nvSpPr>
          <p:spPr>
            <a:xfrm>
              <a:off x="8277" y="4613"/>
              <a:ext cx="937" cy="9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飞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917" name="组合 13"/>
          <p:cNvGrpSpPr/>
          <p:nvPr/>
        </p:nvGrpSpPr>
        <p:grpSpPr>
          <a:xfrm>
            <a:off x="7539038" y="3213100"/>
            <a:ext cx="2271712" cy="1715069"/>
            <a:chOff x="283" y="6125"/>
            <a:chExt cx="4649" cy="301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" y="6125"/>
              <a:ext cx="4649" cy="2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5" name="矩形 15"/>
            <p:cNvSpPr/>
            <p:nvPr/>
          </p:nvSpPr>
          <p:spPr>
            <a:xfrm>
              <a:off x="3778" y="8113"/>
              <a:ext cx="940" cy="102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衔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918" name="组合 15"/>
          <p:cNvGrpSpPr/>
          <p:nvPr/>
        </p:nvGrpSpPr>
        <p:grpSpPr>
          <a:xfrm>
            <a:off x="2335213" y="4867275"/>
            <a:ext cx="2339975" cy="1749425"/>
            <a:chOff x="5385" y="6198"/>
            <a:chExt cx="4309" cy="306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rcRect l="23347" t="29000" r="8559" b="12160"/>
            <a:stretch>
              <a:fillRect/>
            </a:stretch>
          </p:blipFill>
          <p:spPr>
            <a:xfrm flipH="1">
              <a:off x="5385" y="6198"/>
              <a:ext cx="4309" cy="3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3" name="矩形 16"/>
            <p:cNvSpPr/>
            <p:nvPr/>
          </p:nvSpPr>
          <p:spPr>
            <a:xfrm>
              <a:off x="8493" y="8220"/>
              <a:ext cx="940" cy="102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站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919" name="组合 17"/>
          <p:cNvGrpSpPr/>
          <p:nvPr/>
        </p:nvGrpSpPr>
        <p:grpSpPr>
          <a:xfrm>
            <a:off x="4940300" y="4867275"/>
            <a:ext cx="2374900" cy="1747273"/>
            <a:chOff x="9925" y="6114"/>
            <a:chExt cx="3985" cy="309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9925" y="6114"/>
              <a:ext cx="3985" cy="3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1" name="矩形 17"/>
            <p:cNvSpPr/>
            <p:nvPr/>
          </p:nvSpPr>
          <p:spPr>
            <a:xfrm>
              <a:off x="12769" y="8175"/>
              <a:ext cx="887" cy="103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吞</a:t>
              </a:r>
              <a:endPara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翠鸟捕鱼">
            <a:hlinkClick r:id="" action="ppaction://media"/>
          </p:cNvPr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8763" y="787400"/>
            <a:ext cx="9144000" cy="5186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Box 2"/>
          <p:cNvSpPr txBox="1"/>
          <p:nvPr/>
        </p:nvSpPr>
        <p:spPr>
          <a:xfrm>
            <a:off x="1981200" y="133985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我正想着，它</a:t>
            </a:r>
            <a:r>
              <a:rPr lang="zh-CN" altLang="en-US" sz="44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一下子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进水里，不见了。可是，</a:t>
            </a:r>
            <a:r>
              <a:rPr lang="zh-CN" altLang="en-US" sz="44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没一会儿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，它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飞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起来了，红色的长嘴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衔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着一条小鱼。它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站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在船头，</a:t>
            </a:r>
            <a:r>
              <a:rPr lang="zh-CN" altLang="en-US" sz="44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一口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把小鱼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吞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了下去。 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" descr="f5c988c45e7f8d30f7537f7a994fc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4788" y="5321300"/>
            <a:ext cx="4446587" cy="139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Box 2"/>
          <p:cNvSpPr txBox="1"/>
          <p:nvPr/>
        </p:nvSpPr>
        <p:spPr>
          <a:xfrm>
            <a:off x="2133600" y="1727200"/>
            <a:ext cx="79248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母亲告诉我，这是一只翠鸟。哦，这只翠鸟搭了我们的船，在捕鱼吃呢。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文本框 3"/>
          <p:cNvSpPr txBox="1"/>
          <p:nvPr/>
        </p:nvSpPr>
        <p:spPr>
          <a:xfrm>
            <a:off x="5226050" y="179388"/>
            <a:ext cx="49403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跳 伸 扒 压 挂 爬 摇 </a:t>
            </a:r>
            <a:endParaRPr lang="zh-CN" altLang="zh-CN" sz="3600" b="1" dirty="0">
              <a:solidFill>
                <a:srgbClr val="1F2DA8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" name="猫">
            <a:hlinkClick r:id="" action="ppaction://media"/>
          </p:cNvPr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3925" y="862013"/>
            <a:ext cx="7804150" cy="585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3"/>
          <p:cNvSpPr txBox="1"/>
          <p:nvPr/>
        </p:nvSpPr>
        <p:spPr>
          <a:xfrm>
            <a:off x="5226050" y="179388"/>
            <a:ext cx="49403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跳 伸 扒 压 挂 爬 摇 </a:t>
            </a:r>
            <a:endParaRPr lang="zh-CN" altLang="zh-CN" sz="3600" b="1" dirty="0">
              <a:solidFill>
                <a:srgbClr val="1F2DA8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4035" name="图片 1" descr="QQ图片201903100920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0" y="749300"/>
            <a:ext cx="5792788" cy="6072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6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635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组合 46"/>
          <p:cNvGrpSpPr/>
          <p:nvPr/>
        </p:nvGrpSpPr>
        <p:grpSpPr>
          <a:xfrm>
            <a:off x="1927225" y="860425"/>
            <a:ext cx="8461375" cy="4537075"/>
            <a:chOff x="635" y="1807"/>
            <a:chExt cx="13324" cy="7145"/>
          </a:xfrm>
        </p:grpSpPr>
        <p:sp>
          <p:nvSpPr>
            <p:cNvPr id="27669" name="文本框 25"/>
            <p:cNvSpPr txBox="1"/>
            <p:nvPr/>
          </p:nvSpPr>
          <p:spPr>
            <a:xfrm>
              <a:off x="12225" y="7876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祖父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70" name="文本框 26"/>
            <p:cNvSpPr txBox="1"/>
            <p:nvPr/>
          </p:nvSpPr>
          <p:spPr>
            <a:xfrm>
              <a:off x="635" y="7936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母亲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1" name="文本框 28"/>
            <p:cNvSpPr txBox="1"/>
            <p:nvPr/>
          </p:nvSpPr>
          <p:spPr>
            <a:xfrm>
              <a:off x="1504" y="6987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鹦鹉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2" name="文本框 29"/>
            <p:cNvSpPr txBox="1"/>
            <p:nvPr/>
          </p:nvSpPr>
          <p:spPr>
            <a:xfrm>
              <a:off x="2515" y="5991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捕鱼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3" name="文本框 30"/>
            <p:cNvSpPr txBox="1"/>
            <p:nvPr/>
          </p:nvSpPr>
          <p:spPr>
            <a:xfrm>
              <a:off x="3558" y="5003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翠鸟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4" name="文本框 31"/>
            <p:cNvSpPr txBox="1"/>
            <p:nvPr/>
          </p:nvSpPr>
          <p:spPr>
            <a:xfrm>
              <a:off x="4464" y="4046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沙啦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5" name="文本框 32"/>
            <p:cNvSpPr txBox="1"/>
            <p:nvPr/>
          </p:nvSpPr>
          <p:spPr>
            <a:xfrm>
              <a:off x="9678" y="4961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羽毛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6" name="文本框 33"/>
            <p:cNvSpPr txBox="1"/>
            <p:nvPr/>
          </p:nvSpPr>
          <p:spPr>
            <a:xfrm>
              <a:off x="7090" y="1807"/>
              <a:ext cx="101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哦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7" name="文本框 34"/>
            <p:cNvSpPr txBox="1"/>
            <p:nvPr/>
          </p:nvSpPr>
          <p:spPr>
            <a:xfrm>
              <a:off x="10491" y="5879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长嘴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8" name="文本框 35"/>
            <p:cNvSpPr txBox="1"/>
            <p:nvPr/>
          </p:nvSpPr>
          <p:spPr>
            <a:xfrm>
              <a:off x="8857" y="3984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悄悄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79" name="文本框 36"/>
            <p:cNvSpPr txBox="1"/>
            <p:nvPr/>
          </p:nvSpPr>
          <p:spPr>
            <a:xfrm>
              <a:off x="6135" y="3015"/>
              <a:ext cx="101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吞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80" name="文本框 37"/>
            <p:cNvSpPr txBox="1"/>
            <p:nvPr/>
          </p:nvSpPr>
          <p:spPr>
            <a:xfrm>
              <a:off x="8031" y="2996"/>
              <a:ext cx="101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响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681" name="文本框 38"/>
            <p:cNvSpPr txBox="1"/>
            <p:nvPr/>
          </p:nvSpPr>
          <p:spPr>
            <a:xfrm>
              <a:off x="11328" y="6916"/>
              <a:ext cx="173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搭船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651" name="文本框 99"/>
          <p:cNvSpPr txBox="1"/>
          <p:nvPr/>
        </p:nvSpPr>
        <p:spPr>
          <a:xfrm>
            <a:off x="6021388" y="3079750"/>
            <a:ext cx="868362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词语楼梯</a:t>
            </a:r>
            <a:r>
              <a:rPr lang="en-US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2" name="组合 45"/>
          <p:cNvGrpSpPr/>
          <p:nvPr/>
        </p:nvGrpSpPr>
        <p:grpSpPr>
          <a:xfrm>
            <a:off x="1828800" y="1487488"/>
            <a:ext cx="8496300" cy="4421187"/>
            <a:chOff x="594" y="2767"/>
            <a:chExt cx="13382" cy="6962"/>
          </a:xfrm>
        </p:grpSpPr>
        <p:sp>
          <p:nvSpPr>
            <p:cNvPr id="45" name="矩形 44"/>
            <p:cNvSpPr/>
            <p:nvPr/>
          </p:nvSpPr>
          <p:spPr>
            <a:xfrm>
              <a:off x="594" y="9504"/>
              <a:ext cx="13382" cy="2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半闭框 3"/>
            <p:cNvSpPr/>
            <p:nvPr/>
          </p:nvSpPr>
          <p:spPr>
            <a:xfrm>
              <a:off x="3352" y="6862"/>
              <a:ext cx="838" cy="752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半闭框 4"/>
            <p:cNvSpPr/>
            <p:nvPr/>
          </p:nvSpPr>
          <p:spPr>
            <a:xfrm>
              <a:off x="2387" y="7849"/>
              <a:ext cx="835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半闭框 6"/>
            <p:cNvSpPr/>
            <p:nvPr/>
          </p:nvSpPr>
          <p:spPr>
            <a:xfrm>
              <a:off x="4350" y="5884"/>
              <a:ext cx="838" cy="752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>
              <a:off x="5392" y="4917"/>
              <a:ext cx="838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半闭框 8"/>
            <p:cNvSpPr/>
            <p:nvPr/>
          </p:nvSpPr>
          <p:spPr>
            <a:xfrm>
              <a:off x="6360" y="3874"/>
              <a:ext cx="835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半闭框 9"/>
            <p:cNvSpPr/>
            <p:nvPr/>
          </p:nvSpPr>
          <p:spPr>
            <a:xfrm>
              <a:off x="1424" y="8767"/>
              <a:ext cx="838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7660" name="组合 23"/>
            <p:cNvGrpSpPr/>
            <p:nvPr/>
          </p:nvGrpSpPr>
          <p:grpSpPr>
            <a:xfrm>
              <a:off x="7357" y="2767"/>
              <a:ext cx="836" cy="836"/>
              <a:chOff x="7734" y="2072"/>
              <a:chExt cx="836" cy="836"/>
            </a:xfrm>
          </p:grpSpPr>
          <p:sp>
            <p:nvSpPr>
              <p:cNvPr id="13" name="半闭框 12"/>
              <p:cNvSpPr/>
              <p:nvPr/>
            </p:nvSpPr>
            <p:spPr>
              <a:xfrm>
                <a:off x="7735" y="2099"/>
                <a:ext cx="835" cy="750"/>
              </a:xfrm>
              <a:prstGeom prst="halfFram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半闭框 14"/>
              <p:cNvSpPr/>
              <p:nvPr/>
            </p:nvSpPr>
            <p:spPr>
              <a:xfrm rot="5400000">
                <a:off x="7728" y="2112"/>
                <a:ext cx="835" cy="750"/>
              </a:xfrm>
              <a:prstGeom prst="halfFram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半闭框 16"/>
            <p:cNvSpPr/>
            <p:nvPr/>
          </p:nvSpPr>
          <p:spPr>
            <a:xfrm rot="5400000">
              <a:off x="10731" y="6772"/>
              <a:ext cx="837" cy="753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半闭框 17"/>
            <p:cNvSpPr/>
            <p:nvPr/>
          </p:nvSpPr>
          <p:spPr>
            <a:xfrm rot="5400000">
              <a:off x="9909" y="5845"/>
              <a:ext cx="835" cy="753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rot="5400000">
              <a:off x="11616" y="7804"/>
              <a:ext cx="837" cy="753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半闭框 19"/>
            <p:cNvSpPr/>
            <p:nvPr/>
          </p:nvSpPr>
          <p:spPr>
            <a:xfrm rot="5400000">
              <a:off x="12369" y="8721"/>
              <a:ext cx="835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半闭框 21"/>
            <p:cNvSpPr/>
            <p:nvPr/>
          </p:nvSpPr>
          <p:spPr>
            <a:xfrm rot="5400000">
              <a:off x="9029" y="4914"/>
              <a:ext cx="835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半闭框 22"/>
            <p:cNvSpPr/>
            <p:nvPr/>
          </p:nvSpPr>
          <p:spPr>
            <a:xfrm rot="5400000">
              <a:off x="8249" y="3914"/>
              <a:ext cx="835" cy="750"/>
            </a:xfrm>
            <a:prstGeom prst="halfFram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2"/>
          <p:cNvSpPr txBox="1"/>
          <p:nvPr/>
        </p:nvSpPr>
        <p:spPr>
          <a:xfrm>
            <a:off x="1981200" y="140970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我和母亲坐着小船，到乡下外祖父家里去。我们坐在船舱里。天下着大雨，雨点打在船篷上，“沙啦、沙啦”地响。船夫披着蓑衣在船后用力地摇着橹。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4" descr="f5c988c45e7f8d30f7537f7a994fc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4788" y="5321300"/>
            <a:ext cx="4446587" cy="139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云形标注 1"/>
          <p:cNvSpPr/>
          <p:nvPr/>
        </p:nvSpPr>
        <p:spPr>
          <a:xfrm>
            <a:off x="5921375" y="4083050"/>
            <a:ext cx="4621213" cy="1857375"/>
          </a:xfrm>
          <a:prstGeom prst="cloudCallout">
            <a:avLst>
              <a:gd name="adj1" fmla="val -51374"/>
              <a:gd name="adj2" fmla="val -6072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作者是怎样观察翠鸟外形的？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700" name="TextBox 2"/>
          <p:cNvSpPr txBox="1"/>
          <p:nvPr/>
        </p:nvSpPr>
        <p:spPr>
          <a:xfrm>
            <a:off x="1981200" y="133985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我看见一只彩色的小鸟站在船头，多么美丽啊！它的羽毛是翠绿的，翅膀带有一些蓝色，比鹦鹉还漂亮。它还有一张红色的长嘴。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2"/>
          <p:cNvSpPr txBox="1"/>
          <p:nvPr/>
        </p:nvSpPr>
        <p:spPr>
          <a:xfrm>
            <a:off x="1981200" y="133985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我看见一只彩色的小鸟站在船头，多么美丽啊！它的羽毛是翠绿的，翅膀带有一些蓝色，比鹦鹉还漂亮。它还有一张红色的长嘴。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grpSp>
        <p:nvGrpSpPr>
          <p:cNvPr id="31746" name="组合 3"/>
          <p:cNvGrpSpPr/>
          <p:nvPr/>
        </p:nvGrpSpPr>
        <p:grpSpPr>
          <a:xfrm>
            <a:off x="2074863" y="1989138"/>
            <a:ext cx="7693025" cy="677862"/>
            <a:chOff x="1292" y="5528"/>
            <a:chExt cx="12112" cy="106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862" y="5528"/>
              <a:ext cx="1054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1292" y="6516"/>
              <a:ext cx="7676" cy="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流程图: 联系 4"/>
          <p:cNvSpPr/>
          <p:nvPr/>
        </p:nvSpPr>
        <p:spPr>
          <a:xfrm>
            <a:off x="8256588" y="1989138"/>
            <a:ext cx="1223963" cy="792163"/>
          </a:xfrm>
          <a:prstGeom prst="flowChartConnector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流程图: 联系 5"/>
          <p:cNvSpPr/>
          <p:nvPr/>
        </p:nvSpPr>
        <p:spPr>
          <a:xfrm>
            <a:off x="4264025" y="2667000"/>
            <a:ext cx="1225550" cy="792163"/>
          </a:xfrm>
          <a:prstGeom prst="flowChartConnector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流程图: 联系 6"/>
          <p:cNvSpPr/>
          <p:nvPr/>
        </p:nvSpPr>
        <p:spPr>
          <a:xfrm>
            <a:off x="1847850" y="3938588"/>
            <a:ext cx="1493838" cy="792163"/>
          </a:xfrm>
          <a:prstGeom prst="flowChartConnector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6600" y="1335088"/>
            <a:ext cx="130556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彩色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Box 2"/>
          <p:cNvSpPr txBox="1"/>
          <p:nvPr/>
        </p:nvSpPr>
        <p:spPr>
          <a:xfrm>
            <a:off x="1981200" y="133985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我看见一只彩色的小鸟站在船头，多么美丽啊！它的羽毛是翠</a:t>
            </a:r>
            <a:r>
              <a:rPr lang="zh-CN" altLang="en-US" sz="4400" b="1" dirty="0">
                <a:solidFill>
                  <a:srgbClr val="22C50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绿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的，翅膀带有一些</a:t>
            </a:r>
            <a:r>
              <a:rPr lang="zh-CN" altLang="en-US" sz="44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蓝色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，比鹦鹉还漂亮。它还有一张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红色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的长嘴。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Box 2"/>
          <p:cNvSpPr txBox="1"/>
          <p:nvPr/>
        </p:nvSpPr>
        <p:spPr>
          <a:xfrm>
            <a:off x="1981200" y="133985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我看见一只彩色的小鸟站在船头，多么美丽啊！它的羽毛是</a:t>
            </a:r>
            <a:r>
              <a:rPr lang="zh-CN" altLang="en-US" sz="4400" b="1" dirty="0">
                <a:solidFill>
                  <a:srgbClr val="22C50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翠绿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的，翅膀带有</a:t>
            </a:r>
            <a:r>
              <a:rPr lang="zh-CN" altLang="en-US" sz="44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一些蓝色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，比鹦鹉还漂亮。它还有一张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红色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的长嘴。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050" y="2160588"/>
            <a:ext cx="3770313" cy="235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3" y="654050"/>
            <a:ext cx="4325937" cy="243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u=4047357794,1057863842&amp;fm=200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3398838"/>
            <a:ext cx="4187825" cy="2789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Box 2"/>
          <p:cNvSpPr txBox="1"/>
          <p:nvPr/>
        </p:nvSpPr>
        <p:spPr>
          <a:xfrm>
            <a:off x="1981200" y="1339850"/>
            <a:ext cx="82296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我看见一只彩色的小鸟站在船头，多么美丽啊！它的羽毛是</a:t>
            </a:r>
            <a:r>
              <a:rPr lang="zh-CN" altLang="en-US" sz="4400" b="1" dirty="0">
                <a:solidFill>
                  <a:srgbClr val="22C50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翠绿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的，翅膀带有</a:t>
            </a:r>
            <a:r>
              <a:rPr lang="zh-CN" altLang="en-US" sz="4400" b="1" dirty="0">
                <a:solidFill>
                  <a:srgbClr val="1F2DA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一些蓝色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，比鹦鹉还漂亮。它还有一张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红色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的长嘴。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grpSp>
        <p:nvGrpSpPr>
          <p:cNvPr id="31746" name="组合 3"/>
          <p:cNvGrpSpPr/>
          <p:nvPr/>
        </p:nvGrpSpPr>
        <p:grpSpPr>
          <a:xfrm>
            <a:off x="2003425" y="3349625"/>
            <a:ext cx="7908925" cy="677863"/>
            <a:chOff x="1292" y="5528"/>
            <a:chExt cx="12112" cy="1068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12497" y="5528"/>
              <a:ext cx="907" cy="13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1292" y="6561"/>
              <a:ext cx="4833" cy="35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MEDIACOVER_FLAG" val="1"/>
</p:tagLst>
</file>

<file path=ppt/tags/tag63.xml><?xml version="1.0" encoding="utf-8"?>
<p:tagLst xmlns:p="http://schemas.openxmlformats.org/presentationml/2006/main">
  <p:tag name="KSO_WM_MEDIACOVER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演示</Application>
  <PresentationFormat>宽屏</PresentationFormat>
  <Paragraphs>112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楷体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26</cp:revision>
  <dcterms:created xsi:type="dcterms:W3CDTF">2019-06-19T02:08:00Z</dcterms:created>
  <dcterms:modified xsi:type="dcterms:W3CDTF">2024-11-25T03:14:04Z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395F0A72CE63423AACD3421A9CC63F1F_12</vt:lpwstr>
  </property>
</Properties>
</file>