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8746" r:id="rId3"/>
    <p:sldId id="8749" r:id="rId4"/>
    <p:sldId id="8756" r:id="rId5"/>
    <p:sldId id="8753" r:id="rId6"/>
    <p:sldId id="8757" r:id="rId7"/>
    <p:sldId id="8759" r:id="rId8"/>
    <p:sldId id="8761" r:id="rId9"/>
    <p:sldId id="8788" r:id="rId10"/>
    <p:sldId id="8760" r:id="rId11"/>
    <p:sldId id="87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E4BD92"/>
    <a:srgbClr val="EAD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6" autoAdjust="0"/>
    <p:restoredTop sz="94660"/>
  </p:normalViewPr>
  <p:slideViewPr>
    <p:cSldViewPr snapToGrid="0">
      <p:cViewPr>
        <p:scale>
          <a:sx n="66" d="100"/>
          <a:sy n="66" d="100"/>
        </p:scale>
        <p:origin x="-2310" y="-1134"/>
      </p:cViewPr>
      <p:guideLst>
        <p:guide orient="horz" pos="2217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E29FD-5CB0-43B2-8DE4-7A81EECF5A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7"/>
          <a:stretch>
            <a:fillRect/>
          </a:stretch>
        </p:blipFill>
        <p:spPr>
          <a:xfrm rot="5400000">
            <a:off x="2654922" y="-2667000"/>
            <a:ext cx="6882156" cy="12192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36" b="59018"/>
          <a:stretch>
            <a:fillRect/>
          </a:stretch>
        </p:blipFill>
        <p:spPr>
          <a:xfrm flipH="1">
            <a:off x="-1" y="-12078"/>
            <a:ext cx="3507129" cy="29636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4743450" y="1751012"/>
            <a:ext cx="6400800" cy="4114800"/>
          </a:xfrm>
          <a:custGeom>
            <a:avLst/>
            <a:gdLst>
              <a:gd name="connsiteX0" fmla="*/ 4648200 w 6400800"/>
              <a:gd name="connsiteY0" fmla="*/ 2131255 h 4114800"/>
              <a:gd name="connsiteX1" fmla="*/ 6400800 w 6400800"/>
              <a:gd name="connsiteY1" fmla="*/ 2131255 h 4114800"/>
              <a:gd name="connsiteX2" fmla="*/ 6400800 w 6400800"/>
              <a:gd name="connsiteY2" fmla="*/ 4114800 h 4114800"/>
              <a:gd name="connsiteX3" fmla="*/ 4648200 w 6400800"/>
              <a:gd name="connsiteY3" fmla="*/ 4114800 h 4114800"/>
              <a:gd name="connsiteX4" fmla="*/ 0 w 6400800"/>
              <a:gd name="connsiteY4" fmla="*/ 2131255 h 4114800"/>
              <a:gd name="connsiteX5" fmla="*/ 4514850 w 6400800"/>
              <a:gd name="connsiteY5" fmla="*/ 2131255 h 4114800"/>
              <a:gd name="connsiteX6" fmla="*/ 4514850 w 6400800"/>
              <a:gd name="connsiteY6" fmla="*/ 4114800 h 4114800"/>
              <a:gd name="connsiteX7" fmla="*/ 0 w 6400800"/>
              <a:gd name="connsiteY7" fmla="*/ 4114800 h 4114800"/>
              <a:gd name="connsiteX8" fmla="*/ 1885950 w 6400800"/>
              <a:gd name="connsiteY8" fmla="*/ 0 h 4114800"/>
              <a:gd name="connsiteX9" fmla="*/ 6400800 w 6400800"/>
              <a:gd name="connsiteY9" fmla="*/ 0 h 4114800"/>
              <a:gd name="connsiteX10" fmla="*/ 6400800 w 6400800"/>
              <a:gd name="connsiteY10" fmla="*/ 1983545 h 4114800"/>
              <a:gd name="connsiteX11" fmla="*/ 1885950 w 6400800"/>
              <a:gd name="connsiteY11" fmla="*/ 1983545 h 4114800"/>
              <a:gd name="connsiteX12" fmla="*/ 0 w 6400800"/>
              <a:gd name="connsiteY12" fmla="*/ 0 h 4114800"/>
              <a:gd name="connsiteX13" fmla="*/ 1752600 w 6400800"/>
              <a:gd name="connsiteY13" fmla="*/ 0 h 4114800"/>
              <a:gd name="connsiteX14" fmla="*/ 1752600 w 6400800"/>
              <a:gd name="connsiteY14" fmla="*/ 1983545 h 4114800"/>
              <a:gd name="connsiteX15" fmla="*/ 0 w 6400800"/>
              <a:gd name="connsiteY15" fmla="*/ 1983545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00800" h="4114800">
                <a:moveTo>
                  <a:pt x="4648200" y="2131255"/>
                </a:moveTo>
                <a:lnTo>
                  <a:pt x="6400800" y="2131255"/>
                </a:lnTo>
                <a:lnTo>
                  <a:pt x="6400800" y="4114800"/>
                </a:lnTo>
                <a:lnTo>
                  <a:pt x="4648200" y="4114800"/>
                </a:lnTo>
                <a:close/>
                <a:moveTo>
                  <a:pt x="0" y="2131255"/>
                </a:moveTo>
                <a:lnTo>
                  <a:pt x="4514850" y="2131255"/>
                </a:lnTo>
                <a:lnTo>
                  <a:pt x="4514850" y="4114800"/>
                </a:lnTo>
                <a:lnTo>
                  <a:pt x="0" y="4114800"/>
                </a:lnTo>
                <a:close/>
                <a:moveTo>
                  <a:pt x="1885950" y="0"/>
                </a:moveTo>
                <a:lnTo>
                  <a:pt x="6400800" y="0"/>
                </a:lnTo>
                <a:lnTo>
                  <a:pt x="6400800" y="1983545"/>
                </a:lnTo>
                <a:lnTo>
                  <a:pt x="1885950" y="1983545"/>
                </a:lnTo>
                <a:close/>
                <a:moveTo>
                  <a:pt x="0" y="0"/>
                </a:moveTo>
                <a:lnTo>
                  <a:pt x="1752600" y="0"/>
                </a:lnTo>
                <a:lnTo>
                  <a:pt x="1752600" y="1983545"/>
                </a:lnTo>
                <a:lnTo>
                  <a:pt x="0" y="19835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BD92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rcRect r="29472" b="22549"/>
          <a:stretch>
            <a:fillRect/>
          </a:stretch>
        </p:blipFill>
        <p:spPr>
          <a:xfrm>
            <a:off x="0" y="-4445"/>
            <a:ext cx="12188825" cy="68624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806474" y="352743"/>
            <a:ext cx="2557463" cy="1028700"/>
          </a:xfrm>
          <a:prstGeom prst="wedgeRoundRectCallout">
            <a:avLst>
              <a:gd name="adj1" fmla="val 23711"/>
              <a:gd name="adj2" fmla="val -50143"/>
              <a:gd name="adj3" fmla="val 16667"/>
            </a:avLst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anose="02020603050405020304" pitchFamily="18" charset="0"/>
              <a:ea typeface="隶书" panose="02010509060101010101" charset="-122"/>
              <a:cs typeface="+mn-cs"/>
            </a:endParaRPr>
          </a:p>
        </p:txBody>
      </p:sp>
      <p:grpSp>
        <p:nvGrpSpPr>
          <p:cNvPr id="9220" name="组合 5"/>
          <p:cNvGrpSpPr/>
          <p:nvPr/>
        </p:nvGrpSpPr>
        <p:grpSpPr>
          <a:xfrm>
            <a:off x="4357055" y="457835"/>
            <a:ext cx="2804793" cy="923925"/>
            <a:chOff x="1507790" y="302654"/>
            <a:chExt cx="2673482" cy="1197549"/>
          </a:xfrm>
        </p:grpSpPr>
        <p:grpSp>
          <p:nvGrpSpPr>
            <p:cNvPr id="9221" name="组合 11"/>
            <p:cNvGrpSpPr/>
            <p:nvPr/>
          </p:nvGrpSpPr>
          <p:grpSpPr>
            <a:xfrm>
              <a:off x="2332470" y="302654"/>
              <a:ext cx="1848801" cy="1197549"/>
              <a:chOff x="1647927" y="443058"/>
              <a:chExt cx="1710254" cy="1022614"/>
            </a:xfrm>
          </p:grpSpPr>
          <p:sp>
            <p:nvSpPr>
              <p:cNvPr id="11" name="流程图: 联系 6"/>
              <p:cNvSpPr/>
              <p:nvPr/>
            </p:nvSpPr>
            <p:spPr>
              <a:xfrm>
                <a:off x="1647927" y="547076"/>
                <a:ext cx="652298" cy="697557"/>
              </a:xfrm>
              <a:prstGeom prst="flowChartConnector">
                <a:avLst/>
              </a:prstGeom>
              <a:solidFill>
                <a:srgbClr val="F57B17">
                  <a:alpha val="30980"/>
                </a:srgbClr>
              </a:solidFill>
              <a:ln w="57150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F57B17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24" name="矩形 7"/>
              <p:cNvSpPr/>
              <p:nvPr/>
            </p:nvSpPr>
            <p:spPr>
              <a:xfrm>
                <a:off x="2584924" y="443058"/>
                <a:ext cx="773257" cy="102261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pPr eaLnBrk="1" hangingPunct="1">
                  <a:buNone/>
                </a:pPr>
                <a:r>
                  <a:rPr lang="zh-CN" altLang="en-US" sz="5400" dirty="0">
                    <a:latin typeface="楷体" panose="02010609060101010101" charset="-122"/>
                    <a:ea typeface="楷体" panose="02010609060101010101" charset="-122"/>
                  </a:rPr>
                  <a:t>猫</a:t>
                </a:r>
                <a:endParaRPr lang="zh-CN" altLang="en-US" sz="5400" dirty="0"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</p:grpSp>
        <p:sp>
          <p:nvSpPr>
            <p:cNvPr id="10" name="TextBox 4"/>
            <p:cNvSpPr txBox="1"/>
            <p:nvPr/>
          </p:nvSpPr>
          <p:spPr>
            <a:xfrm>
              <a:off x="1507790" y="302654"/>
              <a:ext cx="2353900" cy="9160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marR="0" algn="ctr" defTabSz="914400" eaLnBrk="1" hangingPunct="1">
                <a:buClrTx/>
                <a:buSzTx/>
                <a:buFontTx/>
                <a:buNone/>
                <a:defRPr/>
              </a:pPr>
              <a:r>
                <a:rPr kumimoji="0" lang="en-US" altLang="zh-CN" sz="4000" b="1" kern="1200" cap="none" spc="0" normalizeH="0" baseline="0" noProof="0" dirty="0">
                  <a:solidFill>
                    <a:srgbClr val="F57B17"/>
                  </a:solidFill>
                  <a:latin typeface="+mn-lt"/>
                  <a:ea typeface="+mn-ea"/>
                  <a:cs typeface="+mn-cs"/>
                </a:rPr>
                <a:t>13</a:t>
              </a:r>
              <a:endParaRPr kumimoji="0" lang="zh-CN" altLang="en-US" sz="4000" b="1" kern="1200" cap="none" spc="0" normalizeH="0" baseline="0" noProof="0" dirty="0">
                <a:solidFill>
                  <a:srgbClr val="F57B17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7593965" y="1744980"/>
            <a:ext cx="242824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4400" b="1">
                <a:latin typeface="楷体" panose="02010609060101010101" charset="-122"/>
                <a:ea typeface="楷体" panose="02010609060101010101" charset="-122"/>
              </a:rPr>
              <a:t>第二课时</a:t>
            </a:r>
            <a:endParaRPr lang="zh-CN" altLang="zh-CN" sz="44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858645" y="2510155"/>
            <a:ext cx="86029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 eaLnBrk="0" fontAlgn="base" hangingPunct="0"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老舍先生对猫是</a:t>
            </a:r>
            <a:r>
              <a:rPr lang="zh-CN" altLang="en-US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喜爱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还是</a:t>
            </a:r>
            <a:r>
              <a:rPr lang="zh-CN" altLang="en-US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讨厌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呢？</a:t>
            </a:r>
            <a:endParaRPr lang="zh-CN" altLang="en-US" sz="4400" b="1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Picture 2" descr="https://timgsa.baidu.com/timg?image&amp;quality=80&amp;size=b9999_10000&amp;sec=1589301272512&amp;di=a29686f781313fb73f020603ddf36eab&amp;imgtype=0&amp;src=http%3A%2F%2Fhbimg.b0.upaiyun.com%2Ff618d3db9cd1c8fb5c66f8ec14e80b537ead56eac769-EiazH4_fw65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6045" y="1669415"/>
            <a:ext cx="3670300" cy="2439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/>
          <a:srcRect t="10682" r="12156" b="11256"/>
          <a:stretch>
            <a:fillRect/>
          </a:stretch>
        </p:blipFill>
        <p:spPr>
          <a:xfrm>
            <a:off x="6812915" y="1669415"/>
            <a:ext cx="3900170" cy="243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7" name="文本框 20"/>
          <p:cNvSpPr txBox="1"/>
          <p:nvPr/>
        </p:nvSpPr>
        <p:spPr>
          <a:xfrm>
            <a:off x="1376045" y="4881563"/>
            <a:ext cx="381825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>
              <a:buSzPct val="120000"/>
              <a:buNone/>
            </a:pP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大猫</a:t>
            </a:r>
            <a:r>
              <a:rPr lang="zh-CN" alt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（</a:t>
            </a:r>
            <a:r>
              <a:rPr lang="en-US" altLang="zh-CN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1</a:t>
            </a:r>
            <a:r>
              <a:rPr lang="zh-CN" alt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～</a:t>
            </a:r>
            <a:r>
              <a:rPr lang="en-US" altLang="zh-CN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5</a:t>
            </a:r>
            <a:r>
              <a:rPr lang="zh-CN" alt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）</a:t>
            </a:r>
            <a:endParaRPr lang="zh-CN" altLang="en-US" sz="44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20"/>
          <p:cNvSpPr txBox="1"/>
          <p:nvPr/>
        </p:nvSpPr>
        <p:spPr>
          <a:xfrm>
            <a:off x="7299960" y="4881563"/>
            <a:ext cx="381825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>
              <a:buSzPct val="120000"/>
              <a:buNone/>
            </a:pP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小猫</a:t>
            </a:r>
            <a:r>
              <a:rPr lang="zh-CN" alt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（</a:t>
            </a:r>
            <a:r>
              <a:rPr 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6</a:t>
            </a:r>
            <a:r>
              <a:rPr lang="zh-CN" altLang="en-US" sz="4400" b="1" dirty="0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）</a:t>
            </a:r>
            <a:endParaRPr lang="zh-CN" altLang="en-US" sz="44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Picture 2" descr="https://timgsa.baidu.com/timg?image&amp;quality=80&amp;size=b9999_10000&amp;sec=1589301272512&amp;di=a29686f781313fb73f020603ddf36eab&amp;imgtype=0&amp;src=http%3A%2F%2Fhbimg.b0.upaiyun.com%2Ff618d3db9cd1c8fb5c66f8ec14e80b537ead56eac769-EiazH4_fw65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66850" y="1669415"/>
            <a:ext cx="3670300" cy="2439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/>
          <a:srcRect t="10682" r="12156" b="11256"/>
          <a:stretch>
            <a:fillRect/>
          </a:stretch>
        </p:blipFill>
        <p:spPr>
          <a:xfrm>
            <a:off x="6797040" y="1673225"/>
            <a:ext cx="3900170" cy="243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7" name="文本框 20"/>
          <p:cNvSpPr txBox="1"/>
          <p:nvPr/>
        </p:nvSpPr>
        <p:spPr>
          <a:xfrm>
            <a:off x="1466850" y="4881563"/>
            <a:ext cx="381825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>
              <a:buSzPct val="120000"/>
              <a:buNone/>
            </a:pP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大猫</a:t>
            </a:r>
            <a:endParaRPr lang="zh-CN" altLang="en-US" sz="44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20"/>
          <p:cNvSpPr txBox="1"/>
          <p:nvPr/>
        </p:nvSpPr>
        <p:spPr>
          <a:xfrm>
            <a:off x="7299960" y="4881563"/>
            <a:ext cx="381825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>
              <a:buSzPct val="120000"/>
              <a:buNone/>
            </a:pP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小猫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淘气好玩</a:t>
            </a:r>
            <a:endParaRPr lang="zh-CN" altLang="en-US" sz="44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07995" y="4635500"/>
            <a:ext cx="948055" cy="1014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0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？</a:t>
            </a:r>
            <a:endParaRPr lang="zh-CN" altLang="en-US" sz="6000" b="1" dirty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1" name="文本框 8"/>
          <p:cNvSpPr txBox="1"/>
          <p:nvPr/>
        </p:nvSpPr>
        <p:spPr>
          <a:xfrm>
            <a:off x="861060" y="382905"/>
            <a:ext cx="9305290" cy="17157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indent="0" defTabSz="914400">
              <a:lnSpc>
                <a:spcPct val="120000"/>
              </a:lnSpc>
              <a:buSzPct val="120000"/>
              <a:buNone/>
              <a:tabLst>
                <a:tab pos="266700" algn="l"/>
              </a:tabLst>
            </a:pP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自读第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～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自然段，用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横线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画出文中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概括大猫特点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的</a:t>
            </a: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一个句子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4400" b="1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1" name="文本框 8"/>
          <p:cNvSpPr txBox="1"/>
          <p:nvPr/>
        </p:nvSpPr>
        <p:spPr>
          <a:xfrm>
            <a:off x="861060" y="382905"/>
            <a:ext cx="9305290" cy="17157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indent="0" defTabSz="914400">
              <a:lnSpc>
                <a:spcPct val="120000"/>
              </a:lnSpc>
              <a:buSzPct val="120000"/>
              <a:buNone/>
              <a:tabLst>
                <a:tab pos="266700" algn="l"/>
              </a:tabLst>
            </a:pP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自读第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～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自然段，用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横线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画出文中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概括大猫特点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的</a:t>
            </a: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一个句子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44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47365" y="3212465"/>
            <a:ext cx="6953885" cy="76835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猫的性格实在有些古怪。</a:t>
            </a:r>
            <a:endParaRPr kumimoji="0" lang="zh-CN" altLang="en-US" sz="4400" b="1" i="0" u="none" strike="noStrike" kern="100" cap="none" spc="0" normalizeH="0" baseline="0" noProof="0" dirty="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楷体_GB231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1" name="文本框 8"/>
          <p:cNvSpPr txBox="1"/>
          <p:nvPr/>
        </p:nvSpPr>
        <p:spPr>
          <a:xfrm>
            <a:off x="861060" y="382905"/>
            <a:ext cx="9305290" cy="17157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indent="0" defTabSz="914400">
              <a:lnSpc>
                <a:spcPct val="120000"/>
              </a:lnSpc>
              <a:buSzPct val="120000"/>
              <a:buNone/>
              <a:tabLst>
                <a:tab pos="266700" algn="l"/>
              </a:tabLst>
            </a:pP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自读第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～</a:t>
            </a:r>
            <a:r>
              <a:rPr lang="en-US" altLang="zh-CN" sz="4400" b="1" dirty="0"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自然段，用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横线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画出文中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概括大猫特点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的</a:t>
            </a:r>
            <a:r>
              <a:rPr lang="zh-CN" altLang="en-US" sz="44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一个句子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44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47365" y="3212465"/>
            <a:ext cx="6953885" cy="76835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猫的</a:t>
            </a:r>
            <a:r>
              <a:rPr kumimoji="0" lang="zh-CN" altLang="en-US" sz="4400" b="1" i="0" u="none" strike="noStrike" kern="100" cap="none" spc="0" normalizeH="0" baseline="0" noProof="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性格</a:t>
            </a:r>
            <a:r>
              <a:rPr kumimoji="0" lang="zh-CN" altLang="en-US" sz="4400" b="1" i="0" u="none" strike="noStrike" kern="10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实在有些</a:t>
            </a:r>
            <a:r>
              <a:rPr kumimoji="0" lang="zh-CN" altLang="en-US" sz="4400" b="1" i="0" u="none" strike="noStrike" kern="100" cap="none" spc="0" normalizeH="0" baseline="0" noProof="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古怪</a:t>
            </a:r>
            <a:r>
              <a:rPr kumimoji="0" lang="zh-CN" altLang="en-US" sz="4400" b="1" i="0" u="none" strike="noStrike" kern="10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楷体_GB2312" charset="-122"/>
              </a:rPr>
              <a:t>。</a:t>
            </a:r>
            <a:endParaRPr kumimoji="0" lang="zh-CN" altLang="en-US" sz="4400" b="1" i="0" u="none" strike="noStrike" kern="100" cap="none" spc="0" normalizeH="0" baseline="0" noProof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楷体_GB231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76210" y="3792220"/>
            <a:ext cx="948055" cy="1014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0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？</a:t>
            </a:r>
            <a:endParaRPr lang="zh-CN" altLang="en-US" sz="6000" b="1" dirty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38955" y="3792220"/>
            <a:ext cx="948055" cy="1014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0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？</a:t>
            </a:r>
            <a:endParaRPr lang="zh-CN" altLang="en-US" sz="6000" b="1" dirty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rcRect r="29472" b="22549"/>
          <a:stretch>
            <a:fillRect/>
          </a:stretch>
        </p:blipFill>
        <p:spPr>
          <a:xfrm>
            <a:off x="3001010" y="1803400"/>
            <a:ext cx="8893810" cy="5006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497205" y="225425"/>
            <a:ext cx="11282680" cy="144526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kumimoji="0" lang="zh-CN" altLang="en-US" sz="4400" b="1" i="0" u="none" strike="noStrike" cap="none" spc="0" normalizeH="0" baseline="0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默读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课文</a:t>
            </a: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-</a:t>
            </a: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自然段，</a:t>
            </a:r>
            <a:r>
              <a:rPr kumimoji="0" lang="zh-CN" altLang="en-US" sz="4400" b="1" i="0" u="none" strike="noStrike" cap="none" spc="0" normalizeH="0" baseline="0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圈一圈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能概括出猫的</a:t>
            </a:r>
            <a:r>
              <a:rPr kumimoji="0" lang="zh-CN" altLang="en-US" sz="4400" b="1" i="0" u="none" strike="noStrike" cap="none" spc="0" normalizeH="0" baseline="0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性格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的词语。</a:t>
            </a:r>
            <a:endParaRPr kumimoji="0" lang="zh-CN" altLang="en-US" sz="4400" b="1" i="0" u="none" strike="noStrike" cap="none" spc="0" normalizeH="0" baseline="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rcRect r="29472" b="22549"/>
          <a:stretch>
            <a:fillRect/>
          </a:stretch>
        </p:blipFill>
        <p:spPr>
          <a:xfrm>
            <a:off x="3001010" y="1803400"/>
            <a:ext cx="8893810" cy="5006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497205" y="225425"/>
            <a:ext cx="11282680" cy="144526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kumimoji="0" lang="zh-CN" altLang="en-US" sz="4400" b="1" i="0" u="none" strike="noStrike" cap="none" spc="0" normalizeH="0" baseline="0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默读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课文</a:t>
            </a: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-</a:t>
            </a: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kumimoji="0" lang="zh-CN" altLang="en-US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自然段，</a:t>
            </a:r>
            <a:r>
              <a:rPr kumimoji="0" lang="zh-CN" altLang="en-US" sz="4400" b="1" i="0" u="none" strike="noStrike" cap="none" spc="0" normalizeH="0" baseline="0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圈一圈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概括出猫的</a:t>
            </a:r>
            <a:r>
              <a:rPr lang="zh-CN" altLang="en-US" sz="44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性格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的词语。</a:t>
            </a:r>
            <a:endParaRPr kumimoji="0" lang="zh-CN" altLang="en-US" sz="4400" b="1" i="0" u="none" strike="noStrike" cap="none" spc="0" normalizeH="0" baseline="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矩形 12"/>
          <p:cNvSpPr/>
          <p:nvPr/>
        </p:nvSpPr>
        <p:spPr>
          <a:xfrm rot="20520000">
            <a:off x="4237355" y="1986280"/>
            <a:ext cx="1305560" cy="76835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老实</a:t>
            </a:r>
            <a:endParaRPr kumimoji="0" lang="zh-CN" altLang="zh-CN" sz="4400" b="1" i="0" u="none" strike="noStrike" kern="100" cap="none" spc="0" normalizeH="0" baseline="0" noProof="0" dirty="0"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 rot="300000">
            <a:off x="6147118" y="1858645"/>
            <a:ext cx="130556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贪玩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 rot="1380000">
            <a:off x="7891145" y="2284095"/>
            <a:ext cx="130556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尽职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 rot="3240000">
            <a:off x="9130030" y="3754755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温柔可亲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 rot="20760000">
            <a:off x="7979728" y="5581650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一声不出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 rot="1140000">
            <a:off x="5242243" y="5394643"/>
            <a:ext cx="242824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zh-CN" sz="4400" b="1" kern="1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什么都怕</a:t>
            </a:r>
            <a:endParaRPr lang="zh-CN" altLang="zh-CN" sz="4400" b="1" kern="10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 rot="3180000">
            <a:off x="2937193" y="3805873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algn="l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隶书" panose="02010509060101010101" charset="-122"/>
                <a:ea typeface="隶书" panose="02010509060101010101" charset="-122"/>
                <a:cs typeface="Times New Roman" panose="02020603050405020304" pitchFamily="18" charset="0"/>
              </a:rPr>
              <a:t>那么勇猛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隶书" panose="02010509060101010101" charset="-122"/>
              <a:ea typeface="隶书" panose="020105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3" grpId="1"/>
      <p:bldP spid="11" grpId="1"/>
      <p:bldP spid="14" grpId="1"/>
      <p:bldP spid="17" grpId="1"/>
      <p:bldP spid="18" grpId="1"/>
      <p:bldP spid="19" grpId="1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爆炸形 1 5"/>
          <p:cNvSpPr/>
          <p:nvPr/>
        </p:nvSpPr>
        <p:spPr>
          <a:xfrm>
            <a:off x="8871585" y="1089025"/>
            <a:ext cx="2094230" cy="2047240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277350" y="1759585"/>
            <a:ext cx="12827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矛盾</a:t>
            </a:r>
            <a:endParaRPr lang="zh-CN" altLang="en-US" sz="4000" b="1" dirty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4295" y="856615"/>
            <a:ext cx="3999865" cy="227965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49275" y="168275"/>
            <a:ext cx="10970260" cy="212280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填一填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，再</a:t>
            </a:r>
            <a:r>
              <a:rPr lang="zh-CN" altLang="en-US" sz="4400" b="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说一说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猫的性格古怪体现在哪里呢？</a:t>
            </a:r>
            <a:endParaRPr kumimoji="0" lang="en-US" altLang="zh-CN" sz="4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楷体_GB231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400" b="1" i="0" u="none" strike="noStrike" cap="none" spc="0" normalizeH="0" baseline="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7710" y="2951480"/>
            <a:ext cx="11464290" cy="313817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它既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又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；既贪玩又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。</a:t>
            </a:r>
            <a:endParaRPr kumimoji="0" lang="en-US" altLang="zh-CN" sz="4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它高兴时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，不高兴时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。</a:t>
            </a:r>
            <a:endParaRPr kumimoji="0" lang="en-US" altLang="zh-CN" sz="4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它既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_________</a:t>
            </a: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，可是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又</a:t>
            </a:r>
            <a:r>
              <a:rPr kumimoji="0" lang="en-US" altLang="zh-CN" sz="44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_________</a:t>
            </a: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。    </a:t>
            </a:r>
            <a:endParaRPr kumimoji="0" lang="zh-CN" altLang="en-US" sz="4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29180" y="3136265"/>
            <a:ext cx="130556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老实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00258" y="3136265"/>
            <a:ext cx="130556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贪玩</a:t>
            </a:r>
            <a:endParaRPr kumimoji="0" lang="zh-CN" altLang="en-US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039860" y="3136265"/>
            <a:ext cx="130556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尽职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154680" y="4136390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温柔可亲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37258" y="4174490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一声不出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024063" y="5211763"/>
            <a:ext cx="242824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什么都怕</a:t>
            </a:r>
            <a:endParaRPr lang="zh-CN" altLang="en-US" sz="4400" b="1" dirty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674803" y="5166043"/>
            <a:ext cx="2428240" cy="76835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pitchFamily="18" charset="0"/>
              </a:rPr>
              <a:t>那么勇猛</a:t>
            </a:r>
            <a:endParaRPr kumimoji="0" lang="zh-CN" altLang="en-US" sz="4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4" grpId="0"/>
      <p:bldP spid="17" grpId="0"/>
      <p:bldP spid="18" grpId="0"/>
      <p:bldP spid="19" grpId="0"/>
      <p:bldP spid="15" grpId="0"/>
      <p:bldP spid="3" grpId="0"/>
      <p:bldP spid="6" grpId="0" bldLvl="0" animBg="1"/>
      <p:bldP spid="3" grpId="1"/>
      <p:bldP spid="2" grpId="1"/>
      <p:bldP spid="6" grpId="1" animBg="1"/>
    </p:bldLst>
  </p:timing>
</p:sld>
</file>

<file path=ppt/theme/theme1.xml><?xml version="1.0" encoding="utf-8"?>
<a:theme xmlns:a="http://schemas.openxmlformats.org/drawingml/2006/main" name="千图网海量PPT模板www.58pic.com​​">
  <a:themeElements>
    <a:clrScheme name="自定义 1041">
      <a:dk1>
        <a:sysClr val="windowText" lastClr="000000"/>
      </a:dk1>
      <a:lt1>
        <a:sysClr val="window" lastClr="FFFFFF"/>
      </a:lt1>
      <a:dk2>
        <a:srgbClr val="5A6378"/>
      </a:dk2>
      <a:lt2>
        <a:srgbClr val="7F7F7F"/>
      </a:lt2>
      <a:accent1>
        <a:srgbClr val="5AB688"/>
      </a:accent1>
      <a:accent2>
        <a:srgbClr val="5AB688"/>
      </a:accent2>
      <a:accent3>
        <a:srgbClr val="5AB688"/>
      </a:accent3>
      <a:accent4>
        <a:srgbClr val="5AB688"/>
      </a:accent4>
      <a:accent5>
        <a:srgbClr val="5AB688"/>
      </a:accent5>
      <a:accent6>
        <a:srgbClr val="5AB688"/>
      </a:accent6>
      <a:hlink>
        <a:srgbClr val="168BBA"/>
      </a:hlink>
      <a:folHlink>
        <a:srgbClr val="680000"/>
      </a:folHlink>
    </a:clrScheme>
    <a:fontScheme name="uprtwed1">
      <a:majorFont>
        <a:latin typeface="庞门正道标题体"/>
        <a:ea typeface="庞门正道标题体"/>
        <a:cs typeface=""/>
      </a:majorFont>
      <a:minorFont>
        <a:latin typeface="庞门正道标题体"/>
        <a:ea typeface="庞门正道标题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WPS 演示</Application>
  <PresentationFormat>自定义</PresentationFormat>
  <Paragraphs>73</Paragraphs>
  <Slides>10</Slides>
  <Notes>15</Notes>
  <HiddenSlides>0</HiddenSlides>
  <MMClips>2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</vt:lpstr>
      <vt:lpstr>宋体</vt:lpstr>
      <vt:lpstr>Wingdings</vt:lpstr>
      <vt:lpstr>Times New Roman</vt:lpstr>
      <vt:lpstr>隶书</vt:lpstr>
      <vt:lpstr>楷体</vt:lpstr>
      <vt:lpstr>黑体</vt:lpstr>
      <vt:lpstr>楷体_GB2312</vt:lpstr>
      <vt:lpstr>新宋体</vt:lpstr>
      <vt:lpstr>微软雅黑</vt:lpstr>
      <vt:lpstr>庞门正道标题体</vt:lpstr>
      <vt:lpstr>Segoe Print</vt:lpstr>
      <vt:lpstr>Arial Unicode MS</vt:lpstr>
      <vt:lpstr>等线</vt:lpstr>
      <vt:lpstr>华文隶书</vt:lpstr>
      <vt:lpstr>仿宋</vt:lpstr>
      <vt:lpstr>千图网海量PPT模板www.58pic.com​​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SuriLee</cp:lastModifiedBy>
  <cp:revision>97</cp:revision>
  <dcterms:created xsi:type="dcterms:W3CDTF">2018-04-10T08:10:00Z</dcterms:created>
  <dcterms:modified xsi:type="dcterms:W3CDTF">2021-12-21T02:27:15Z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1E03E84820E04940A5F36D0BF6026C05</vt:lpwstr>
  </property>
  <property fmtid="{D5CDD505-2E9C-101B-9397-08002B2CF9AE}" pid="3" name="KSOProductBuildVer">
    <vt:lpwstr>2052-11.1.0.11194</vt:lpwstr>
  </property>
</Properties>
</file>