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2"/>
  </p:handoutMasterIdLst>
  <p:sldIdLst>
    <p:sldId id="256" r:id="rId3"/>
    <p:sldId id="284" r:id="rId4"/>
    <p:sldId id="285" r:id="rId5"/>
    <p:sldId id="286" r:id="rId6"/>
    <p:sldId id="330" r:id="rId7"/>
    <p:sldId id="331" r:id="rId8"/>
    <p:sldId id="301" r:id="rId9"/>
    <p:sldId id="302" r:id="rId10"/>
    <p:sldId id="287" r:id="rId11"/>
    <p:sldId id="262" r:id="rId12"/>
    <p:sldId id="309" r:id="rId13"/>
    <p:sldId id="303" r:id="rId14"/>
    <p:sldId id="304" r:id="rId15"/>
    <p:sldId id="306" r:id="rId16"/>
    <p:sldId id="307" r:id="rId17"/>
    <p:sldId id="308" r:id="rId18"/>
    <p:sldId id="272" r:id="rId19"/>
    <p:sldId id="310" r:id="rId20"/>
    <p:sldId id="311" r:id="rId21"/>
    <p:sldId id="273" r:id="rId22"/>
    <p:sldId id="266" r:id="rId23"/>
    <p:sldId id="280" r:id="rId24"/>
    <p:sldId id="281" r:id="rId25"/>
    <p:sldId id="292" r:id="rId26"/>
    <p:sldId id="293" r:id="rId27"/>
    <p:sldId id="294" r:id="rId28"/>
    <p:sldId id="296" r:id="rId29"/>
    <p:sldId id="258" r:id="rId30"/>
    <p:sldId id="269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00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handoutMaster" Target="handoutMasters/handoutMaster1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9CE34-934A-4E0A-8F89-EE8E6C3A8D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8CD83-92F3-4B2D-A8A4-F8A9BD273B7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09" r="19715" b="37651"/>
          <a:stretch>
            <a:fillRect/>
          </a:stretch>
        </p:blipFill>
        <p:spPr>
          <a:xfrm>
            <a:off x="0" y="3004457"/>
            <a:ext cx="7341326" cy="1271452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62" b="90566"/>
          <a:stretch>
            <a:fillRect/>
          </a:stretch>
        </p:blipFill>
        <p:spPr>
          <a:xfrm>
            <a:off x="4093029" y="0"/>
            <a:ext cx="5050971" cy="647010"/>
          </a:xfrm>
          <a:prstGeom prst="rect">
            <a:avLst/>
          </a:prstGeom>
        </p:spPr>
      </p:pic>
      <p:sp>
        <p:nvSpPr>
          <p:cNvPr id="38" name="椭圆 37"/>
          <p:cNvSpPr/>
          <p:nvPr/>
        </p:nvSpPr>
        <p:spPr>
          <a:xfrm>
            <a:off x="7341326" y="3004457"/>
            <a:ext cx="1290095" cy="1290095"/>
          </a:xfrm>
          <a:prstGeom prst="ellipse">
            <a:avLst/>
          </a:prstGeom>
          <a:noFill/>
          <a:ln w="28575">
            <a:solidFill>
              <a:srgbClr val="E5E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7385914" y="3049045"/>
            <a:ext cx="1200919" cy="1200919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479" t="-13053" r="15" b="-22465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8465" y="2323859"/>
            <a:ext cx="5167449" cy="1229839"/>
          </a:xfrm>
        </p:spPr>
        <p:txBody>
          <a:bodyPr anchor="b">
            <a:normAutofit/>
          </a:bodyPr>
          <a:lstStyle>
            <a:lvl1pPr algn="ctr">
              <a:lnSpc>
                <a:spcPct val="120000"/>
              </a:lnSpc>
              <a:defRPr sz="3200" b="1">
                <a:solidFill>
                  <a:srgbClr val="90C413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8465" y="4102939"/>
            <a:ext cx="5167449" cy="58678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" y="507981"/>
            <a:ext cx="7201987" cy="806501"/>
            <a:chOff x="1" y="507981"/>
            <a:chExt cx="7201987" cy="806501"/>
          </a:xfrm>
        </p:grpSpPr>
        <p:pic>
          <p:nvPicPr>
            <p:cNvPr id="32" name="图片 31"/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61" t="3048" r="33393" b="80825"/>
            <a:stretch>
              <a:fillRect/>
            </a:stretch>
          </p:blipFill>
          <p:spPr>
            <a:xfrm>
              <a:off x="1" y="507981"/>
              <a:ext cx="3683725" cy="806501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69" t="3048" r="25295" b="80825"/>
            <a:stretch>
              <a:fillRect/>
            </a:stretch>
          </p:blipFill>
          <p:spPr>
            <a:xfrm>
              <a:off x="3683726" y="507981"/>
              <a:ext cx="522514" cy="806501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69" t="3048" r="25295" b="80825"/>
            <a:stretch>
              <a:fillRect/>
            </a:stretch>
          </p:blipFill>
          <p:spPr>
            <a:xfrm>
              <a:off x="4206240" y="507981"/>
              <a:ext cx="522514" cy="806501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69" t="3048" r="25295" b="80825"/>
            <a:stretch>
              <a:fillRect/>
            </a:stretch>
          </p:blipFill>
          <p:spPr>
            <a:xfrm>
              <a:off x="4728754" y="507981"/>
              <a:ext cx="522514" cy="806501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69" t="3048" r="25295" b="80825"/>
            <a:stretch>
              <a:fillRect/>
            </a:stretch>
          </p:blipFill>
          <p:spPr>
            <a:xfrm>
              <a:off x="5216433" y="507981"/>
              <a:ext cx="522514" cy="80650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69" t="3048" r="25295" b="80825"/>
            <a:stretch>
              <a:fillRect/>
            </a:stretch>
          </p:blipFill>
          <p:spPr>
            <a:xfrm>
              <a:off x="5734602" y="507981"/>
              <a:ext cx="522514" cy="80650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70" t="3048" r="18634" b="80825"/>
            <a:stretch>
              <a:fillRect/>
            </a:stretch>
          </p:blipFill>
          <p:spPr>
            <a:xfrm>
              <a:off x="6235351" y="507981"/>
              <a:ext cx="966637" cy="806501"/>
            </a:xfrm>
            <a:prstGeom prst="rect">
              <a:avLst/>
            </a:prstGeom>
          </p:spPr>
        </p:pic>
      </p:grpSp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62" b="92332"/>
          <a:stretch>
            <a:fillRect/>
          </a:stretch>
        </p:blipFill>
        <p:spPr>
          <a:xfrm>
            <a:off x="4093029" y="6336482"/>
            <a:ext cx="5050971" cy="52587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255" y="1367983"/>
            <a:ext cx="7826095" cy="4661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C196-192D-481F-AF01-F5201B8E24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EC974-8B47-4637-8F22-352790B31262}" type="slidenum">
              <a:rPr lang="zh-CN" altLang="en-US" smtClean="0"/>
            </a:fld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0336" y="318474"/>
            <a:ext cx="5965385" cy="590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110000"/>
        </a:lnSpc>
        <a:spcBef>
          <a:spcPts val="1800"/>
        </a:spcBef>
        <a:buClr>
          <a:schemeClr val="accent2"/>
        </a:buClr>
        <a:buSzPct val="80000"/>
        <a:buFont typeface="Wingdings 2" panose="05020102010507070707" pitchFamily="18" charset="2"/>
        <a:buChar char=""/>
        <a:defRPr sz="20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357505" indent="-357505" algn="l" defTabSz="914400" rtl="0" eaLnBrk="1" latinLnBrk="0" hangingPunct="1">
        <a:lnSpc>
          <a:spcPct val="130000"/>
        </a:lnSpc>
        <a:spcBef>
          <a:spcPts val="500"/>
        </a:spcBef>
        <a:buFont typeface="Calibri" panose="020F0502020204030204" pitchFamily="34" charset="0"/>
        <a:buChar char=" "/>
        <a:defRPr sz="1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4414" y="1000108"/>
            <a:ext cx="6427147" cy="1365162"/>
          </a:xfrm>
        </p:spPr>
        <p:txBody>
          <a:bodyPr>
            <a:normAutofit/>
          </a:bodyPr>
          <a:lstStyle/>
          <a:p>
            <a:r>
              <a:rPr lang="en-US" altLang="zh-CN" sz="540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25.</a:t>
            </a:r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王戎不取道旁李</a:t>
            </a:r>
            <a:endParaRPr lang="zh-CN" altLang="en-US" sz="5400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4714884"/>
            <a:ext cx="6143668" cy="1071570"/>
          </a:xfrm>
        </p:spPr>
        <p:txBody>
          <a:bodyPr>
            <a:noAutofit/>
          </a:bodyPr>
          <a:lstStyle/>
          <a:p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3556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572264" y="2571744"/>
            <a:ext cx="2015744" cy="185448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rgbClr val="00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rgbClr val="00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王戎七岁，尝②与诸小儿游。看道边李树多子折枝，诸儿竞走③取之，唯④戎不动。</a:t>
            </a:r>
            <a:r>
              <a:rPr lang="zh-CN" altLang="en-US" sz="2800" b="1" dirty="0" smtClean="0">
                <a:solidFill>
                  <a:schemeClr val="bg1">
                    <a:lumMod val="8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人问之，答曰：“树在道边而多子，此必苦李。”取之，信然⑤。</a:t>
            </a:r>
            <a:endParaRPr lang="en-US" altLang="zh-CN" sz="2800" b="1" dirty="0" smtClean="0">
              <a:solidFill>
                <a:schemeClr val="bg1">
                  <a:lumMod val="8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4273" name="Picture 1" descr="C:\Users\dell\AppData\Roaming\Tencent\Users\262952521\QQ\WinTemp\RichOle\2{XYU2~3W%EIKW1G[FD7_P6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786446" y="4214818"/>
            <a:ext cx="1857388" cy="1673323"/>
          </a:xfrm>
          <a:prstGeom prst="rect">
            <a:avLst/>
          </a:prstGeom>
          <a:noFill/>
        </p:spPr>
      </p:pic>
      <p:pic>
        <p:nvPicPr>
          <p:cNvPr id="6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500042"/>
            <a:ext cx="928644" cy="8543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0184" name="Picture 8" descr="https://timgsa.baidu.com/timg?image&amp;quality=80&amp;size=b9999_10000&amp;sec=1552474045077&amp;di=9406d4e66e8f7e365118965328003102&amp;imgtype=0&amp;src=http%3A%2F%2Fimgsrc.baidu.com%2Fimgad%2Fpic%2Fitem%2F00e93901213fb80e8a0ad7c43cd12f2eb83894ce.jpg"/>
          <p:cNvPicPr>
            <a:picLocks noChangeAspect="1" noChangeArrowheads="1"/>
          </p:cNvPicPr>
          <p:nvPr/>
        </p:nvPicPr>
        <p:blipFill>
          <a:blip r:embed="rId1"/>
          <a:srcRect b="7937"/>
          <a:stretch>
            <a:fillRect/>
          </a:stretch>
        </p:blipFill>
        <p:spPr bwMode="auto">
          <a:xfrm>
            <a:off x="2071670" y="0"/>
            <a:ext cx="4946754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6150" name="Picture 6" descr="https://timgsa.baidu.com/timg?image&amp;quality=80&amp;size=b9999_10000&amp;sec=1552478786017&amp;di=e65d8612bb3f33d6d8440e34741723ff&amp;imgtype=0&amp;src=http%3A%2F%2Fimg.pconline.com.cn%2Fimages%2Fupload%2Fupc%2Ftx%2Fitbbs%2F1308%2F13%2Fc28%2F24445951_1376404370278_mthumb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214346" y="0"/>
            <a:ext cx="1035169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42" name="Picture 2" descr="https://timgsa.baidu.com/timg?image&amp;quality=80&amp;size=b9999_10000&amp;sec=1551967486644&amp;di=6b87990af0cea32974cb6a2ac356eaa1&amp;imgtype=0&amp;src=http%3A%2F%2Fn1.itc.cn%2Fimg8%2Fwb%2Frecom%2F2016%2F07%2F30%2F146986625329533572.JPE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1" y="0"/>
            <a:ext cx="10278967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9396" name="Picture 4" descr="https://timgsa.baidu.com/timg?image&amp;quality=80&amp;size=b9999_10000&amp;sec=1551967434035&amp;di=fa393aaaa9342efff9ce736644f01ce1&amp;imgtype=0&amp;src=http%3A%2F%2Fimgsrc.baidu.com%2Fimgad%2Fpic%2Fitem%2F86d6277f9e2f07085c918508e324b899a901f226.jpg"/>
          <p:cNvPicPr>
            <a:picLocks noChangeAspect="1" noChangeArrowheads="1"/>
          </p:cNvPicPr>
          <p:nvPr/>
        </p:nvPicPr>
        <p:blipFill rotWithShape="1">
          <a:blip r:embed="rId1"/>
          <a:srcRect b="5052"/>
          <a:stretch>
            <a:fillRect/>
          </a:stretch>
        </p:blipFill>
        <p:spPr bwMode="auto">
          <a:xfrm>
            <a:off x="-1071602" y="-857280"/>
            <a:ext cx="12580326" cy="793599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85926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两岸荔枝红，万家烟雨中。</a:t>
            </a:r>
            <a:endParaRPr lang="en-US" altLang="zh-CN" sz="3600" b="1" dirty="0" smtClean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道旁李子</a:t>
            </a:r>
            <a:r>
              <a:rPr 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，诸儿</a:t>
            </a:r>
            <a:r>
              <a:rPr 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36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9396" name="Picture 4" descr="https://timgsa.baidu.com/timg?image&amp;quality=80&amp;size=b9999_10000&amp;sec=1551967434035&amp;di=fa393aaaa9342efff9ce736644f01ce1&amp;imgtype=0&amp;src=http%3A%2F%2Fimgsrc.baidu.com%2Fimgad%2Fpic%2Fitem%2F86d6277f9e2f07085c918508e324b899a901f226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4143380"/>
            <a:ext cx="4643438" cy="3085055"/>
          </a:xfrm>
          <a:prstGeom prst="rect">
            <a:avLst/>
          </a:prstGeom>
          <a:noFill/>
        </p:spPr>
      </p:pic>
      <p:pic>
        <p:nvPicPr>
          <p:cNvPr id="5" name="Picture 4" descr="https://timgsa.baidu.com/timg?image&amp;quality=80&amp;size=b9999_10000&amp;sec=1551967364792&amp;di=cad81cdaedf85251b869ab55a867aea0&amp;imgtype=0&amp;src=http%3A%2F%2Fimgsrc.baidu.com%2Fimgad%2Fpic%2Fitem%2F908fa0ec08fa513d7e0997e7366d55fbb2fbd96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143380"/>
            <a:ext cx="4500562" cy="33754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78615" y="285728"/>
            <a:ext cx="5965385" cy="590556"/>
          </a:xfrm>
        </p:spPr>
        <p:txBody>
          <a:bodyPr>
            <a:noAutofit/>
          </a:bodyPr>
          <a:lstStyle/>
          <a:p>
            <a:r>
              <a:rPr lang="zh-CN" altLang="en-US" sz="4000" dirty="0" smtClean="0">
                <a:solidFill>
                  <a:schemeClr val="tx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多子折枝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643050"/>
            <a:ext cx="9144000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2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黄四娘家花满蹊，千朵万朵压枝低。</a:t>
            </a:r>
            <a:endParaRPr lang="en-US" altLang="zh-CN" sz="3200" b="1" dirty="0" smtClean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>
              <a:buNone/>
            </a:pP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道旁李树李子</a:t>
            </a:r>
            <a:r>
              <a:rPr 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___________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压枝低。</a:t>
            </a:r>
            <a:endParaRPr lang="zh-CN" altLang="en-US" sz="32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9396" name="Picture 4" descr="https://timgsa.baidu.com/timg?image&amp;quality=80&amp;size=b9999_10000&amp;sec=1551967434035&amp;di=fa393aaaa9342efff9ce736644f01ce1&amp;imgtype=0&amp;src=http%3A%2F%2Fimgsrc.baidu.com%2Fimgad%2Fpic%2Fitem%2F86d6277f9e2f07085c918508e324b899a901f226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4143380"/>
            <a:ext cx="4643438" cy="3085055"/>
          </a:xfrm>
          <a:prstGeom prst="rect">
            <a:avLst/>
          </a:prstGeom>
          <a:noFill/>
        </p:spPr>
      </p:pic>
      <p:pic>
        <p:nvPicPr>
          <p:cNvPr id="5" name="Picture 4" descr="https://timgsa.baidu.com/timg?image&amp;quality=80&amp;size=b9999_10000&amp;sec=1551967364792&amp;di=cad81cdaedf85251b869ab55a867aea0&amp;imgtype=0&amp;src=http%3A%2F%2Fimgsrc.baidu.com%2Fimgad%2Fpic%2Fitem%2F908fa0ec08fa513d7e0997e7366d55fbb2fbd96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143380"/>
            <a:ext cx="4500562" cy="33754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王戎七岁，尝②与诸小儿游。看道边李树多子折枝，诸儿竞走③取之，</a:t>
            </a:r>
            <a:r>
              <a:rPr lang="zh-CN" altLang="en-US" sz="2800" b="1" dirty="0" smtClean="0">
                <a:solidFill>
                  <a:schemeClr val="bg1">
                    <a:lumMod val="8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唯④戎不动。人问</a:t>
            </a:r>
            <a:r>
              <a:rPr lang="zh-CN" altLang="en-U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之，答曰：“树在道边而多子，此必苦李。”取之，信然⑤。</a:t>
            </a:r>
            <a:endParaRPr lang="en-US" altLang="zh-CN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王戎七岁，尝②与诸小儿游。看道边李树多子折枝，诸儿竞走③取之，或</a:t>
            </a:r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，或</a:t>
            </a:r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，或</a:t>
            </a:r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_______,</a:t>
            </a:r>
            <a:r>
              <a:rPr lang="zh-CN" altLang="en-US" sz="2800" b="1" dirty="0" smtClean="0">
                <a:solidFill>
                  <a:schemeClr val="bg1">
                    <a:lumMod val="8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唯④戎不动。人问</a:t>
            </a:r>
            <a:r>
              <a:rPr lang="zh-CN" altLang="en-U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之，答曰：“树在道边而多子，此必苦李。”取之，信然⑤。</a:t>
            </a:r>
            <a:endParaRPr lang="en-US" altLang="zh-CN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王戎七岁，尝②与诸小儿游。看道边李树多子折枝，诸儿竞走③取之，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唯④戎不动。</a:t>
            </a:r>
            <a:r>
              <a:rPr lang="zh-CN" altLang="en-US" sz="2800" b="1" dirty="0" smtClean="0">
                <a:solidFill>
                  <a:schemeClr val="bg1">
                    <a:lumMod val="8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人问</a:t>
            </a:r>
            <a:r>
              <a:rPr lang="zh-CN" altLang="en-U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之，答曰：“树在道边而多子，此必苦李。”取之，信然⑤。</a:t>
            </a:r>
            <a:endParaRPr lang="en-US" altLang="zh-CN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2" name="Picture 12" descr="https://timgsa.baidu.com/timg?image&amp;quality=80&amp;size=b9999_10000&amp;sec=1552291682282&amp;di=4c9b38607d09a821b35c67992b52f3b1&amp;imgtype=0&amp;src=http%3A%2F%2Fnews.baosteel.com%2Fnewscenter%2Fupload%2Fimages%2F2017%2F7%2F14%2F1494735765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-1"/>
            <a:ext cx="9144000" cy="6910509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642918"/>
            <a:ext cx="6429420" cy="857256"/>
          </a:xfrm>
          <a:solidFill>
            <a:srgbClr val="FFFFFF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骆宾王七岁，</a:t>
            </a: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__________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3600" b="1" dirty="0">
              <a:solidFill>
                <a:schemeClr val="tx1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40970" name="Picture 10" descr="https://timgsa.baidu.com/timg?image&amp;quality=80&amp;size=b9999_10000&amp;sec=1552291654730&amp;di=b77245ce7424bb7f98bfb735010da549&amp;imgtype=0&amp;src=http%3A%2F%2Fi.qulishi.com%2Fuploads%2Fnews%2F201612%2F1482028054521487.jpg"/>
          <p:cNvPicPr>
            <a:picLocks noChangeAspect="1" noChangeArrowheads="1"/>
          </p:cNvPicPr>
          <p:nvPr/>
        </p:nvPicPr>
        <p:blipFill>
          <a:blip r:embed="rId2"/>
          <a:srcRect l="27788" t="47616" r="26362"/>
          <a:stretch>
            <a:fillRect/>
          </a:stretch>
        </p:blipFill>
        <p:spPr bwMode="auto">
          <a:xfrm>
            <a:off x="5777513" y="4429132"/>
            <a:ext cx="3437957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</a:t>
            </a:r>
            <a:r>
              <a:rPr lang="zh-CN" altLang="en-US" sz="2800" b="1" dirty="0" smtClean="0">
                <a:solidFill>
                  <a:schemeClr val="bg1">
                    <a:lumMod val="8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看道边李树多子折枝，诸儿竞走③取之，唯④戎不动。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人问之，答曰：“树在道边而多子，此必苦李。”取之，信然⑤。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285860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(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</a:t>
            </a: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问之，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(    )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答曰：“树在道边而多子，此必苦李。”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(    )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取之，信然。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zh-CN" altLang="en-US" sz="36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428992" y="1142984"/>
            <a:ext cx="714380" cy="785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3929058" y="3500438"/>
            <a:ext cx="714380" cy="785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 rot="19619076">
            <a:off x="1165128" y="5003705"/>
            <a:ext cx="107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</a:t>
            </a:r>
            <a:endParaRPr lang="zh-CN" altLang="en-US" sz="54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 rot="258661">
            <a:off x="3165392" y="4860829"/>
            <a:ext cx="107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她</a:t>
            </a:r>
            <a:endParaRPr lang="zh-CN" altLang="en-US" sz="54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 rot="1038842">
            <a:off x="5185184" y="5067733"/>
            <a:ext cx="107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它</a:t>
            </a:r>
            <a:endParaRPr lang="zh-CN" altLang="en-US" sz="54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285860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人问</a:t>
            </a:r>
            <a:r>
              <a:rPr lang="zh-CN" altLang="en-US" sz="3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    ）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(    )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答曰：“树在道边而多子，此必苦李。”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(    )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取</a:t>
            </a:r>
            <a:r>
              <a:rPr lang="zh-CN" altLang="en-US" sz="36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    ）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，信然。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zh-CN" altLang="en-US" sz="36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285860"/>
            <a:ext cx="7826095" cy="46610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人们</a:t>
            </a: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: 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“</a:t>
            </a: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_____________________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。”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王戎：“</a:t>
            </a: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_____________________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。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人们：“</a:t>
            </a: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_____________________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。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王戎：“</a:t>
            </a: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_____________________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。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</a:t>
            </a:r>
            <a:endParaRPr lang="en-US" altLang="zh-CN" sz="3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zh-CN" altLang="en-US" sz="36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</a:t>
            </a:r>
            <a:r>
              <a:rPr lang="zh-CN" altLang="en-US" sz="2800" b="1" dirty="0" smtClean="0">
                <a:solidFill>
                  <a:schemeClr val="bg1">
                    <a:lumMod val="8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看道边李树多子折枝，诸儿竞走③取之，唯④戎不动。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人问之，答曰：“树在道边而多子，此必苦李。”取之，信然⑤。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5965385" cy="590556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王戎不取道旁李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96982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王戎七岁，尝与诸小儿游。看道边李树多子折枝，诸儿竞走取之，唯戎不动。人问之，答曰：“树在道边而多子，此必苦李。”取之，信然。</a:t>
            </a:r>
            <a:endParaRPr lang="en-US" altLang="zh-CN" sz="32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57950" y="4143380"/>
            <a:ext cx="1571636" cy="14459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4414" y="1357298"/>
            <a:ext cx="5965385" cy="590556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王戎不取道旁李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96982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</a:t>
            </a:r>
            <a:r>
              <a:rPr lang="en-US" altLang="zh-CN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，尝</a:t>
            </a:r>
            <a:r>
              <a:rPr lang="en-US" altLang="zh-CN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____________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。看道边李树</a:t>
            </a:r>
            <a:r>
              <a:rPr lang="en-US" altLang="zh-CN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__________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，诸儿</a:t>
            </a:r>
            <a:r>
              <a:rPr lang="en-US" altLang="zh-CN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__________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，唯戎不动。人问之，答曰：“</a:t>
            </a:r>
            <a:r>
              <a:rPr lang="en-US" altLang="zh-CN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_________</a:t>
            </a:r>
            <a:endParaRPr lang="en-US" altLang="zh-CN" sz="32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______________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，此必苦李。”取之，信然。</a:t>
            </a:r>
            <a:endParaRPr lang="en-US" altLang="zh-CN" sz="32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786578" y="4714884"/>
            <a:ext cx="1571636" cy="14459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5965385" cy="590556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王戎不取道旁李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96982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王戎七岁，尝与诸小儿游。看道边李树多子折枝，诸儿竞走取之，唯戎不动。人问之，答曰：“树在道边而多子，此必苦李。”取之，信然。</a:t>
            </a:r>
            <a:endParaRPr lang="en-US" altLang="zh-CN" sz="32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57950" y="4143380"/>
            <a:ext cx="1571636" cy="14459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标题 1"/>
          <p:cNvSpPr txBox="1"/>
          <p:nvPr/>
        </p:nvSpPr>
        <p:spPr>
          <a:xfrm>
            <a:off x="785786" y="285728"/>
            <a:ext cx="5965385" cy="590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     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用自己的话讲故事吧！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王戎七岁，尝②与诸小儿游。看道边李树多子折枝，诸儿竞走③取之，唯④戎不动。人问之，答曰：“树在道边而多子，此必苦李。”取之，信然⑤。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571604" y="4000504"/>
            <a:ext cx="685804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142976" y="4357694"/>
            <a:ext cx="235745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2" descr="http://s1.sinaimg.cn/mw690/001MjQZCzy756ay6JIA30&amp;690"/>
          <p:cNvPicPr>
            <a:picLocks noChangeAspect="1" noChangeArrowheads="1"/>
          </p:cNvPicPr>
          <p:nvPr/>
        </p:nvPicPr>
        <p:blipFill>
          <a:blip r:embed="rId1"/>
          <a:srcRect l="5494" r="18681"/>
          <a:stretch>
            <a:fillRect/>
          </a:stretch>
        </p:blipFill>
        <p:spPr bwMode="auto">
          <a:xfrm>
            <a:off x="3857620" y="2285992"/>
            <a:ext cx="4976051" cy="3214710"/>
          </a:xfrm>
          <a:prstGeom prst="rect">
            <a:avLst/>
          </a:prstGeom>
          <a:noFill/>
        </p:spPr>
      </p:pic>
      <p:pic>
        <p:nvPicPr>
          <p:cNvPr id="11" name="Picture 2" descr="http://book.img.ireader.com/group6/M00/6F/C9/CmQUOViZkMeEZ0J0AAAAALgyej8324356288.jpg?v=XevtIvj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3161132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借助注释，用自己的话讲讲这个故事。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en-US" sz="2600" b="1" dirty="0" err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魏明帝</a:t>
            </a:r>
            <a:r>
              <a:rPr lang="zh-CN" altLang="en-US" sz="26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①于宣武场②上断虎爪牙，纵③百姓观之。王戎亦往看。虎乘间④攀栏而吼，其声震地，观者无不辟易颠仆⑤，戎湛然不动，了无恐色。</a:t>
            </a:r>
            <a:endParaRPr lang="en-US" altLang="zh-CN" sz="26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endParaRPr lang="zh-CN" altLang="en-US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</a:t>
            </a:r>
            <a:r>
              <a:rPr lang="en-US" sz="2400" b="1" dirty="0" err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魏明帝</a:t>
            </a: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lang="en-US" sz="2400" b="1" dirty="0" err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曹睿</a:t>
            </a: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sz="2400" b="1" dirty="0" err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魏文帝曹丕</a:t>
            </a: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长子。</a:t>
            </a:r>
            <a:endParaRPr lang="zh-CN" altLang="en-US" sz="24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②宣武场：演武练兵的场所。</a:t>
            </a:r>
            <a:endParaRPr lang="zh-CN" altLang="en-US" sz="24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③纵：凭借，让。 </a:t>
            </a:r>
            <a:endParaRPr lang="zh-CN" altLang="en-US" sz="24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④乘间：抓住笼子的空隙处。</a:t>
            </a:r>
            <a:endParaRPr lang="zh-CN" altLang="en-US" sz="24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⑤辟易：惊退。颠仆：跌倒。 </a:t>
            </a:r>
            <a:endParaRPr lang="zh-CN" altLang="en-US" sz="24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⑥湛（</a:t>
            </a:r>
            <a:r>
              <a:rPr lang="en-US" sz="2400" b="1" dirty="0" err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d</a:t>
            </a:r>
            <a:r>
              <a:rPr lang="en-US" altLang="zh-CN" sz="2400" b="1" dirty="0" err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ā</a:t>
            </a:r>
            <a:r>
              <a:rPr lang="en-US" sz="2400" b="1" dirty="0" err="1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）然：镇定的样子。</a:t>
            </a:r>
            <a:endParaRPr lang="zh-CN" altLang="en-US" sz="24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1994" name="Picture 10" descr="http://www.kfzimg.com/G06/M00/23/8E/p4YBAFpbLtSAUunBAAE1EUL141g982_b.jpg"/>
          <p:cNvPicPr>
            <a:picLocks noChangeAspect="1" noChangeArrowheads="1"/>
          </p:cNvPicPr>
          <p:nvPr/>
        </p:nvPicPr>
        <p:blipFill>
          <a:blip r:embed="rId1">
            <a:lum bright="10000"/>
          </a:blip>
          <a:srcRect l="7321" t="5000" r="4374" b="14999"/>
          <a:stretch>
            <a:fillRect/>
          </a:stretch>
        </p:blipFill>
        <p:spPr bwMode="auto">
          <a:xfrm>
            <a:off x="-318343" y="0"/>
            <a:ext cx="9462343" cy="6858000"/>
          </a:xfrm>
          <a:prstGeom prst="rect">
            <a:avLst/>
          </a:prstGeom>
          <a:noFill/>
        </p:spPr>
      </p:pic>
      <p:sp>
        <p:nvSpPr>
          <p:cNvPr id="6" name="内容占位符 2"/>
          <p:cNvSpPr txBox="1"/>
          <p:nvPr/>
        </p:nvSpPr>
        <p:spPr>
          <a:xfrm>
            <a:off x="1214414" y="5572140"/>
            <a:ext cx="6429420" cy="857256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rmAutofit/>
          </a:bodyPr>
          <a:lstStyle/>
          <a:p>
            <a:pPr marL="357505" marR="0" lvl="0" indent="-357505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_____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七岁，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__________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。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10" descr="https://timgsa.baidu.com/timg?image&amp;quality=80&amp;size=b9999_10000&amp;sec=1552289230028&amp;di=475e49689f577db28fa1dadb09679be8&amp;imgtype=0&amp;src=http%3A%2F%2Fku.90sjimg.com%2Felement_origin_min_pic%2F17%2F08%2F09%2F3eaff62242e405a9202b476a2d2695a8.jpg"/>
          <p:cNvPicPr>
            <a:picLocks noChangeAspect="1" noChangeArrowheads="1"/>
          </p:cNvPicPr>
          <p:nvPr/>
        </p:nvPicPr>
        <p:blipFill>
          <a:blip r:embed="rId1"/>
          <a:srcRect l="1667" t="6186" r="18333" b="13401"/>
          <a:stretch>
            <a:fillRect/>
          </a:stretch>
        </p:blipFill>
        <p:spPr bwMode="auto">
          <a:xfrm>
            <a:off x="-217717" y="0"/>
            <a:ext cx="9361717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内容占位符 2"/>
          <p:cNvSpPr txBox="1"/>
          <p:nvPr/>
        </p:nvSpPr>
        <p:spPr>
          <a:xfrm>
            <a:off x="928662" y="642918"/>
            <a:ext cx="6429420" cy="857256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rmAutofit/>
          </a:bodyPr>
          <a:lstStyle/>
          <a:p>
            <a:pPr marL="357505" marR="0" lvl="0" indent="-357505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lang="en-US" altLang="zh-CN" sz="3600" b="1" dirty="0" smtClean="0">
                <a:solidFill>
                  <a:schemeClr val="tx1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_______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七岁，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__________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  <a:cs typeface="+mn-cs"/>
              </a:rPr>
              <a:t>。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4414" y="1000108"/>
            <a:ext cx="6427147" cy="1365162"/>
          </a:xfrm>
        </p:spPr>
        <p:txBody>
          <a:bodyPr>
            <a:normAutofit/>
          </a:bodyPr>
          <a:lstStyle/>
          <a:p>
            <a:r>
              <a:rPr lang="en-US" altLang="zh-CN" sz="540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25.</a:t>
            </a:r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王戎不取道旁李</a:t>
            </a:r>
            <a:endParaRPr lang="zh-CN" altLang="en-US" sz="5400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4714884"/>
            <a:ext cx="6143668" cy="1071570"/>
          </a:xfrm>
        </p:spPr>
        <p:txBody>
          <a:bodyPr>
            <a:noAutofit/>
          </a:bodyPr>
          <a:lstStyle/>
          <a:p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3556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572264" y="2571744"/>
            <a:ext cx="2015744" cy="185448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自由读课文，边读边想，这则故事你读明白了吗？争取读得正确流利。</a:t>
            </a:r>
            <a:endParaRPr lang="zh-CN" altLang="en-US" sz="36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5965385" cy="590556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王戎不取道旁李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96982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200" b="1" dirty="0" smtClean="0">
                <a:solidFill>
                  <a:srgbClr val="00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王戎七岁，尝与诸小儿游。看道边李树多子折枝，诸儿竞走取之，唯戎不动。人问之，答曰：“树在道边而多子，此必苦李。”取之，信然。</a:t>
            </a:r>
            <a:endParaRPr lang="en-US" altLang="zh-CN" sz="3200" b="1" dirty="0" smtClean="0">
              <a:solidFill>
                <a:srgbClr val="0033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57950" y="4143380"/>
            <a:ext cx="1571636" cy="14459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5965385" cy="590556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sz="3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王戎不取道旁李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2196982"/>
            <a:ext cx="7826095" cy="4661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2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王戎七岁，尝与诸小儿游。</a:t>
            </a:r>
            <a:r>
              <a:rPr lang="zh-CN" altLang="en-US" sz="3200" b="1" dirty="0" smtClean="0">
                <a:solidFill>
                  <a:srgbClr val="00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看道边李树多子折枝，诸儿竞走取之，唯戎不动。</a:t>
            </a:r>
            <a:r>
              <a:rPr lang="zh-CN" altLang="en-US" sz="32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人问之，答曰：“树在道边而多子，此必苦李。”</a:t>
            </a:r>
            <a:r>
              <a:rPr lang="zh-CN" altLang="en-US" sz="3200" b="1" dirty="0" smtClean="0">
                <a:solidFill>
                  <a:srgbClr val="00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取之，信然。</a:t>
            </a:r>
            <a:endParaRPr lang="en-US" altLang="zh-CN" sz="3200" b="1" dirty="0" smtClean="0">
              <a:solidFill>
                <a:srgbClr val="0033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4" descr="https://timgsa.baidu.com/timg?image&amp;quality=80&amp;size=b9999_10000&amp;sec=1551965682500&amp;di=76b9feaf1982768453338934fecc2fae&amp;imgtype=0&amp;src=http%3A%2F%2Fimg005.hc360.cn%2Fy2%2FM01%2F2D%2FEF%2FwKhQdFRt-yaEVeDAAAAAAMGJ9BM426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57950" y="4143380"/>
            <a:ext cx="1571636" cy="14459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857356" y="4929198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竞（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+mj-ea"/>
                <a:ea typeface="+mj-ea"/>
              </a:rPr>
              <a:t>jìng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王戎不取道旁李①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71612"/>
            <a:ext cx="7826095" cy="466101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sz="28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王戎七岁，尝②与诸小儿游。看道边李树多子折枝，诸儿竞走③取之，唯④戎不动。人问之，答曰：“树在道边而多子，此必苦李。”取之，信然⑤。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4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①本文选自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世说新语▪雅量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。王戎：“竹林七贤”之一，自幼聪慧。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②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尝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曾经。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③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竞走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争着跑过去。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④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只有。 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⑤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信然</a:t>
            </a:r>
            <a:r>
              <a:rPr lang="en-US" altLang="zh-CN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r>
              <a:rPr lang="zh-CN" altLang="en-US" sz="2600" dirty="0" smtClean="0">
                <a:solidFill>
                  <a:schemeClr val="tx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的确如此。</a:t>
            </a:r>
            <a:endParaRPr lang="en-US" altLang="zh-CN" sz="2600" dirty="0" smtClean="0">
              <a:solidFill>
                <a:schemeClr val="tx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3857628"/>
            <a:ext cx="7858180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学习任务：    </a:t>
            </a:r>
            <a:endParaRPr lang="en-US" altLang="zh-CN" sz="2800" b="1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 dirty="0" smtClean="0">
                <a:solidFill>
                  <a:srgbClr val="000000"/>
                </a:solidFill>
              </a:rPr>
              <a:t>       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读一读：先读读这篇文言文；</a:t>
            </a:r>
            <a:endParaRPr lang="en-US" altLang="zh-CN" sz="2800" b="1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看一看：再看看文下注释；</a:t>
            </a:r>
            <a:endParaRPr lang="en-US" altLang="zh-CN" sz="2800" b="1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顺一顺：然后试着读懂这则故事。</a:t>
            </a:r>
            <a:endParaRPr lang="en-US" altLang="zh-CN" sz="2800" b="1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800" b="1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A000120141119A06PPBG">
  <a:themeElements>
    <a:clrScheme name="自定义 188">
      <a:dk1>
        <a:srgbClr val="5F5F5F"/>
      </a:dk1>
      <a:lt1>
        <a:srgbClr val="FFFFFF"/>
      </a:lt1>
      <a:dk2>
        <a:srgbClr val="4D4D4D"/>
      </a:dk2>
      <a:lt2>
        <a:srgbClr val="FFFFFF"/>
      </a:lt2>
      <a:accent1>
        <a:srgbClr val="90C413"/>
      </a:accent1>
      <a:accent2>
        <a:srgbClr val="BABD3D"/>
      </a:accent2>
      <a:accent3>
        <a:srgbClr val="DCAB48"/>
      </a:accent3>
      <a:accent4>
        <a:srgbClr val="6B8A4B"/>
      </a:accent4>
      <a:accent5>
        <a:srgbClr val="00B0F0"/>
      </a:accent5>
      <a:accent6>
        <a:srgbClr val="B84D30"/>
      </a:accent6>
      <a:hlink>
        <a:srgbClr val="409BA2"/>
      </a:hlink>
      <a:folHlink>
        <a:srgbClr val="AFB2B4"/>
      </a:folHlink>
    </a:clrScheme>
    <a:fontScheme name="自定义 15">
      <a:majorFont>
        <a:latin typeface="Arial Black"/>
        <a:ea typeface="微软雅黑"/>
        <a:cs typeface=""/>
      </a:majorFont>
      <a:minorFont>
        <a:latin typeface="Arial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A000120141119A06PPBG</Template>
  <TotalTime>0</TotalTime>
  <Words>2574</Words>
  <Application>WPS 演示</Application>
  <PresentationFormat>全屏显示(4:3)</PresentationFormat>
  <Paragraphs>174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3" baseType="lpstr">
      <vt:lpstr>Arial</vt:lpstr>
      <vt:lpstr>宋体</vt:lpstr>
      <vt:lpstr>Wingdings</vt:lpstr>
      <vt:lpstr>Wingdings 2</vt:lpstr>
      <vt:lpstr>Wingdings</vt:lpstr>
      <vt:lpstr>Calibri</vt:lpstr>
      <vt:lpstr>楷体</vt:lpstr>
      <vt:lpstr>华文楷体</vt:lpstr>
      <vt:lpstr>微软雅黑</vt:lpstr>
      <vt:lpstr>Arial Unicode MS</vt:lpstr>
      <vt:lpstr>幼圆</vt:lpstr>
      <vt:lpstr>Arial Black</vt:lpstr>
      <vt:lpstr>等线</vt:lpstr>
      <vt:lpstr>A000120141119A06PPBG</vt:lpstr>
      <vt:lpstr>25.王戎不取道旁李</vt:lpstr>
      <vt:lpstr>PowerPoint 演示文稿</vt:lpstr>
      <vt:lpstr>PowerPoint 演示文稿</vt:lpstr>
      <vt:lpstr>PowerPoint 演示文稿</vt:lpstr>
      <vt:lpstr>25.王戎不取道旁李</vt:lpstr>
      <vt:lpstr>PowerPoint 演示文稿</vt:lpstr>
      <vt:lpstr>        王戎不取道旁李</vt:lpstr>
      <vt:lpstr>        王戎不取道旁李</vt:lpstr>
      <vt:lpstr>        王戎不取道旁李①</vt:lpstr>
      <vt:lpstr>        王戎不取道旁李①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多子折枝</vt:lpstr>
      <vt:lpstr>        王戎不取道旁李①</vt:lpstr>
      <vt:lpstr>        王戎不取道旁李①</vt:lpstr>
      <vt:lpstr>        王戎不取道旁李①</vt:lpstr>
      <vt:lpstr>        王戎不取道旁李①</vt:lpstr>
      <vt:lpstr>PowerPoint 演示文稿</vt:lpstr>
      <vt:lpstr>PowerPoint 演示文稿</vt:lpstr>
      <vt:lpstr>PowerPoint 演示文稿</vt:lpstr>
      <vt:lpstr>        王戎不取道旁李①</vt:lpstr>
      <vt:lpstr>        王戎不取道旁李</vt:lpstr>
      <vt:lpstr>        王戎不取道旁李</vt:lpstr>
      <vt:lpstr>        王戎不取道旁李</vt:lpstr>
      <vt:lpstr>        王戎不取道旁李①</vt:lpstr>
      <vt:lpstr>借助注释，用自己的话讲讲这个故事。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26.王戎不取道旁李</dc:title>
  <dc:creator>dell</dc:creator>
  <cp:lastModifiedBy>86130</cp:lastModifiedBy>
  <cp:revision>116</cp:revision>
  <dcterms:created xsi:type="dcterms:W3CDTF">2019-03-07T10:34:00Z</dcterms:created>
  <dcterms:modified xsi:type="dcterms:W3CDTF">2022-11-17T13:02:28Z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