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93" r:id="rId2"/>
    <p:sldId id="326" r:id="rId3"/>
    <p:sldId id="277" r:id="rId4"/>
    <p:sldId id="296" r:id="rId5"/>
    <p:sldId id="297" r:id="rId6"/>
    <p:sldId id="356" r:id="rId7"/>
    <p:sldId id="343" r:id="rId8"/>
    <p:sldId id="379" r:id="rId9"/>
    <p:sldId id="371" r:id="rId10"/>
    <p:sldId id="370" r:id="rId11"/>
    <p:sldId id="306" r:id="rId12"/>
    <p:sldId id="372" r:id="rId13"/>
    <p:sldId id="309" r:id="rId14"/>
    <p:sldId id="307" r:id="rId15"/>
    <p:sldId id="378" r:id="rId16"/>
    <p:sldId id="308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E41908"/>
    <a:srgbClr val="E0409E"/>
    <a:srgbClr val="7E0145"/>
    <a:srgbClr val="BDDBA6"/>
    <a:srgbClr val="B6D79D"/>
    <a:srgbClr val="D4E8C7"/>
    <a:srgbClr val="FFD85D"/>
    <a:srgbClr val="A0440C"/>
    <a:srgbClr val="793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7" autoAdjust="0"/>
    <p:restoredTop sz="95406" autoAdjust="0"/>
  </p:normalViewPr>
  <p:slideViewPr>
    <p:cSldViewPr snapToGrid="0" showGuides="1">
      <p:cViewPr varScale="1">
        <p:scale>
          <a:sx n="109" d="100"/>
          <a:sy n="109" d="100"/>
        </p:scale>
        <p:origin x="-930" y="-84"/>
      </p:cViewPr>
      <p:guideLst>
        <p:guide orient="horz" pos="77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B9ABA-14F0-474D-B9B7-BB98823E72A8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AFE5-AEBA-416E-81DA-61E3BBC8CE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1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AFE5-AEBA-416E-81DA-61E3BBC8CE9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51311-CB17-496F-A2E4-40212DB7FA6F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5A2E4-DDAA-48A1-85B5-735217CD0DD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slide" Target="slide11.xml"/><Relationship Id="rId4" Type="http://schemas.openxmlformats.org/officeDocument/2006/relationships/image" Target="../media/image11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0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1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0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2022&#26149;&#21171;&#21160;&#25216;&#26415;&#20462;&#35746;\&#19977;&#19979;\02%20&#31181;&#22823;&#35910;\&#31181;&#22823;&#35910;.wmv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6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46" y="687241"/>
            <a:ext cx="7063639" cy="52694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116415" y="1027600"/>
            <a:ext cx="7151887" cy="3415985"/>
            <a:chOff x="2116415" y="1365709"/>
            <a:chExt cx="7151887" cy="3415985"/>
          </a:xfrm>
        </p:grpSpPr>
        <p:sp>
          <p:nvSpPr>
            <p:cNvPr id="4" name="文本框 3"/>
            <p:cNvSpPr txBox="1"/>
            <p:nvPr/>
          </p:nvSpPr>
          <p:spPr>
            <a:xfrm>
              <a:off x="2923689" y="3812049"/>
              <a:ext cx="6344613" cy="969645"/>
            </a:xfrm>
            <a:prstGeom prst="rect">
              <a:avLst/>
            </a:prstGeom>
            <a:noFill/>
            <a:effectLst>
              <a:outerShdw blurRad="50800" dist="50800" dir="2700000" algn="tl" rotWithShape="0">
                <a:prstClr val="black">
                  <a:alpha val="28000"/>
                </a:prstClr>
              </a:outerShdw>
            </a:effectLst>
          </p:spPr>
          <p:txBody>
            <a:bodyPr wrap="square" lIns="360000" tIns="360000" rIns="360000" bIns="180000" rtlCol="0" anchor="ctr" anchorCtr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苏州工业园区星海小学  徐</a:t>
              </a:r>
              <a:r>
                <a:rPr lang="en-US" altLang="zh-CN" sz="28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8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玲 </a:t>
              </a:r>
              <a:endPara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142754">
              <a:off x="2116415" y="1365709"/>
              <a:ext cx="448248" cy="448248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560" y="4110764"/>
            <a:ext cx="3259353" cy="2438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663280" y="1218028"/>
            <a:ext cx="8429090" cy="1653269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28000"/>
              </a:prstClr>
            </a:outerShdw>
          </a:effectLst>
        </p:spPr>
        <p:txBody>
          <a:bodyPr wrap="square" lIns="360000" tIns="360000" rIns="360000" bIns="180000" rtlCol="0" anchor="ctr" anchorCtr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劳动教师教学用书配套教学课件  三年级下册</a:t>
            </a:r>
          </a:p>
          <a:p>
            <a:pPr algn="ctr"/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8911">
            <a:off x="10541437" y="-1262505"/>
            <a:ext cx="799252" cy="26496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881451" y="2033698"/>
            <a:ext cx="8429091" cy="17697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0" tIns="360000" rIns="360000" bIns="180000" rtlCol="0" anchor="ctr" anchorCtr="0">
            <a:spAutoFit/>
          </a:bodyPr>
          <a:lstStyle/>
          <a:p>
            <a:pPr algn="ctr"/>
            <a:r>
              <a:rPr lang="zh-CN" altLang="zh-CN" sz="8000" b="1" spc="600" dirty="0" smtClean="0">
                <a:solidFill>
                  <a:srgbClr val="FFD85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种大豆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075" y="-119531"/>
            <a:ext cx="2352110" cy="24049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41">
            <a:off x="679992" y="4120980"/>
            <a:ext cx="1280533" cy="2377442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3661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55395" cy="52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zh-CN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ti SC" panose="02010609000101010101" pitchFamily="49" charset="2"/>
              </a:rPr>
              <a:t>学一学</a:t>
            </a:r>
          </a:p>
        </p:txBody>
      </p:sp>
      <p:sp>
        <p:nvSpPr>
          <p:cNvPr id="8" name="矩形 7">
            <a:hlinkClick r:id="rId5" action="ppaction://hlinksldjump"/>
          </p:cNvPr>
          <p:cNvSpPr/>
          <p:nvPr/>
        </p:nvSpPr>
        <p:spPr bwMode="auto">
          <a:xfrm>
            <a:off x="4395470" y="1111250"/>
            <a:ext cx="2667635" cy="772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播种</a:t>
            </a:r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  <a:sym typeface="+mn-ea"/>
              </a:rPr>
              <a:t>zhònɡ</a:t>
            </a:r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  <a:sym typeface="+mn-ea"/>
              </a:rPr>
              <a:t>）</a:t>
            </a:r>
          </a:p>
        </p:txBody>
      </p:sp>
      <p:pic>
        <p:nvPicPr>
          <p:cNvPr id="10" name="图片 9" descr="播种"/>
          <p:cNvPicPr>
            <a:picLocks noChangeAspect="1"/>
          </p:cNvPicPr>
          <p:nvPr/>
        </p:nvPicPr>
        <p:blipFill>
          <a:blip r:embed="rId6" cstate="print"/>
          <a:srcRect l="26432" b="5925"/>
          <a:stretch>
            <a:fillRect/>
          </a:stretch>
        </p:blipFill>
        <p:spPr>
          <a:xfrm>
            <a:off x="6210935" y="2861945"/>
            <a:ext cx="2519045" cy="1776095"/>
          </a:xfrm>
          <a:prstGeom prst="roundRect">
            <a:avLst/>
          </a:prstGeom>
        </p:spPr>
      </p:pic>
      <p:pic>
        <p:nvPicPr>
          <p:cNvPr id="2" name="图片 1" descr="除草松土"/>
          <p:cNvPicPr>
            <a:picLocks noChangeAspect="1"/>
          </p:cNvPicPr>
          <p:nvPr/>
        </p:nvPicPr>
        <p:blipFill>
          <a:blip r:embed="rId7" cstate="print">
            <a:lum bright="-12000" contrast="-18000"/>
          </a:blip>
          <a:srcRect l="5758"/>
          <a:stretch>
            <a:fillRect/>
          </a:stretch>
        </p:blipFill>
        <p:spPr>
          <a:xfrm>
            <a:off x="529590" y="2880360"/>
            <a:ext cx="2592705" cy="1757680"/>
          </a:xfrm>
          <a:prstGeom prst="roundRect">
            <a:avLst/>
          </a:prstGeom>
        </p:spPr>
      </p:pic>
      <p:sp>
        <p:nvSpPr>
          <p:cNvPr id="4" name="矩形 3">
            <a:hlinkClick r:id="rId5" action="ppaction://hlinksldjump"/>
          </p:cNvPr>
          <p:cNvSpPr/>
          <p:nvPr/>
        </p:nvSpPr>
        <p:spPr bwMode="auto">
          <a:xfrm>
            <a:off x="624205" y="4773295"/>
            <a:ext cx="2593340" cy="955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除草松土</a:t>
            </a:r>
          </a:p>
        </p:txBody>
      </p:sp>
      <p:pic>
        <p:nvPicPr>
          <p:cNvPr id="9" name="图片 8" descr="挖坑"/>
          <p:cNvPicPr>
            <a:picLocks noChangeAspect="1"/>
          </p:cNvPicPr>
          <p:nvPr/>
        </p:nvPicPr>
        <p:blipFill>
          <a:blip r:embed="rId8" cstate="print"/>
          <a:srcRect l="756" t="1372" r="5026" b="3048"/>
          <a:stretch>
            <a:fillRect/>
          </a:stretch>
        </p:blipFill>
        <p:spPr>
          <a:xfrm>
            <a:off x="3308985" y="2273935"/>
            <a:ext cx="2642870" cy="1775460"/>
          </a:xfrm>
          <a:prstGeom prst="roundRect">
            <a:avLst/>
          </a:prstGeom>
        </p:spPr>
      </p:pic>
      <p:sp>
        <p:nvSpPr>
          <p:cNvPr id="11" name="矩形 10">
            <a:hlinkClick r:id="rId5" action="ppaction://hlinksldjump"/>
          </p:cNvPr>
          <p:cNvSpPr/>
          <p:nvPr/>
        </p:nvSpPr>
        <p:spPr bwMode="auto">
          <a:xfrm>
            <a:off x="3369945" y="4139565"/>
            <a:ext cx="2593340" cy="955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挖坑</a:t>
            </a:r>
          </a:p>
        </p:txBody>
      </p:sp>
      <p:sp>
        <p:nvSpPr>
          <p:cNvPr id="12" name="矩形 11">
            <a:hlinkClick r:id="rId5" action="ppaction://hlinksldjump"/>
          </p:cNvPr>
          <p:cNvSpPr/>
          <p:nvPr/>
        </p:nvSpPr>
        <p:spPr bwMode="auto">
          <a:xfrm>
            <a:off x="6210935" y="4773295"/>
            <a:ext cx="2593340" cy="955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播种</a:t>
            </a:r>
          </a:p>
        </p:txBody>
      </p:sp>
      <p:sp>
        <p:nvSpPr>
          <p:cNvPr id="14" name="矩形 13">
            <a:hlinkClick r:id="rId5" action="ppaction://hlinksldjump"/>
          </p:cNvPr>
          <p:cNvSpPr/>
          <p:nvPr/>
        </p:nvSpPr>
        <p:spPr bwMode="auto">
          <a:xfrm>
            <a:off x="8989060" y="4139565"/>
            <a:ext cx="2593340" cy="955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盖土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8989060" y="2273935"/>
            <a:ext cx="2447290" cy="1774825"/>
            <a:chOff x="4705" y="-2678"/>
            <a:chExt cx="13438" cy="9196"/>
          </a:xfrm>
        </p:grpSpPr>
        <p:pic>
          <p:nvPicPr>
            <p:cNvPr id="13" name="图片 12" descr="盖土1"/>
            <p:cNvPicPr>
              <a:picLocks noChangeAspect="1"/>
            </p:cNvPicPr>
            <p:nvPr/>
          </p:nvPicPr>
          <p:blipFill>
            <a:blip r:embed="rId9" cstate="print"/>
            <a:srcRect l="9449" t="2541" r="450" b="1643"/>
            <a:stretch>
              <a:fillRect/>
            </a:stretch>
          </p:blipFill>
          <p:spPr>
            <a:xfrm>
              <a:off x="4705" y="-2678"/>
              <a:ext cx="13439" cy="9197"/>
            </a:xfrm>
            <a:prstGeom prst="roundRect">
              <a:avLst/>
            </a:prstGeom>
          </p:spPr>
        </p:pic>
        <p:sp>
          <p:nvSpPr>
            <p:cNvPr id="15" name="椭圆 14"/>
            <p:cNvSpPr/>
            <p:nvPr/>
          </p:nvSpPr>
          <p:spPr>
            <a:xfrm>
              <a:off x="13094" y="238"/>
              <a:ext cx="2413" cy="189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bldLvl="0" animBg="1"/>
      <p:bldP spid="12" grpId="0" bldLvl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3661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66693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ti SC" panose="02010609000101010101" pitchFamily="49" charset="2"/>
              </a:rPr>
              <a:t>试一试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流程图: 可选过程 3"/>
          <p:cNvSpPr/>
          <p:nvPr/>
        </p:nvSpPr>
        <p:spPr>
          <a:xfrm>
            <a:off x="5275385" y="967105"/>
            <a:ext cx="6568000" cy="471272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979966" y="687469"/>
            <a:ext cx="1098427" cy="723265"/>
            <a:chOff x="10081" y="2099"/>
            <a:chExt cx="1169" cy="1139"/>
          </a:xfrm>
        </p:grpSpPr>
        <p:sp>
          <p:nvSpPr>
            <p:cNvPr id="2" name="椭圆 1"/>
            <p:cNvSpPr/>
            <p:nvPr/>
          </p:nvSpPr>
          <p:spPr>
            <a:xfrm>
              <a:off x="10081" y="2099"/>
              <a:ext cx="1038" cy="113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212" y="2209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知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639089" y="687469"/>
            <a:ext cx="1077754" cy="723265"/>
            <a:chOff x="10081" y="2099"/>
            <a:chExt cx="1147" cy="1139"/>
          </a:xfrm>
        </p:grpSpPr>
        <p:sp>
          <p:nvSpPr>
            <p:cNvPr id="11" name="椭圆 10"/>
            <p:cNvSpPr/>
            <p:nvPr/>
          </p:nvSpPr>
          <p:spPr>
            <a:xfrm>
              <a:off x="10081" y="2099"/>
              <a:ext cx="1038" cy="113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190" y="2209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识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298226" y="687469"/>
            <a:ext cx="1098427" cy="723265"/>
            <a:chOff x="10081" y="2099"/>
            <a:chExt cx="1169" cy="1139"/>
          </a:xfrm>
        </p:grpSpPr>
        <p:sp>
          <p:nvSpPr>
            <p:cNvPr id="14" name="椭圆 13"/>
            <p:cNvSpPr/>
            <p:nvPr/>
          </p:nvSpPr>
          <p:spPr>
            <a:xfrm>
              <a:off x="10081" y="2099"/>
              <a:ext cx="1038" cy="113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212" y="2209"/>
              <a:ext cx="10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窗</a:t>
              </a: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591908" y="1619739"/>
            <a:ext cx="5991958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/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浇水：</a:t>
            </a:r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以土壤干透再浇水为原则；开花至鼓粒期间需要适量多浇水。</a:t>
            </a:r>
          </a:p>
          <a:p>
            <a:pPr indent="304800"/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施肥：应结合大豆的生长周期，氮、磷、钾三种肥料配合。</a:t>
            </a:r>
          </a:p>
          <a:p>
            <a:pPr indent="304800"/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采收：</a:t>
            </a:r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大豆</a:t>
            </a:r>
            <a:r>
              <a:rPr 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长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至</a:t>
            </a:r>
            <a:r>
              <a:rPr 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颗</a:t>
            </a:r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粒饱</a:t>
            </a:r>
            <a:r>
              <a:rPr 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满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即</a:t>
            </a:r>
            <a:r>
              <a:rPr 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可</a:t>
            </a:r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以采收，此时的大豆多用于做菜；当大豆茎叶开始变</a:t>
            </a:r>
            <a:r>
              <a:rPr 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黄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秆子</a:t>
            </a:r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和豆荚已干，并</a:t>
            </a:r>
            <a:r>
              <a:rPr 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呈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黑</a:t>
            </a:r>
            <a:r>
              <a:rPr 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褐色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就</a:t>
            </a:r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可以完全收割。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" name="图片 17" descr="图片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8369" y="1764301"/>
            <a:ext cx="2786431" cy="3514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3661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66693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ti SC" panose="02010609000101010101" pitchFamily="49" charset="2"/>
              </a:rPr>
              <a:t>做一做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55200" y="4715510"/>
            <a:ext cx="2336800" cy="21424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06170" y="1625600"/>
            <a:ext cx="5918884" cy="30270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种植要求：</a:t>
            </a:r>
          </a:p>
          <a:p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en-US" altLang="zh-CN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. 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小组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合作，在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规定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区域内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合作完成大豆的种植步骤；</a:t>
            </a: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zh-CN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. 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时间</a:t>
            </a:r>
            <a:r>
              <a:rPr 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分钟；</a:t>
            </a: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en-US" altLang="zh-CN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. 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种植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完成，整理工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具。</a:t>
            </a: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324149" y="1617368"/>
            <a:ext cx="3801402" cy="2834005"/>
            <a:chOff x="7093009" y="1617368"/>
            <a:chExt cx="3801402" cy="2834005"/>
          </a:xfrm>
        </p:grpSpPr>
        <p:sp>
          <p:nvSpPr>
            <p:cNvPr id="8" name="流程图: 可选过程 7"/>
            <p:cNvSpPr/>
            <p:nvPr/>
          </p:nvSpPr>
          <p:spPr>
            <a:xfrm>
              <a:off x="7093009" y="1617368"/>
              <a:ext cx="3801402" cy="2834005"/>
            </a:xfrm>
            <a:prstGeom prst="flowChartAlternateProcess">
              <a:avLst/>
            </a:prstGeom>
            <a:solidFill>
              <a:schemeClr val="bg1"/>
            </a:solidFill>
            <a:ln w="28575" cmpd="sng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4"/>
            <p:cNvSpPr txBox="1"/>
            <p:nvPr/>
          </p:nvSpPr>
          <p:spPr>
            <a:xfrm>
              <a:off x="7099300" y="1791044"/>
              <a:ext cx="376428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E0409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友情</a:t>
              </a:r>
              <a:r>
                <a:rPr lang="zh-CN" altLang="en-US" sz="3600" b="1" dirty="0" smtClean="0">
                  <a:solidFill>
                    <a:srgbClr val="E0409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提醒</a:t>
              </a:r>
              <a:endParaRPr lang="en-US" altLang="zh-CN" sz="3600" b="1" dirty="0" smtClean="0">
                <a:solidFill>
                  <a:srgbClr val="E0409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分工</a:t>
              </a:r>
              <a:r>
                <a:rPr lang="zh-CN" altLang="en-US" sz="2800" b="1" dirty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明</a:t>
              </a:r>
              <a:r>
                <a:rPr lang="zh-CN" altLang="en-US" sz="2800" b="1" dirty="0" smtClean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确  团</a:t>
              </a:r>
              <a:r>
                <a:rPr lang="zh-CN" altLang="en-US" sz="2800" b="1" dirty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结协</a:t>
              </a:r>
              <a:r>
                <a:rPr lang="zh-CN" altLang="en-US" sz="2800" b="1" dirty="0" smtClean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作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规范</a:t>
              </a:r>
              <a:r>
                <a:rPr lang="zh-CN" altLang="en-US" sz="2800" b="1" dirty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操</a:t>
              </a:r>
              <a:r>
                <a:rPr lang="zh-CN" altLang="en-US" sz="2800" b="1" dirty="0" smtClean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作  注</a:t>
              </a:r>
              <a:r>
                <a:rPr lang="zh-CN" altLang="en-US" sz="2800" b="1" dirty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意卫</a:t>
              </a:r>
              <a:r>
                <a:rPr lang="zh-CN" altLang="en-US" sz="2800" b="1" dirty="0" smtClean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生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4726" y="-293919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55395" cy="52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评一评</a:t>
            </a:r>
          </a:p>
        </p:txBody>
      </p:sp>
      <p:pic>
        <p:nvPicPr>
          <p:cNvPr id="15" name="图片 14" descr="大拇指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18000"/>
          </a:blip>
          <a:srcRect l="20147" t="9920" r="21467" b="9760"/>
          <a:stretch>
            <a:fillRect/>
          </a:stretch>
        </p:blipFill>
        <p:spPr>
          <a:xfrm rot="1680000" flipH="1">
            <a:off x="1499870" y="3535680"/>
            <a:ext cx="2004060" cy="2757805"/>
          </a:xfrm>
          <a:prstGeom prst="rect">
            <a:avLst/>
          </a:prstGeom>
        </p:spPr>
      </p:pic>
      <p:sp>
        <p:nvSpPr>
          <p:cNvPr id="17" name="云形标注 16"/>
          <p:cNvSpPr/>
          <p:nvPr/>
        </p:nvSpPr>
        <p:spPr>
          <a:xfrm>
            <a:off x="4729480" y="730250"/>
            <a:ext cx="6167120" cy="3894455"/>
          </a:xfrm>
          <a:prstGeom prst="cloudCallout">
            <a:avLst>
              <a:gd name="adj1" fmla="val -68305"/>
              <a:gd name="adj2" fmla="val 37084"/>
            </a:avLst>
          </a:prstGeom>
          <a:solidFill>
            <a:srgbClr val="B6D79D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E41908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458460" y="1784985"/>
            <a:ext cx="5222240" cy="1441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Chevron">
              <a:avLst>
                <a:gd name="adj" fmla="val 28502"/>
              </a:avLst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6600" b="1">
                <a:ln w="222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华文隶书" panose="02010800040101010101" charset="-122"/>
                <a:ea typeface="华文隶书" panose="02010800040101010101" charset="-122"/>
              </a:rPr>
              <a:t>种植小能手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3661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55395" cy="52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做一做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65760" y="2162810"/>
            <a:ext cx="32562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各小组成员分工协作，观察大豆的生长过程，做好观察记录。</a:t>
            </a:r>
          </a:p>
        </p:txBody>
      </p:sp>
      <p:graphicFrame>
        <p:nvGraphicFramePr>
          <p:cNvPr id="18" name="表格 17"/>
          <p:cNvGraphicFramePr/>
          <p:nvPr>
            <p:custDataLst>
              <p:tags r:id="rId1"/>
            </p:custDataLst>
          </p:nvPr>
        </p:nvGraphicFramePr>
        <p:xfrm>
          <a:off x="3484880" y="1235075"/>
          <a:ext cx="8124190" cy="5294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960"/>
                <a:gridCol w="1185545"/>
                <a:gridCol w="2239010"/>
                <a:gridCol w="3749675"/>
              </a:tblGrid>
              <a:tr h="10452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日期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天气 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生长情况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实践操作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（浇水、施肥、除虫、除草等）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" name="图片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9770" y="1868805"/>
            <a:ext cx="1009650" cy="276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43900" y="1912765"/>
            <a:ext cx="2624455" cy="40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20"/>
          <p:cNvSpPr/>
          <p:nvPr/>
        </p:nvSpPr>
        <p:spPr>
          <a:xfrm>
            <a:off x="5219700" y="405765"/>
            <a:ext cx="4930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kern="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大豆生长观察记录表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3661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55395" cy="52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做一做</a:t>
            </a:r>
          </a:p>
        </p:txBody>
      </p:sp>
      <p:sp>
        <p:nvSpPr>
          <p:cNvPr id="8" name="矩形 7"/>
          <p:cNvSpPr/>
          <p:nvPr/>
        </p:nvSpPr>
        <p:spPr>
          <a:xfrm>
            <a:off x="929005" y="2136775"/>
            <a:ext cx="9947275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3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结合“大豆生长观察表”交流各小组种植过程中的经验；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sz="3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品</a:t>
            </a:r>
            <a:r>
              <a:rPr lang="zh-CN" altLang="en-US" sz="3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尝大豆制作的美食。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55200" y="4715510"/>
            <a:ext cx="2336800" cy="214249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321175" y="839470"/>
            <a:ext cx="4611370" cy="9296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Chevron">
              <a:avLst>
                <a:gd name="adj" fmla="val 28502"/>
              </a:avLst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6600" b="1">
                <a:ln w="222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华文隶书" panose="02010800040101010101" charset="-122"/>
                <a:ea typeface="华文隶书" panose="02010800040101010101" charset="-122"/>
              </a:rPr>
              <a:t>劳动分享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3661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55395" cy="52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试一试</a:t>
            </a:r>
          </a:p>
        </p:txBody>
      </p:sp>
      <p:sp>
        <p:nvSpPr>
          <p:cNvPr id="8" name="矩形 7"/>
          <p:cNvSpPr/>
          <p:nvPr/>
        </p:nvSpPr>
        <p:spPr>
          <a:xfrm>
            <a:off x="961390" y="1764030"/>
            <a:ext cx="994727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在老师和同学的帮助下，种植其他豆类植物。</a:t>
            </a:r>
            <a:endParaRPr lang="zh-CN" altLang="en-US" sz="36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7" descr="红豆"/>
          <p:cNvPicPr>
            <a:picLocks noChangeAspect="1"/>
          </p:cNvPicPr>
          <p:nvPr/>
        </p:nvPicPr>
        <p:blipFill>
          <a:blip r:embed="rId5" cstate="print"/>
          <a:srcRect t="13108" r="10600" b="36094"/>
          <a:stretch>
            <a:fillRect/>
          </a:stretch>
        </p:blipFill>
        <p:spPr>
          <a:xfrm>
            <a:off x="1134110" y="2830830"/>
            <a:ext cx="2691765" cy="2147570"/>
          </a:xfrm>
          <a:prstGeom prst="rect">
            <a:avLst/>
          </a:prstGeom>
        </p:spPr>
      </p:pic>
      <p:pic>
        <p:nvPicPr>
          <p:cNvPr id="5" name="图片 4" descr="蚕豆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15" y="2830830"/>
            <a:ext cx="2766695" cy="2159635"/>
          </a:xfrm>
          <a:prstGeom prst="rect">
            <a:avLst/>
          </a:prstGeom>
        </p:spPr>
      </p:pic>
      <p:pic>
        <p:nvPicPr>
          <p:cNvPr id="11" name="图片 11" descr="豌豆.web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16240" y="2830830"/>
            <a:ext cx="3034665" cy="2199640"/>
          </a:xfrm>
          <a:prstGeom prst="rect">
            <a:avLst/>
          </a:prstGeom>
        </p:spPr>
      </p:pic>
      <p:sp>
        <p:nvSpPr>
          <p:cNvPr id="10" name="矩形 9">
            <a:hlinkClick r:id="rId8" action="ppaction://hlinksldjump"/>
          </p:cNvPr>
          <p:cNvSpPr/>
          <p:nvPr/>
        </p:nvSpPr>
        <p:spPr bwMode="auto">
          <a:xfrm>
            <a:off x="1112520" y="4839335"/>
            <a:ext cx="2713355" cy="955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红</a:t>
            </a:r>
            <a:r>
              <a:rPr lang="zh-CN" altLang="zh-CN" sz="32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豆</a:t>
            </a:r>
            <a:endParaRPr lang="zh-CN" altLang="zh-CN" sz="3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>
            <a:hlinkClick r:id="rId8" action="ppaction://hlinksldjump"/>
          </p:cNvPr>
          <p:cNvSpPr/>
          <p:nvPr/>
        </p:nvSpPr>
        <p:spPr bwMode="auto">
          <a:xfrm>
            <a:off x="4541520" y="4862830"/>
            <a:ext cx="2758440" cy="955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蚕豆</a:t>
            </a:r>
          </a:p>
        </p:txBody>
      </p:sp>
      <p:sp>
        <p:nvSpPr>
          <p:cNvPr id="13" name="矩形 12">
            <a:hlinkClick r:id="rId8" action="ppaction://hlinksldjump"/>
          </p:cNvPr>
          <p:cNvSpPr/>
          <p:nvPr/>
        </p:nvSpPr>
        <p:spPr bwMode="auto">
          <a:xfrm>
            <a:off x="8031480" y="4902835"/>
            <a:ext cx="3017520" cy="955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豌豆</a:t>
            </a:r>
          </a:p>
        </p:txBody>
      </p:sp>
      <p:sp>
        <p:nvSpPr>
          <p:cNvPr id="18" name="矩形 17"/>
          <p:cNvSpPr/>
          <p:nvPr/>
        </p:nvSpPr>
        <p:spPr>
          <a:xfrm>
            <a:off x="4321175" y="839470"/>
            <a:ext cx="4611370" cy="9296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Chevron">
              <a:avLst>
                <a:gd name="adj" fmla="val 28502"/>
              </a:avLst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6600" b="1">
                <a:ln w="222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华文隶书" panose="02010800040101010101" charset="-122"/>
                <a:ea typeface="华文隶书" panose="02010800040101010101" charset="-122"/>
              </a:rPr>
              <a:t>再接再厉</a:t>
            </a:r>
            <a:endParaRPr lang="en-US" altLang="zh-CN" sz="6600" b="1">
              <a:ln w="2222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3661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55395" cy="52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ti SC" panose="02010609000101010101" pitchFamily="49" charset="2"/>
              </a:rPr>
              <a:t>查一查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2300" y="678180"/>
            <a:ext cx="34963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kern="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课前大豆调查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715760" y="1777365"/>
            <a:ext cx="520827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2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中国</a:t>
            </a:r>
            <a:endParaRPr lang="zh-CN" altLang="en-US" sz="2600" dirty="0"/>
          </a:p>
        </p:txBody>
      </p:sp>
      <p:sp>
        <p:nvSpPr>
          <p:cNvPr id="13" name="矩形 12"/>
          <p:cNvSpPr/>
          <p:nvPr/>
        </p:nvSpPr>
        <p:spPr>
          <a:xfrm>
            <a:off x="1016635" y="1235075"/>
            <a:ext cx="5857240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zh-CN" sz="3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大豆的原产地</a:t>
            </a:r>
          </a:p>
          <a:p>
            <a:pPr>
              <a:lnSpc>
                <a:spcPct val="2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zh-CN" sz="3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在我国的栽培历史和主要产区</a:t>
            </a:r>
          </a:p>
          <a:p>
            <a:pPr>
              <a:lnSpc>
                <a:spcPct val="2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zh-CN" sz="3000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大豆的种植时间、生长周期</a:t>
            </a:r>
          </a:p>
          <a:p>
            <a:pPr>
              <a:lnSpc>
                <a:spcPct val="2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4.</a:t>
            </a:r>
            <a:r>
              <a:rPr lang="zh-CN" altLang="zh-CN" sz="3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大豆的主要用途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716395" y="2428875"/>
            <a:ext cx="5209540" cy="892552"/>
          </a:xfrm>
          <a:prstGeom prst="rect">
            <a:avLst/>
          </a:prstGeom>
          <a:solidFill>
            <a:srgbClr val="D4E8C7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2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en-US" altLang="zh-CN" sz="2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已有五千年栽培历史，</a:t>
            </a:r>
            <a:r>
              <a:rPr lang="en-US" sz="2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全中国普遍种植</a:t>
            </a:r>
            <a:r>
              <a:rPr lang="en-US"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en-US" sz="2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以东北大豆质量最优</a:t>
            </a:r>
            <a:endParaRPr lang="zh-CN" altLang="en-US" sz="26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16395" y="3456305"/>
            <a:ext cx="5209540" cy="1354217"/>
          </a:xfrm>
          <a:prstGeom prst="rect">
            <a:avLst/>
          </a:prstGeom>
          <a:solidFill>
            <a:srgbClr val="BDDBA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2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适合生长的温度15</a:t>
            </a:r>
            <a:r>
              <a:rPr lang="zh-CN" altLang="zh-CN" sz="2800" dirty="0" smtClean="0"/>
              <a:t>～</a:t>
            </a:r>
            <a:r>
              <a:rPr lang="en-US" sz="2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28</a:t>
            </a:r>
            <a:r>
              <a:rPr lang="en-US"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℃</a:t>
            </a:r>
            <a:r>
              <a:rPr lang="zh-CN" altLang="en-US"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左右，</a:t>
            </a:r>
            <a:r>
              <a:rPr lang="en-US"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一般在</a:t>
            </a:r>
            <a:r>
              <a:rPr lang="en-US" sz="2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zh-CN" sz="2800" dirty="0" smtClean="0"/>
              <a:t>～</a:t>
            </a:r>
            <a:r>
              <a:rPr lang="en-US" sz="2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en-US"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月进行播种，生长周期有5个月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715760" y="4953000"/>
            <a:ext cx="5208905" cy="8925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2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sz="2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豆油</a:t>
            </a:r>
            <a:r>
              <a:rPr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、酱油</a:t>
            </a:r>
            <a:r>
              <a:rPr lang="zh-CN"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蛋白质、</a:t>
            </a:r>
            <a:r>
              <a:rPr lang="zh-CN"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各种</a:t>
            </a:r>
            <a:r>
              <a:rPr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豆制品</a:t>
            </a:r>
            <a:r>
              <a:rPr lang="en-US"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……</a:t>
            </a:r>
          </a:p>
        </p:txBody>
      </p:sp>
      <p:pic>
        <p:nvPicPr>
          <p:cNvPr id="20" name="图片 19" descr="巧巧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75" y="5347335"/>
            <a:ext cx="937260" cy="1245870"/>
          </a:xfrm>
          <a:prstGeom prst="rect">
            <a:avLst/>
          </a:prstGeom>
        </p:spPr>
      </p:pic>
      <p:pic>
        <p:nvPicPr>
          <p:cNvPr id="21" name="图片 20" descr="灵灵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12170" y="168275"/>
            <a:ext cx="913765" cy="1384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7" grpId="0" bldLvl="0" animBg="1"/>
      <p:bldP spid="18" grpId="0" bldLvl="0" animBg="1"/>
      <p:bldP spid="1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3661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66693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ti SC" panose="02010609000101010101" pitchFamily="49" charset="2"/>
              </a:rPr>
              <a:t>看一看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8640" y="1489710"/>
            <a:ext cx="6800215" cy="218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阅读教材，思考问题：</a:t>
            </a:r>
          </a:p>
          <a:p>
            <a:endParaRPr lang="en-US" altLang="zh-CN" sz="4000" b="1" kern="100" dirty="0" smtClean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altLang="zh-CN" sz="4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种大豆</a:t>
            </a:r>
            <a:r>
              <a:rPr lang="zh-CN" sz="4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主要</a:t>
            </a:r>
            <a:r>
              <a:rPr altLang="zh-CN" sz="4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有哪些步骤？</a:t>
            </a:r>
          </a:p>
        </p:txBody>
      </p:sp>
      <p:pic>
        <p:nvPicPr>
          <p:cNvPr id="4" name="图片 3" descr="大豆图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6810" y="1489710"/>
            <a:ext cx="4295140" cy="27336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2688" y="5103409"/>
            <a:ext cx="2093209" cy="1490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3661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66693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ti SC" panose="02010609000101010101" pitchFamily="49" charset="2"/>
              </a:rPr>
              <a:t>说一说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06583" y="5367569"/>
            <a:ext cx="2093209" cy="1490472"/>
          </a:xfrm>
          <a:prstGeom prst="rect">
            <a:avLst/>
          </a:prstGeom>
        </p:spPr>
      </p:pic>
      <p:sp>
        <p:nvSpPr>
          <p:cNvPr id="23" name="矩形 22">
            <a:hlinkClick r:id="rId6" action="ppaction://hlinksldjump"/>
          </p:cNvPr>
          <p:cNvSpPr/>
          <p:nvPr/>
        </p:nvSpPr>
        <p:spPr bwMode="auto">
          <a:xfrm>
            <a:off x="600710" y="4591050"/>
            <a:ext cx="2477135" cy="772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选种</a:t>
            </a:r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zh</a:t>
            </a:r>
            <a:r>
              <a:rPr lang="en-US" altLang="zh-CN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  <a:sym typeface="+mn-ea"/>
              </a:rPr>
              <a:t>ǒ</a:t>
            </a:r>
            <a:r>
              <a:rPr lang="en-US" altLang="zh-CN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nɡ</a:t>
            </a:r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）</a:t>
            </a:r>
          </a:p>
        </p:txBody>
      </p:sp>
      <p:sp>
        <p:nvSpPr>
          <p:cNvPr id="8" name="矩形 7">
            <a:hlinkClick r:id="rId6" action="ppaction://hlinksldjump"/>
          </p:cNvPr>
          <p:cNvSpPr/>
          <p:nvPr/>
        </p:nvSpPr>
        <p:spPr bwMode="auto">
          <a:xfrm>
            <a:off x="3476625" y="4216400"/>
            <a:ext cx="2477770" cy="772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播种</a:t>
            </a:r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  <a:sym typeface="+mn-ea"/>
              </a:rPr>
              <a:t>zhònɡ</a:t>
            </a:r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  <a:sym typeface="+mn-ea"/>
              </a:rPr>
              <a:t>）</a:t>
            </a:r>
          </a:p>
        </p:txBody>
      </p:sp>
      <p:sp>
        <p:nvSpPr>
          <p:cNvPr id="13" name="矩形 12">
            <a:hlinkClick r:id="rId6" action="ppaction://hlinksldjump"/>
          </p:cNvPr>
          <p:cNvSpPr/>
          <p:nvPr/>
        </p:nvSpPr>
        <p:spPr bwMode="auto">
          <a:xfrm>
            <a:off x="6353175" y="4216400"/>
            <a:ext cx="2477770" cy="772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肥水管理</a:t>
            </a:r>
            <a:endParaRPr lang="zh-CN" altLang="en-US" sz="36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7" name="矩形 16">
            <a:hlinkClick r:id="rId6" action="ppaction://hlinksldjump"/>
          </p:cNvPr>
          <p:cNvSpPr/>
          <p:nvPr/>
        </p:nvSpPr>
        <p:spPr bwMode="auto">
          <a:xfrm>
            <a:off x="9323705" y="4591050"/>
            <a:ext cx="2477770" cy="772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采收</a:t>
            </a:r>
          </a:p>
        </p:txBody>
      </p:sp>
      <p:pic>
        <p:nvPicPr>
          <p:cNvPr id="18" name="图片 17" descr="肥水管理1"/>
          <p:cNvPicPr>
            <a:picLocks noChangeAspect="1"/>
          </p:cNvPicPr>
          <p:nvPr/>
        </p:nvPicPr>
        <p:blipFill>
          <a:blip r:embed="rId7" cstate="print">
            <a:lum bright="-12000"/>
          </a:blip>
          <a:srcRect l="2041" t="5145" r="13840" b="4910"/>
          <a:stretch>
            <a:fillRect/>
          </a:stretch>
        </p:blipFill>
        <p:spPr>
          <a:xfrm>
            <a:off x="6231255" y="2121535"/>
            <a:ext cx="2720975" cy="1849755"/>
          </a:xfrm>
          <a:prstGeom prst="roundRect">
            <a:avLst/>
          </a:prstGeom>
        </p:spPr>
      </p:pic>
      <p:pic>
        <p:nvPicPr>
          <p:cNvPr id="19" name="图片 18" descr="采收1"/>
          <p:cNvPicPr>
            <a:picLocks noChangeAspect="1"/>
          </p:cNvPicPr>
          <p:nvPr/>
        </p:nvPicPr>
        <p:blipFill>
          <a:blip r:embed="rId8" cstate="print"/>
          <a:srcRect t="6965" r="12422"/>
          <a:stretch>
            <a:fillRect/>
          </a:stretch>
        </p:blipFill>
        <p:spPr>
          <a:xfrm>
            <a:off x="9152890" y="2571750"/>
            <a:ext cx="2746375" cy="1849120"/>
          </a:xfrm>
          <a:prstGeom prst="roundRect">
            <a:avLst/>
          </a:prstGeom>
        </p:spPr>
      </p:pic>
      <p:pic>
        <p:nvPicPr>
          <p:cNvPr id="9" name="图片 8" descr="选种"/>
          <p:cNvPicPr>
            <a:picLocks noChangeAspect="1"/>
          </p:cNvPicPr>
          <p:nvPr/>
        </p:nvPicPr>
        <p:blipFill>
          <a:blip r:embed="rId9" cstate="print"/>
          <a:srcRect l="4385" t="1769" r="3571"/>
          <a:stretch>
            <a:fillRect/>
          </a:stretch>
        </p:blipFill>
        <p:spPr>
          <a:xfrm>
            <a:off x="237490" y="2571750"/>
            <a:ext cx="2939415" cy="1849120"/>
          </a:xfrm>
          <a:prstGeom prst="roundRect">
            <a:avLst/>
          </a:prstGeom>
        </p:spPr>
      </p:pic>
      <p:pic>
        <p:nvPicPr>
          <p:cNvPr id="10" name="图片 9" descr="播种"/>
          <p:cNvPicPr>
            <a:picLocks noChangeAspect="1"/>
          </p:cNvPicPr>
          <p:nvPr/>
        </p:nvPicPr>
        <p:blipFill>
          <a:blip r:embed="rId10" cstate="print"/>
          <a:srcRect l="26432" b="5925"/>
          <a:stretch>
            <a:fillRect/>
          </a:stretch>
        </p:blipFill>
        <p:spPr>
          <a:xfrm>
            <a:off x="3373120" y="2121535"/>
            <a:ext cx="2658110" cy="1873885"/>
          </a:xfrm>
          <a:prstGeom prst="round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900170" y="1169670"/>
            <a:ext cx="459041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zh-CN" sz="4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种大豆</a:t>
            </a:r>
            <a:r>
              <a:rPr lang="zh-CN" sz="4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的主要</a:t>
            </a:r>
            <a:r>
              <a:rPr altLang="zh-CN" sz="4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步骤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  <p:bldP spid="1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4169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55395" cy="52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ti SC" panose="02010609000101010101" pitchFamily="49" charset="2"/>
              </a:rPr>
              <a:t>认一认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 descr="O1CN01SRKGet2AH7G9magbV_!!2200654878177.jpg_400x400(1)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2108200" y="1885950"/>
            <a:ext cx="6689725" cy="314388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V="1">
            <a:off x="6023610" y="685165"/>
            <a:ext cx="2223135" cy="2730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矩形 10">
            <a:hlinkClick r:id="rId6" action="ppaction://hlinksldjump"/>
          </p:cNvPr>
          <p:cNvSpPr/>
          <p:nvPr/>
        </p:nvSpPr>
        <p:spPr bwMode="auto">
          <a:xfrm>
            <a:off x="8001000" y="317500"/>
            <a:ext cx="1990725" cy="762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放种口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6538595" y="1614805"/>
            <a:ext cx="1692910" cy="127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4882515" y="285750"/>
            <a:ext cx="1141095" cy="85598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361940" y="1141730"/>
            <a:ext cx="1176655" cy="1001395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hlinkClick r:id="rId6" action="ppaction://hlinksldjump"/>
          </p:cNvPr>
          <p:cNvSpPr/>
          <p:nvPr/>
        </p:nvSpPr>
        <p:spPr bwMode="auto">
          <a:xfrm>
            <a:off x="8049260" y="1233805"/>
            <a:ext cx="1567815" cy="762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把手</a:t>
            </a:r>
          </a:p>
        </p:txBody>
      </p:sp>
      <p:pic>
        <p:nvPicPr>
          <p:cNvPr id="5" name="图片 4" descr="22"/>
          <p:cNvPicPr>
            <a:picLocks noChangeAspect="1"/>
          </p:cNvPicPr>
          <p:nvPr/>
        </p:nvPicPr>
        <p:blipFill>
          <a:blip r:embed="rId7" cstate="print"/>
          <a:srcRect t="13978" b="15712"/>
          <a:stretch>
            <a:fillRect/>
          </a:stretch>
        </p:blipFill>
        <p:spPr>
          <a:xfrm>
            <a:off x="502285" y="4337685"/>
            <a:ext cx="2554605" cy="2513330"/>
          </a:xfrm>
          <a:prstGeom prst="ellips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cxnSp>
        <p:nvCxnSpPr>
          <p:cNvPr id="8" name="直接箭头连接符 7"/>
          <p:cNvCxnSpPr/>
          <p:nvPr/>
        </p:nvCxnSpPr>
        <p:spPr>
          <a:xfrm flipH="1" flipV="1">
            <a:off x="2329815" y="5945505"/>
            <a:ext cx="2744470" cy="444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5466080" y="6207369"/>
            <a:ext cx="2737143" cy="1372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矩形 15">
            <a:hlinkClick r:id="rId6" action="ppaction://hlinksldjump"/>
          </p:cNvPr>
          <p:cNvSpPr/>
          <p:nvPr/>
        </p:nvSpPr>
        <p:spPr bwMode="auto">
          <a:xfrm>
            <a:off x="3223895" y="5090795"/>
            <a:ext cx="1567815" cy="762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脚踏板</a:t>
            </a: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5466080" y="3408045"/>
            <a:ext cx="2753360" cy="2857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矩形 17">
            <a:hlinkClick r:id="rId6" action="ppaction://hlinksldjump"/>
          </p:cNvPr>
          <p:cNvSpPr/>
          <p:nvPr/>
        </p:nvSpPr>
        <p:spPr bwMode="auto">
          <a:xfrm>
            <a:off x="8246745" y="5791886"/>
            <a:ext cx="1567815" cy="762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播种口</a:t>
            </a:r>
          </a:p>
        </p:txBody>
      </p:sp>
      <p:sp>
        <p:nvSpPr>
          <p:cNvPr id="19" name="矩形 18">
            <a:hlinkClick r:id="rId6" action="ppaction://hlinksldjump"/>
          </p:cNvPr>
          <p:cNvSpPr/>
          <p:nvPr/>
        </p:nvSpPr>
        <p:spPr bwMode="auto">
          <a:xfrm>
            <a:off x="8049260" y="3085465"/>
            <a:ext cx="1567815" cy="762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管道</a:t>
            </a:r>
          </a:p>
        </p:txBody>
      </p:sp>
      <p:sp>
        <p:nvSpPr>
          <p:cNvPr id="20" name="矩形 19">
            <a:hlinkClick r:id="rId6" action="ppaction://hlinksldjump"/>
          </p:cNvPr>
          <p:cNvSpPr/>
          <p:nvPr/>
        </p:nvSpPr>
        <p:spPr bwMode="auto">
          <a:xfrm>
            <a:off x="746125" y="1749425"/>
            <a:ext cx="2477770" cy="772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4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点播器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4169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55395" cy="52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ti SC" panose="02010609000101010101" pitchFamily="49" charset="2"/>
              </a:rPr>
              <a:t>认一认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 descr="锄头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5" b="7292"/>
          <a:stretch>
            <a:fillRect/>
          </a:stretch>
        </p:blipFill>
        <p:spPr>
          <a:xfrm>
            <a:off x="5737225" y="1592580"/>
            <a:ext cx="4343400" cy="2900045"/>
          </a:xfrm>
          <a:prstGeom prst="rect">
            <a:avLst/>
          </a:prstGeom>
        </p:spPr>
      </p:pic>
      <p:sp>
        <p:nvSpPr>
          <p:cNvPr id="20" name="矩形 19">
            <a:hlinkClick r:id="rId6" action="ppaction://hlinksldjump"/>
          </p:cNvPr>
          <p:cNvSpPr/>
          <p:nvPr/>
        </p:nvSpPr>
        <p:spPr bwMode="auto">
          <a:xfrm>
            <a:off x="4375785" y="5169535"/>
            <a:ext cx="2477770" cy="772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4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锄头</a:t>
            </a:r>
          </a:p>
        </p:txBody>
      </p:sp>
      <p:pic>
        <p:nvPicPr>
          <p:cNvPr id="4" name="图片 3" descr="锄头2"/>
          <p:cNvPicPr>
            <a:picLocks noChangeAspect="1"/>
          </p:cNvPicPr>
          <p:nvPr/>
        </p:nvPicPr>
        <p:blipFill>
          <a:blip r:embed="rId7" cstate="print"/>
          <a:srcRect l="13491" t="13922" r="10356" b="6673"/>
          <a:stretch>
            <a:fillRect/>
          </a:stretch>
        </p:blipFill>
        <p:spPr>
          <a:xfrm>
            <a:off x="1553210" y="1380490"/>
            <a:ext cx="3126105" cy="3324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流程图: 可选过程 14"/>
          <p:cNvSpPr/>
          <p:nvPr/>
        </p:nvSpPr>
        <p:spPr>
          <a:xfrm>
            <a:off x="1899139" y="1213339"/>
            <a:ext cx="8484576" cy="481818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4169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55395" cy="52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学一学</a:t>
            </a:r>
          </a:p>
        </p:txBody>
      </p:sp>
      <p:pic>
        <p:nvPicPr>
          <p:cNvPr id="14" name="种大豆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384440" y="1494175"/>
            <a:ext cx="7468707" cy="4201147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选种"/>
          <p:cNvPicPr>
            <a:picLocks noChangeAspect="1"/>
          </p:cNvPicPr>
          <p:nvPr/>
        </p:nvPicPr>
        <p:blipFill>
          <a:blip r:embed="rId4" cstate="print"/>
          <a:srcRect l="817" t="92" r="1092"/>
          <a:stretch>
            <a:fillRect/>
          </a:stretch>
        </p:blipFill>
        <p:spPr>
          <a:xfrm>
            <a:off x="581660" y="1645920"/>
            <a:ext cx="4347210" cy="2610485"/>
          </a:xfrm>
          <a:prstGeom prst="round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4169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55395" cy="52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学一学</a:t>
            </a:r>
          </a:p>
        </p:txBody>
      </p:sp>
      <p:pic>
        <p:nvPicPr>
          <p:cNvPr id="4" name="图片 3" descr="大豆图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8360" y="3267075"/>
            <a:ext cx="3074670" cy="1957070"/>
          </a:xfrm>
          <a:prstGeom prst="rect">
            <a:avLst/>
          </a:prstGeom>
        </p:spPr>
      </p:pic>
      <p:sp>
        <p:nvSpPr>
          <p:cNvPr id="23" name="矩形 22">
            <a:hlinkClick r:id="rId8" action="ppaction://hlinksldjump"/>
          </p:cNvPr>
          <p:cNvSpPr/>
          <p:nvPr/>
        </p:nvSpPr>
        <p:spPr bwMode="auto">
          <a:xfrm>
            <a:off x="1323975" y="4451350"/>
            <a:ext cx="2634615" cy="772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选种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ǒ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nɡ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cxnSp>
        <p:nvCxnSpPr>
          <p:cNvPr id="42" name="直接箭头连接符 41"/>
          <p:cNvCxnSpPr/>
          <p:nvPr/>
        </p:nvCxnSpPr>
        <p:spPr>
          <a:xfrm>
            <a:off x="4187825" y="3679190"/>
            <a:ext cx="1740535" cy="81407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矩形 4">
            <a:hlinkClick r:id="rId8" action="ppaction://hlinksldjump"/>
          </p:cNvPr>
          <p:cNvSpPr/>
          <p:nvPr/>
        </p:nvSpPr>
        <p:spPr bwMode="auto">
          <a:xfrm>
            <a:off x="5928360" y="5495290"/>
            <a:ext cx="3132455" cy="1124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颗粒饱满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大小匀称</a:t>
            </a:r>
            <a:endParaRPr sz="36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3357880" y="1574800"/>
            <a:ext cx="2853690" cy="123507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矩形 8">
            <a:hlinkClick r:id="rId8" action="ppaction://hlinksldjump"/>
          </p:cNvPr>
          <p:cNvSpPr/>
          <p:nvPr/>
        </p:nvSpPr>
        <p:spPr bwMode="auto">
          <a:xfrm>
            <a:off x="6211570" y="318770"/>
            <a:ext cx="1990725" cy="285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损伤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病变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虫蛀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zh-CN" altLang="zh-CN" sz="36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16035" y="5495290"/>
            <a:ext cx="11766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6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745855" y="1238251"/>
            <a:ext cx="948055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ldLvl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3" y="168550"/>
            <a:ext cx="3556000" cy="106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8597" y="-366140"/>
            <a:ext cx="1841823" cy="199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481208" y="317189"/>
            <a:ext cx="1255395" cy="521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zh-CN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ti SC" panose="02010609000101010101" pitchFamily="49" charset="2"/>
              </a:rPr>
              <a:t>学一学</a:t>
            </a:r>
          </a:p>
        </p:txBody>
      </p:sp>
      <p:pic>
        <p:nvPicPr>
          <p:cNvPr id="9" name="图片 8" descr="挖坑"/>
          <p:cNvPicPr>
            <a:picLocks noChangeAspect="1"/>
          </p:cNvPicPr>
          <p:nvPr/>
        </p:nvPicPr>
        <p:blipFill>
          <a:blip r:embed="rId5" cstate="print"/>
          <a:srcRect l="722" t="789" r="1650" b="-172"/>
          <a:stretch>
            <a:fillRect/>
          </a:stretch>
        </p:blipFill>
        <p:spPr>
          <a:xfrm>
            <a:off x="254000" y="1792605"/>
            <a:ext cx="3691255" cy="2489200"/>
          </a:xfrm>
          <a:prstGeom prst="roundRect">
            <a:avLst/>
          </a:prstGeom>
        </p:spPr>
      </p:pic>
      <p:sp>
        <p:nvSpPr>
          <p:cNvPr id="11" name="矩形 10">
            <a:hlinkClick r:id="rId6" action="ppaction://hlinksldjump"/>
          </p:cNvPr>
          <p:cNvSpPr/>
          <p:nvPr/>
        </p:nvSpPr>
        <p:spPr bwMode="auto">
          <a:xfrm>
            <a:off x="640715" y="4201160"/>
            <a:ext cx="2593340" cy="955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挖坑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4088765" y="2238834"/>
            <a:ext cx="7372350" cy="1203325"/>
            <a:chOff x="6230" y="4398"/>
            <a:chExt cx="11610" cy="1895"/>
          </a:xfrm>
        </p:grpSpPr>
        <p:sp>
          <p:nvSpPr>
            <p:cNvPr id="22" name="梯形 21"/>
            <p:cNvSpPr/>
            <p:nvPr/>
          </p:nvSpPr>
          <p:spPr>
            <a:xfrm>
              <a:off x="6265" y="4398"/>
              <a:ext cx="1318" cy="1596"/>
            </a:xfrm>
            <a:prstGeom prst="trapezoid">
              <a:avLst>
                <a:gd name="adj" fmla="val 184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梯形 22"/>
            <p:cNvSpPr/>
            <p:nvPr/>
          </p:nvSpPr>
          <p:spPr>
            <a:xfrm>
              <a:off x="8371" y="4402"/>
              <a:ext cx="3293" cy="1595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梯形 23"/>
            <p:cNvSpPr/>
            <p:nvPr/>
          </p:nvSpPr>
          <p:spPr>
            <a:xfrm>
              <a:off x="12502" y="4405"/>
              <a:ext cx="3293" cy="1595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梯形 25"/>
            <p:cNvSpPr/>
            <p:nvPr/>
          </p:nvSpPr>
          <p:spPr>
            <a:xfrm>
              <a:off x="16517" y="4405"/>
              <a:ext cx="1318" cy="1596"/>
            </a:xfrm>
            <a:prstGeom prst="trapezoid">
              <a:avLst>
                <a:gd name="adj" fmla="val 184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6230" y="6293"/>
              <a:ext cx="11610" cy="0"/>
            </a:xfrm>
            <a:prstGeom prst="line">
              <a:avLst/>
            </a:prstGeom>
            <a:ln w="381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5" name="直接箭头连接符 194"/>
          <p:cNvCxnSpPr/>
          <p:nvPr/>
        </p:nvCxnSpPr>
        <p:spPr>
          <a:xfrm>
            <a:off x="5198455" y="2259154"/>
            <a:ext cx="11430" cy="101790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文本框 175"/>
          <p:cNvSpPr txBox="1"/>
          <p:nvPr/>
        </p:nvSpPr>
        <p:spPr>
          <a:xfrm>
            <a:off x="5374640" y="2610944"/>
            <a:ext cx="1998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深约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厘米</a:t>
            </a: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5218430" y="1572084"/>
            <a:ext cx="2550160" cy="1206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连接符 48"/>
          <p:cNvCxnSpPr/>
          <p:nvPr/>
        </p:nvCxnSpPr>
        <p:spPr>
          <a:xfrm flipH="1">
            <a:off x="5193030" y="1025984"/>
            <a:ext cx="9525" cy="123317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48"/>
          <p:cNvCxnSpPr/>
          <p:nvPr/>
        </p:nvCxnSpPr>
        <p:spPr>
          <a:xfrm flipH="1">
            <a:off x="7800340" y="1025984"/>
            <a:ext cx="9525" cy="123317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175"/>
          <p:cNvSpPr txBox="1"/>
          <p:nvPr/>
        </p:nvSpPr>
        <p:spPr>
          <a:xfrm>
            <a:off x="5067935" y="768174"/>
            <a:ext cx="32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左右间距</a:t>
            </a:r>
            <a:r>
              <a:rPr lang="en-US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～</a:t>
            </a:r>
            <a:r>
              <a:rPr lang="en-US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25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厘米</a:t>
            </a:r>
          </a:p>
        </p:txBody>
      </p:sp>
      <p:cxnSp>
        <p:nvCxnSpPr>
          <p:cNvPr id="32" name="直接连接符 48"/>
          <p:cNvCxnSpPr/>
          <p:nvPr/>
        </p:nvCxnSpPr>
        <p:spPr>
          <a:xfrm flipV="1">
            <a:off x="4575175" y="2203909"/>
            <a:ext cx="6109335" cy="36195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4124960" y="4598670"/>
            <a:ext cx="7372350" cy="1203325"/>
            <a:chOff x="6230" y="4398"/>
            <a:chExt cx="11610" cy="1895"/>
          </a:xfrm>
        </p:grpSpPr>
        <p:sp>
          <p:nvSpPr>
            <p:cNvPr id="37" name="梯形 36"/>
            <p:cNvSpPr/>
            <p:nvPr/>
          </p:nvSpPr>
          <p:spPr>
            <a:xfrm>
              <a:off x="6265" y="4398"/>
              <a:ext cx="1318" cy="1596"/>
            </a:xfrm>
            <a:prstGeom prst="trapezoid">
              <a:avLst>
                <a:gd name="adj" fmla="val 184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梯形 37"/>
            <p:cNvSpPr/>
            <p:nvPr/>
          </p:nvSpPr>
          <p:spPr>
            <a:xfrm>
              <a:off x="8371" y="4402"/>
              <a:ext cx="3293" cy="1595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梯形 38"/>
            <p:cNvSpPr/>
            <p:nvPr/>
          </p:nvSpPr>
          <p:spPr>
            <a:xfrm>
              <a:off x="12502" y="4405"/>
              <a:ext cx="3293" cy="1595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梯形 39"/>
            <p:cNvSpPr/>
            <p:nvPr/>
          </p:nvSpPr>
          <p:spPr>
            <a:xfrm>
              <a:off x="16517" y="4405"/>
              <a:ext cx="1318" cy="1596"/>
            </a:xfrm>
            <a:prstGeom prst="trapezoid">
              <a:avLst>
                <a:gd name="adj" fmla="val 184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6230" y="6293"/>
              <a:ext cx="11610" cy="0"/>
            </a:xfrm>
            <a:prstGeom prst="line">
              <a:avLst/>
            </a:prstGeom>
            <a:ln w="381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接箭头连接符 41"/>
          <p:cNvCxnSpPr/>
          <p:nvPr/>
        </p:nvCxnSpPr>
        <p:spPr>
          <a:xfrm flipH="1" flipV="1">
            <a:off x="7795556" y="2219151"/>
            <a:ext cx="76490" cy="237922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175"/>
          <p:cNvSpPr txBox="1"/>
          <p:nvPr/>
        </p:nvSpPr>
        <p:spPr>
          <a:xfrm>
            <a:off x="7924165" y="3190699"/>
            <a:ext cx="3368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前后间距</a:t>
            </a:r>
            <a:r>
              <a:rPr lang="en-US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～</a:t>
            </a:r>
            <a:r>
              <a:rPr lang="en-US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25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厘米</a:t>
            </a:r>
          </a:p>
        </p:txBody>
      </p:sp>
      <p:cxnSp>
        <p:nvCxnSpPr>
          <p:cNvPr id="2" name="直接连接符 48"/>
          <p:cNvCxnSpPr/>
          <p:nvPr/>
        </p:nvCxnSpPr>
        <p:spPr>
          <a:xfrm flipV="1">
            <a:off x="4665345" y="4572635"/>
            <a:ext cx="6109335" cy="36195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31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立体剪纸教学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305,&quot;width&quot;:676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e0f8c97-9b35-4e15-9978-55b439e1e212}"/>
  <p:tag name="TABLE_ENDDRAG_ORIGIN_RECT" val="602*416"/>
  <p:tag name="TABLE_ENDDRAG_RECT" val="274*97*602*4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446</Words>
  <Application>Microsoft Office PowerPoint</Application>
  <PresentationFormat>自定义</PresentationFormat>
  <Paragraphs>145</Paragraphs>
  <Slides>16</Slides>
  <Notes>15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lastModifiedBy>AutoBVT</cp:lastModifiedBy>
  <cp:revision>134</cp:revision>
  <dcterms:created xsi:type="dcterms:W3CDTF">2016-10-11T00:31:00Z</dcterms:created>
  <dcterms:modified xsi:type="dcterms:W3CDTF">2022-01-13T08:23:02Z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E53E7D2F7E834126B7B68610CED2D3ED</vt:lpwstr>
  </property>
</Properties>
</file>